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371" r:id="rId3"/>
    <p:sldId id="257" r:id="rId4"/>
    <p:sldId id="374" r:id="rId5"/>
    <p:sldId id="375" r:id="rId6"/>
    <p:sldId id="376" r:id="rId7"/>
    <p:sldId id="377" r:id="rId8"/>
    <p:sldId id="359" r:id="rId9"/>
    <p:sldId id="360" r:id="rId10"/>
    <p:sldId id="361" r:id="rId11"/>
    <p:sldId id="362" r:id="rId12"/>
    <p:sldId id="363" r:id="rId13"/>
    <p:sldId id="365" r:id="rId14"/>
    <p:sldId id="364" r:id="rId15"/>
    <p:sldId id="366" r:id="rId16"/>
    <p:sldId id="367" r:id="rId17"/>
    <p:sldId id="368" r:id="rId18"/>
    <p:sldId id="373" r:id="rId19"/>
    <p:sldId id="329" r:id="rId20"/>
    <p:sldId id="330" r:id="rId21"/>
    <p:sldId id="331" r:id="rId22"/>
    <p:sldId id="332" r:id="rId23"/>
    <p:sldId id="333" r:id="rId24"/>
    <p:sldId id="334" r:id="rId25"/>
    <p:sldId id="335" r:id="rId26"/>
    <p:sldId id="336" r:id="rId27"/>
    <p:sldId id="337" r:id="rId28"/>
    <p:sldId id="338" r:id="rId29"/>
    <p:sldId id="339" r:id="rId30"/>
    <p:sldId id="340" r:id="rId31"/>
    <p:sldId id="341" r:id="rId32"/>
    <p:sldId id="342" r:id="rId33"/>
    <p:sldId id="343" r:id="rId34"/>
    <p:sldId id="344" r:id="rId35"/>
    <p:sldId id="345" r:id="rId36"/>
    <p:sldId id="346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6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0" autoAdjust="0"/>
    <p:restoredTop sz="83759" autoAdjust="0"/>
  </p:normalViewPr>
  <p:slideViewPr>
    <p:cSldViewPr snapToGrid="0">
      <p:cViewPr varScale="1">
        <p:scale>
          <a:sx n="61" d="100"/>
          <a:sy n="61" d="100"/>
        </p:scale>
        <p:origin x="10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983021-3903-4F27-BB5D-4036B0378E45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C67FAE-7E59-4C9D-9BEF-45061753C6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727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05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307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7596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78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90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950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8305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745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398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6938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28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5524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3688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2705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5610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5871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740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6960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8921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703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7896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071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436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9622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6502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235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1436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976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4179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572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8249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02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387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287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4481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C67FAE-7E59-4C9D-9BEF-45061753C66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303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229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405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41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162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44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01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644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62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180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987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935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5CBBA-D41F-4388-93F3-175E0DD24FCA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19D4D-3258-4AF5-B16D-8477E1A5AE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703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slide" Target="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13" Type="http://schemas.openxmlformats.org/officeDocument/2006/relationships/tags" Target="../tags/tag15.xml"/><Relationship Id="rId18" Type="http://schemas.openxmlformats.org/officeDocument/2006/relationships/image" Target="../media/image3.png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17" Type="http://schemas.openxmlformats.org/officeDocument/2006/relationships/notesSlide" Target="../notesSlides/notesSlide15.xml"/><Relationship Id="rId2" Type="http://schemas.openxmlformats.org/officeDocument/2006/relationships/tags" Target="../tags/tag4.xml"/><Relationship Id="rId16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5" Type="http://schemas.openxmlformats.org/officeDocument/2006/relationships/tags" Target="../tags/tag7.xml"/><Relationship Id="rId15" Type="http://schemas.openxmlformats.org/officeDocument/2006/relationships/tags" Target="../tags/tag17.xml"/><Relationship Id="rId10" Type="http://schemas.openxmlformats.org/officeDocument/2006/relationships/tags" Target="../tags/tag12.xml"/><Relationship Id="rId19" Type="http://schemas.openxmlformats.org/officeDocument/2006/relationships/image" Target="../media/image11.gif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tags" Target="../tags/tag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88687"/>
            <a:ext cx="12328634" cy="92464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3967889"/>
            <a:ext cx="12328634" cy="112390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cs typeface="Helvetica" panose="020B0604020202020204" pitchFamily="34" charset="0"/>
              </a:rPr>
              <a:t>Big Data &amp; Data Lake</a:t>
            </a:r>
            <a:endParaRPr lang="en-US" sz="2000" dirty="0" smtClean="0">
              <a:solidFill>
                <a:schemeClr val="tx1"/>
              </a:solidFill>
              <a:cs typeface="Helvetica" panose="020B0604020202020204" pitchFamily="34" charset="0"/>
            </a:endParaRPr>
          </a:p>
          <a:p>
            <a:r>
              <a:rPr lang="en-US" sz="2000" dirty="0" smtClean="0">
                <a:solidFill>
                  <a:schemeClr val="tx1"/>
                </a:solidFill>
                <a:cs typeface="Helvetica" panose="020B0604020202020204" pitchFamily="34" charset="0"/>
              </a:rPr>
              <a:t>Autumn </a:t>
            </a:r>
            <a:r>
              <a:rPr lang="en-US" sz="2000" dirty="0" smtClean="0">
                <a:solidFill>
                  <a:schemeClr val="tx1"/>
                </a:solidFill>
                <a:cs typeface="Helvetica" panose="020B0604020202020204" pitchFamily="34" charset="0"/>
              </a:rPr>
              <a:t>2018</a:t>
            </a:r>
            <a:endParaRPr lang="en-US" sz="2000" dirty="0" smtClean="0">
              <a:solidFill>
                <a:schemeClr val="tx1"/>
              </a:solidFill>
              <a:cs typeface="Helvetica" panose="020B0604020202020204" pitchFamily="34" charset="0"/>
            </a:endParaRPr>
          </a:p>
          <a:p>
            <a:r>
              <a:rPr lang="en-US" sz="2000" dirty="0" smtClean="0">
                <a:solidFill>
                  <a:schemeClr val="tx1"/>
                </a:solidFill>
                <a:cs typeface="Helvetica" panose="020B0604020202020204" pitchFamily="34" charset="0"/>
              </a:rPr>
              <a:t>Mohammad Amin </a:t>
            </a:r>
            <a:r>
              <a:rPr lang="en-US" sz="2000" dirty="0" err="1" smtClean="0">
                <a:solidFill>
                  <a:schemeClr val="tx1"/>
                </a:solidFill>
                <a:cs typeface="Helvetica" panose="020B0604020202020204" pitchFamily="34" charset="0"/>
              </a:rPr>
              <a:t>Nikbakht</a:t>
            </a:r>
            <a:endParaRPr lang="en-US" sz="2000" dirty="0">
              <a:solidFill>
                <a:schemeClr val="tx1"/>
              </a:solidFill>
              <a:cs typeface="Helvetica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343" y="3656000"/>
            <a:ext cx="1749574" cy="174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7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58" name="Title 1"/>
          <p:cNvSpPr txBox="1">
            <a:spLocks/>
          </p:cNvSpPr>
          <p:nvPr/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99" smtClean="0"/>
              <a:t>The traditional data warehouse</a:t>
            </a:r>
            <a:endParaRPr lang="en-US" sz="4799" dirty="0"/>
          </a:p>
        </p:txBody>
      </p:sp>
      <p:grpSp>
        <p:nvGrpSpPr>
          <p:cNvPr id="60" name="Group 59"/>
          <p:cNvGrpSpPr/>
          <p:nvPr/>
        </p:nvGrpSpPr>
        <p:grpSpPr>
          <a:xfrm>
            <a:off x="8612389" y="1027910"/>
            <a:ext cx="2462483" cy="5127690"/>
            <a:chOff x="1471197" y="1187641"/>
            <a:chExt cx="2515454" cy="5580791"/>
          </a:xfrm>
        </p:grpSpPr>
        <p:sp>
          <p:nvSpPr>
            <p:cNvPr id="61" name="Rectangle 60">
              <a:hlinkClick r:id="rId4" action="ppaction://hlinksldjump"/>
            </p:cNvPr>
            <p:cNvSpPr/>
            <p:nvPr/>
          </p:nvSpPr>
          <p:spPr bwMode="auto">
            <a:xfrm>
              <a:off x="1471197" y="1187641"/>
              <a:ext cx="2500906" cy="4136900"/>
            </a:xfrm>
            <a:prstGeom prst="rect">
              <a:avLst/>
            </a:prstGeom>
            <a:solidFill>
              <a:srgbClr val="E6E6E6"/>
            </a:solidFill>
            <a:ln w="1905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54" tIns="137141" rIns="182854" bIns="4571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776778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99" b="0" i="0" u="none" strike="noStrike" kern="0" cap="none" spc="0" normalizeH="0" baseline="0" noProof="0" dirty="0">
                <a:ln>
                  <a:solidFill>
                    <a:srgbClr val="FFFFFF">
                      <a:alpha val="0"/>
                    </a:srgbClr>
                  </a:solidFill>
                </a:ln>
                <a:effectLst/>
                <a:uLnTx/>
                <a:uFillTx/>
                <a:latin typeface="Segoe UI Light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485745" y="5419768"/>
              <a:ext cx="2500906" cy="1348664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976875" y="5421963"/>
              <a:ext cx="1544476" cy="4354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rPr>
                <a:t>Data sources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926045" y="6355885"/>
              <a:ext cx="417444" cy="1843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defTabSz="932597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99" b="0" i="0" u="none" strike="noStrike" kern="0" cap="none" spc="0" normalizeH="0" baseline="0" noProof="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effectLst/>
                  <a:uLnTx/>
                  <a:uFillTx/>
                </a:rPr>
                <a:t>OLTP</a:t>
              </a:r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1977645" y="5960294"/>
              <a:ext cx="239532" cy="327358"/>
              <a:chOff x="1447438" y="3993203"/>
              <a:chExt cx="656000" cy="1195540"/>
            </a:xfrm>
          </p:grpSpPr>
          <p:sp>
            <p:nvSpPr>
              <p:cNvPr id="105" name="Freeform 104"/>
              <p:cNvSpPr/>
              <p:nvPr/>
            </p:nvSpPr>
            <p:spPr>
              <a:xfrm>
                <a:off x="1447438" y="3993203"/>
                <a:ext cx="656000" cy="1195540"/>
              </a:xfrm>
              <a:custGeom>
                <a:avLst/>
                <a:gdLst>
                  <a:gd name="connsiteX0" fmla="*/ 328000 w 656000"/>
                  <a:gd name="connsiteY0" fmla="*/ 0 h 1195540"/>
                  <a:gd name="connsiteX1" fmla="*/ 649336 w 656000"/>
                  <a:gd name="connsiteY1" fmla="*/ 112180 h 1195540"/>
                  <a:gd name="connsiteX2" fmla="*/ 655412 w 656000"/>
                  <a:gd name="connsiteY2" fmla="*/ 137993 h 1195540"/>
                  <a:gd name="connsiteX3" fmla="*/ 656000 w 656000"/>
                  <a:gd name="connsiteY3" fmla="*/ 137993 h 1195540"/>
                  <a:gd name="connsiteX4" fmla="*/ 656000 w 656000"/>
                  <a:gd name="connsiteY4" fmla="*/ 140494 h 1195540"/>
                  <a:gd name="connsiteX5" fmla="*/ 656000 w 656000"/>
                  <a:gd name="connsiteY5" fmla="*/ 1055046 h 1195540"/>
                  <a:gd name="connsiteX6" fmla="*/ 328000 w 656000"/>
                  <a:gd name="connsiteY6" fmla="*/ 1195540 h 1195540"/>
                  <a:gd name="connsiteX7" fmla="*/ 0 w 656000"/>
                  <a:gd name="connsiteY7" fmla="*/ 1055046 h 1195540"/>
                  <a:gd name="connsiteX8" fmla="*/ 0 w 656000"/>
                  <a:gd name="connsiteY8" fmla="*/ 140494 h 1195540"/>
                  <a:gd name="connsiteX9" fmla="*/ 0 w 656000"/>
                  <a:gd name="connsiteY9" fmla="*/ 137993 h 1195540"/>
                  <a:gd name="connsiteX10" fmla="*/ 589 w 656000"/>
                  <a:gd name="connsiteY10" fmla="*/ 137993 h 1195540"/>
                  <a:gd name="connsiteX11" fmla="*/ 6664 w 656000"/>
                  <a:gd name="connsiteY11" fmla="*/ 112180 h 1195540"/>
                  <a:gd name="connsiteX12" fmla="*/ 328000 w 656000"/>
                  <a:gd name="connsiteY12" fmla="*/ 0 h 1195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6000" h="1195540">
                    <a:moveTo>
                      <a:pt x="328000" y="0"/>
                    </a:moveTo>
                    <a:cubicBezTo>
                      <a:pt x="486505" y="0"/>
                      <a:pt x="618751" y="48159"/>
                      <a:pt x="649336" y="112180"/>
                    </a:cubicBezTo>
                    <a:lnTo>
                      <a:pt x="655412" y="137993"/>
                    </a:lnTo>
                    <a:lnTo>
                      <a:pt x="656000" y="137993"/>
                    </a:lnTo>
                    <a:lnTo>
                      <a:pt x="656000" y="140494"/>
                    </a:lnTo>
                    <a:lnTo>
                      <a:pt x="656000" y="1055046"/>
                    </a:lnTo>
                    <a:cubicBezTo>
                      <a:pt x="656000" y="1132639"/>
                      <a:pt x="509149" y="1195540"/>
                      <a:pt x="328000" y="1195540"/>
                    </a:cubicBezTo>
                    <a:cubicBezTo>
                      <a:pt x="146851" y="1195540"/>
                      <a:pt x="0" y="1132639"/>
                      <a:pt x="0" y="1055046"/>
                    </a:cubicBezTo>
                    <a:lnTo>
                      <a:pt x="0" y="140494"/>
                    </a:lnTo>
                    <a:lnTo>
                      <a:pt x="0" y="137993"/>
                    </a:lnTo>
                    <a:lnTo>
                      <a:pt x="589" y="137993"/>
                    </a:lnTo>
                    <a:lnTo>
                      <a:pt x="6664" y="112180"/>
                    </a:lnTo>
                    <a:cubicBezTo>
                      <a:pt x="37249" y="48159"/>
                      <a:pt x="169495" y="0"/>
                      <a:pt x="3280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6" name="Oval 105"/>
              <p:cNvSpPr/>
              <p:nvPr/>
            </p:nvSpPr>
            <p:spPr>
              <a:xfrm>
                <a:off x="1501819" y="4049582"/>
                <a:ext cx="532616" cy="23768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2430627" y="6355885"/>
              <a:ext cx="305445" cy="1843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defTabSz="932597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99" b="0" i="0" u="none" strike="noStrike" kern="0" cap="none" spc="0" normalizeH="0" baseline="0" noProof="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effectLst/>
                  <a:uLnTx/>
                  <a:uFillTx/>
                </a:rPr>
                <a:t>ERP</a:t>
              </a:r>
            </a:p>
          </p:txBody>
        </p:sp>
        <p:grpSp>
          <p:nvGrpSpPr>
            <p:cNvPr id="67" name="Group 66"/>
            <p:cNvGrpSpPr/>
            <p:nvPr/>
          </p:nvGrpSpPr>
          <p:grpSpPr>
            <a:xfrm>
              <a:off x="2435615" y="5960294"/>
              <a:ext cx="239532" cy="327358"/>
              <a:chOff x="1447438" y="3993203"/>
              <a:chExt cx="656000" cy="1195540"/>
            </a:xfrm>
          </p:grpSpPr>
          <p:sp>
            <p:nvSpPr>
              <p:cNvPr id="103" name="Freeform 102"/>
              <p:cNvSpPr/>
              <p:nvPr/>
            </p:nvSpPr>
            <p:spPr>
              <a:xfrm>
                <a:off x="1447438" y="3993203"/>
                <a:ext cx="656000" cy="1195540"/>
              </a:xfrm>
              <a:custGeom>
                <a:avLst/>
                <a:gdLst>
                  <a:gd name="connsiteX0" fmla="*/ 328000 w 656000"/>
                  <a:gd name="connsiteY0" fmla="*/ 0 h 1195540"/>
                  <a:gd name="connsiteX1" fmla="*/ 649336 w 656000"/>
                  <a:gd name="connsiteY1" fmla="*/ 112180 h 1195540"/>
                  <a:gd name="connsiteX2" fmla="*/ 655412 w 656000"/>
                  <a:gd name="connsiteY2" fmla="*/ 137993 h 1195540"/>
                  <a:gd name="connsiteX3" fmla="*/ 656000 w 656000"/>
                  <a:gd name="connsiteY3" fmla="*/ 137993 h 1195540"/>
                  <a:gd name="connsiteX4" fmla="*/ 656000 w 656000"/>
                  <a:gd name="connsiteY4" fmla="*/ 140494 h 1195540"/>
                  <a:gd name="connsiteX5" fmla="*/ 656000 w 656000"/>
                  <a:gd name="connsiteY5" fmla="*/ 1055046 h 1195540"/>
                  <a:gd name="connsiteX6" fmla="*/ 328000 w 656000"/>
                  <a:gd name="connsiteY6" fmla="*/ 1195540 h 1195540"/>
                  <a:gd name="connsiteX7" fmla="*/ 0 w 656000"/>
                  <a:gd name="connsiteY7" fmla="*/ 1055046 h 1195540"/>
                  <a:gd name="connsiteX8" fmla="*/ 0 w 656000"/>
                  <a:gd name="connsiteY8" fmla="*/ 140494 h 1195540"/>
                  <a:gd name="connsiteX9" fmla="*/ 0 w 656000"/>
                  <a:gd name="connsiteY9" fmla="*/ 137993 h 1195540"/>
                  <a:gd name="connsiteX10" fmla="*/ 589 w 656000"/>
                  <a:gd name="connsiteY10" fmla="*/ 137993 h 1195540"/>
                  <a:gd name="connsiteX11" fmla="*/ 6664 w 656000"/>
                  <a:gd name="connsiteY11" fmla="*/ 112180 h 1195540"/>
                  <a:gd name="connsiteX12" fmla="*/ 328000 w 656000"/>
                  <a:gd name="connsiteY12" fmla="*/ 0 h 1195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6000" h="1195540">
                    <a:moveTo>
                      <a:pt x="328000" y="0"/>
                    </a:moveTo>
                    <a:cubicBezTo>
                      <a:pt x="486505" y="0"/>
                      <a:pt x="618751" y="48159"/>
                      <a:pt x="649336" y="112180"/>
                    </a:cubicBezTo>
                    <a:lnTo>
                      <a:pt x="655412" y="137993"/>
                    </a:lnTo>
                    <a:lnTo>
                      <a:pt x="656000" y="137993"/>
                    </a:lnTo>
                    <a:lnTo>
                      <a:pt x="656000" y="140494"/>
                    </a:lnTo>
                    <a:lnTo>
                      <a:pt x="656000" y="1055046"/>
                    </a:lnTo>
                    <a:cubicBezTo>
                      <a:pt x="656000" y="1132639"/>
                      <a:pt x="509149" y="1195540"/>
                      <a:pt x="328000" y="1195540"/>
                    </a:cubicBezTo>
                    <a:cubicBezTo>
                      <a:pt x="146851" y="1195540"/>
                      <a:pt x="0" y="1132639"/>
                      <a:pt x="0" y="1055046"/>
                    </a:cubicBezTo>
                    <a:lnTo>
                      <a:pt x="0" y="140494"/>
                    </a:lnTo>
                    <a:lnTo>
                      <a:pt x="0" y="137993"/>
                    </a:lnTo>
                    <a:lnTo>
                      <a:pt x="589" y="137993"/>
                    </a:lnTo>
                    <a:lnTo>
                      <a:pt x="6664" y="112180"/>
                    </a:lnTo>
                    <a:cubicBezTo>
                      <a:pt x="37249" y="48159"/>
                      <a:pt x="169495" y="0"/>
                      <a:pt x="3280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4" name="Oval 103"/>
              <p:cNvSpPr/>
              <p:nvPr/>
            </p:nvSpPr>
            <p:spPr>
              <a:xfrm>
                <a:off x="1501819" y="4049582"/>
                <a:ext cx="532616" cy="23768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8" name="TextBox 67"/>
            <p:cNvSpPr txBox="1"/>
            <p:nvPr/>
          </p:nvSpPr>
          <p:spPr>
            <a:xfrm>
              <a:off x="2852844" y="6355885"/>
              <a:ext cx="397764" cy="1843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defTabSz="932597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99" b="0" i="0" u="none" strike="noStrike" kern="0" cap="none" spc="0" normalizeH="0" baseline="0" noProof="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effectLst/>
                  <a:uLnTx/>
                  <a:uFillTx/>
                </a:rPr>
                <a:t>CRM</a:t>
              </a:r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2880172" y="5960294"/>
              <a:ext cx="239532" cy="327358"/>
              <a:chOff x="1447438" y="3993203"/>
              <a:chExt cx="656000" cy="1195540"/>
            </a:xfrm>
          </p:grpSpPr>
          <p:sp>
            <p:nvSpPr>
              <p:cNvPr id="101" name="Freeform 100"/>
              <p:cNvSpPr/>
              <p:nvPr/>
            </p:nvSpPr>
            <p:spPr>
              <a:xfrm>
                <a:off x="1447438" y="3993203"/>
                <a:ext cx="656000" cy="1195540"/>
              </a:xfrm>
              <a:custGeom>
                <a:avLst/>
                <a:gdLst>
                  <a:gd name="connsiteX0" fmla="*/ 328000 w 656000"/>
                  <a:gd name="connsiteY0" fmla="*/ 0 h 1195540"/>
                  <a:gd name="connsiteX1" fmla="*/ 649336 w 656000"/>
                  <a:gd name="connsiteY1" fmla="*/ 112180 h 1195540"/>
                  <a:gd name="connsiteX2" fmla="*/ 655412 w 656000"/>
                  <a:gd name="connsiteY2" fmla="*/ 137993 h 1195540"/>
                  <a:gd name="connsiteX3" fmla="*/ 656000 w 656000"/>
                  <a:gd name="connsiteY3" fmla="*/ 137993 h 1195540"/>
                  <a:gd name="connsiteX4" fmla="*/ 656000 w 656000"/>
                  <a:gd name="connsiteY4" fmla="*/ 140494 h 1195540"/>
                  <a:gd name="connsiteX5" fmla="*/ 656000 w 656000"/>
                  <a:gd name="connsiteY5" fmla="*/ 1055046 h 1195540"/>
                  <a:gd name="connsiteX6" fmla="*/ 328000 w 656000"/>
                  <a:gd name="connsiteY6" fmla="*/ 1195540 h 1195540"/>
                  <a:gd name="connsiteX7" fmla="*/ 0 w 656000"/>
                  <a:gd name="connsiteY7" fmla="*/ 1055046 h 1195540"/>
                  <a:gd name="connsiteX8" fmla="*/ 0 w 656000"/>
                  <a:gd name="connsiteY8" fmla="*/ 140494 h 1195540"/>
                  <a:gd name="connsiteX9" fmla="*/ 0 w 656000"/>
                  <a:gd name="connsiteY9" fmla="*/ 137993 h 1195540"/>
                  <a:gd name="connsiteX10" fmla="*/ 589 w 656000"/>
                  <a:gd name="connsiteY10" fmla="*/ 137993 h 1195540"/>
                  <a:gd name="connsiteX11" fmla="*/ 6664 w 656000"/>
                  <a:gd name="connsiteY11" fmla="*/ 112180 h 1195540"/>
                  <a:gd name="connsiteX12" fmla="*/ 328000 w 656000"/>
                  <a:gd name="connsiteY12" fmla="*/ 0 h 1195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6000" h="1195540">
                    <a:moveTo>
                      <a:pt x="328000" y="0"/>
                    </a:moveTo>
                    <a:cubicBezTo>
                      <a:pt x="486505" y="0"/>
                      <a:pt x="618751" y="48159"/>
                      <a:pt x="649336" y="112180"/>
                    </a:cubicBezTo>
                    <a:lnTo>
                      <a:pt x="655412" y="137993"/>
                    </a:lnTo>
                    <a:lnTo>
                      <a:pt x="656000" y="137993"/>
                    </a:lnTo>
                    <a:lnTo>
                      <a:pt x="656000" y="140494"/>
                    </a:lnTo>
                    <a:lnTo>
                      <a:pt x="656000" y="1055046"/>
                    </a:lnTo>
                    <a:cubicBezTo>
                      <a:pt x="656000" y="1132639"/>
                      <a:pt x="509149" y="1195540"/>
                      <a:pt x="328000" y="1195540"/>
                    </a:cubicBezTo>
                    <a:cubicBezTo>
                      <a:pt x="146851" y="1195540"/>
                      <a:pt x="0" y="1132639"/>
                      <a:pt x="0" y="1055046"/>
                    </a:cubicBezTo>
                    <a:lnTo>
                      <a:pt x="0" y="140494"/>
                    </a:lnTo>
                    <a:lnTo>
                      <a:pt x="0" y="137993"/>
                    </a:lnTo>
                    <a:lnTo>
                      <a:pt x="589" y="137993"/>
                    </a:lnTo>
                    <a:lnTo>
                      <a:pt x="6664" y="112180"/>
                    </a:lnTo>
                    <a:cubicBezTo>
                      <a:pt x="37249" y="48159"/>
                      <a:pt x="169495" y="0"/>
                      <a:pt x="3280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1501819" y="4049582"/>
                <a:ext cx="532616" cy="23768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70" name="TextBox 69"/>
            <p:cNvSpPr txBox="1"/>
            <p:nvPr/>
          </p:nvSpPr>
          <p:spPr>
            <a:xfrm>
              <a:off x="3306475" y="6355885"/>
              <a:ext cx="312206" cy="1489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marL="0" marR="0" lvl="0" indent="0" defTabSz="932597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99" b="0" i="0" u="none" strike="noStrike" kern="0" cap="none" spc="0" normalizeH="0" baseline="0" noProof="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effectLst/>
                  <a:uLnTx/>
                  <a:uFillTx/>
                </a:rPr>
                <a:t>LOB</a:t>
              </a:r>
            </a:p>
          </p:txBody>
        </p:sp>
        <p:grpSp>
          <p:nvGrpSpPr>
            <p:cNvPr id="71" name="Group 70"/>
            <p:cNvGrpSpPr/>
            <p:nvPr/>
          </p:nvGrpSpPr>
          <p:grpSpPr>
            <a:xfrm>
              <a:off x="3300478" y="5960294"/>
              <a:ext cx="239532" cy="327358"/>
              <a:chOff x="1447438" y="3993203"/>
              <a:chExt cx="656000" cy="1195540"/>
            </a:xfrm>
          </p:grpSpPr>
          <p:sp>
            <p:nvSpPr>
              <p:cNvPr id="99" name="Freeform 98"/>
              <p:cNvSpPr/>
              <p:nvPr/>
            </p:nvSpPr>
            <p:spPr>
              <a:xfrm>
                <a:off x="1447438" y="3993203"/>
                <a:ext cx="656000" cy="1195540"/>
              </a:xfrm>
              <a:custGeom>
                <a:avLst/>
                <a:gdLst>
                  <a:gd name="connsiteX0" fmla="*/ 328000 w 656000"/>
                  <a:gd name="connsiteY0" fmla="*/ 0 h 1195540"/>
                  <a:gd name="connsiteX1" fmla="*/ 649336 w 656000"/>
                  <a:gd name="connsiteY1" fmla="*/ 112180 h 1195540"/>
                  <a:gd name="connsiteX2" fmla="*/ 655412 w 656000"/>
                  <a:gd name="connsiteY2" fmla="*/ 137993 h 1195540"/>
                  <a:gd name="connsiteX3" fmla="*/ 656000 w 656000"/>
                  <a:gd name="connsiteY3" fmla="*/ 137993 h 1195540"/>
                  <a:gd name="connsiteX4" fmla="*/ 656000 w 656000"/>
                  <a:gd name="connsiteY4" fmla="*/ 140494 h 1195540"/>
                  <a:gd name="connsiteX5" fmla="*/ 656000 w 656000"/>
                  <a:gd name="connsiteY5" fmla="*/ 1055046 h 1195540"/>
                  <a:gd name="connsiteX6" fmla="*/ 328000 w 656000"/>
                  <a:gd name="connsiteY6" fmla="*/ 1195540 h 1195540"/>
                  <a:gd name="connsiteX7" fmla="*/ 0 w 656000"/>
                  <a:gd name="connsiteY7" fmla="*/ 1055046 h 1195540"/>
                  <a:gd name="connsiteX8" fmla="*/ 0 w 656000"/>
                  <a:gd name="connsiteY8" fmla="*/ 140494 h 1195540"/>
                  <a:gd name="connsiteX9" fmla="*/ 0 w 656000"/>
                  <a:gd name="connsiteY9" fmla="*/ 137993 h 1195540"/>
                  <a:gd name="connsiteX10" fmla="*/ 589 w 656000"/>
                  <a:gd name="connsiteY10" fmla="*/ 137993 h 1195540"/>
                  <a:gd name="connsiteX11" fmla="*/ 6664 w 656000"/>
                  <a:gd name="connsiteY11" fmla="*/ 112180 h 1195540"/>
                  <a:gd name="connsiteX12" fmla="*/ 328000 w 656000"/>
                  <a:gd name="connsiteY12" fmla="*/ 0 h 1195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6000" h="1195540">
                    <a:moveTo>
                      <a:pt x="328000" y="0"/>
                    </a:moveTo>
                    <a:cubicBezTo>
                      <a:pt x="486505" y="0"/>
                      <a:pt x="618751" y="48159"/>
                      <a:pt x="649336" y="112180"/>
                    </a:cubicBezTo>
                    <a:lnTo>
                      <a:pt x="655412" y="137993"/>
                    </a:lnTo>
                    <a:lnTo>
                      <a:pt x="656000" y="137993"/>
                    </a:lnTo>
                    <a:lnTo>
                      <a:pt x="656000" y="140494"/>
                    </a:lnTo>
                    <a:lnTo>
                      <a:pt x="656000" y="1055046"/>
                    </a:lnTo>
                    <a:cubicBezTo>
                      <a:pt x="656000" y="1132639"/>
                      <a:pt x="509149" y="1195540"/>
                      <a:pt x="328000" y="1195540"/>
                    </a:cubicBezTo>
                    <a:cubicBezTo>
                      <a:pt x="146851" y="1195540"/>
                      <a:pt x="0" y="1132639"/>
                      <a:pt x="0" y="1055046"/>
                    </a:cubicBezTo>
                    <a:lnTo>
                      <a:pt x="0" y="140494"/>
                    </a:lnTo>
                    <a:lnTo>
                      <a:pt x="0" y="137993"/>
                    </a:lnTo>
                    <a:lnTo>
                      <a:pt x="589" y="137993"/>
                    </a:lnTo>
                    <a:lnTo>
                      <a:pt x="6664" y="112180"/>
                    </a:lnTo>
                    <a:cubicBezTo>
                      <a:pt x="37249" y="48159"/>
                      <a:pt x="169495" y="0"/>
                      <a:pt x="3280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1501819" y="4049582"/>
                <a:ext cx="532616" cy="23768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1681188" y="3984100"/>
              <a:ext cx="2061777" cy="1254995"/>
              <a:chOff x="3427148" y="1967994"/>
              <a:chExt cx="2103120" cy="1375708"/>
            </a:xfrm>
          </p:grpSpPr>
          <p:sp>
            <p:nvSpPr>
              <p:cNvPr id="87" name="Rectangle 86"/>
              <p:cNvSpPr/>
              <p:nvPr/>
            </p:nvSpPr>
            <p:spPr bwMode="auto">
              <a:xfrm>
                <a:off x="3427148" y="1967994"/>
                <a:ext cx="2103120" cy="1375708"/>
              </a:xfrm>
              <a:prstGeom prst="rect">
                <a:avLst/>
              </a:prstGeom>
              <a:noFill/>
              <a:ln w="19050">
                <a:solidFill>
                  <a:schemeClr val="accent2"/>
                </a:solidFill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02" tIns="91427" rIns="182802" bIns="146241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776478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4198022" y="1970592"/>
                <a:ext cx="563232" cy="4773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j-lt"/>
                  </a:rPr>
                  <a:t>ETL</a:t>
                </a:r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3641311" y="2449973"/>
                <a:ext cx="391813" cy="576239"/>
                <a:chOff x="3759911" y="2727063"/>
                <a:chExt cx="313300" cy="460770"/>
              </a:xfrm>
            </p:grpSpPr>
            <p:grpSp>
              <p:nvGrpSpPr>
                <p:cNvPr id="95" name="Group 94"/>
                <p:cNvGrpSpPr/>
                <p:nvPr/>
              </p:nvGrpSpPr>
              <p:grpSpPr>
                <a:xfrm>
                  <a:off x="3759911" y="2853911"/>
                  <a:ext cx="244335" cy="333922"/>
                  <a:chOff x="1447438" y="3993203"/>
                  <a:chExt cx="656000" cy="1195540"/>
                </a:xfrm>
              </p:grpSpPr>
              <p:sp>
                <p:nvSpPr>
                  <p:cNvPr id="97" name="Freeform 96"/>
                  <p:cNvSpPr/>
                  <p:nvPr/>
                </p:nvSpPr>
                <p:spPr>
                  <a:xfrm>
                    <a:off x="1447438" y="3993203"/>
                    <a:ext cx="656000" cy="1195540"/>
                  </a:xfrm>
                  <a:custGeom>
                    <a:avLst/>
                    <a:gdLst>
                      <a:gd name="connsiteX0" fmla="*/ 328000 w 656000"/>
                      <a:gd name="connsiteY0" fmla="*/ 0 h 1195540"/>
                      <a:gd name="connsiteX1" fmla="*/ 649336 w 656000"/>
                      <a:gd name="connsiteY1" fmla="*/ 112180 h 1195540"/>
                      <a:gd name="connsiteX2" fmla="*/ 655412 w 656000"/>
                      <a:gd name="connsiteY2" fmla="*/ 137993 h 1195540"/>
                      <a:gd name="connsiteX3" fmla="*/ 656000 w 656000"/>
                      <a:gd name="connsiteY3" fmla="*/ 137993 h 1195540"/>
                      <a:gd name="connsiteX4" fmla="*/ 656000 w 656000"/>
                      <a:gd name="connsiteY4" fmla="*/ 140494 h 1195540"/>
                      <a:gd name="connsiteX5" fmla="*/ 656000 w 656000"/>
                      <a:gd name="connsiteY5" fmla="*/ 1055046 h 1195540"/>
                      <a:gd name="connsiteX6" fmla="*/ 328000 w 656000"/>
                      <a:gd name="connsiteY6" fmla="*/ 1195540 h 1195540"/>
                      <a:gd name="connsiteX7" fmla="*/ 0 w 656000"/>
                      <a:gd name="connsiteY7" fmla="*/ 1055046 h 1195540"/>
                      <a:gd name="connsiteX8" fmla="*/ 0 w 656000"/>
                      <a:gd name="connsiteY8" fmla="*/ 140494 h 1195540"/>
                      <a:gd name="connsiteX9" fmla="*/ 0 w 656000"/>
                      <a:gd name="connsiteY9" fmla="*/ 137993 h 1195540"/>
                      <a:gd name="connsiteX10" fmla="*/ 589 w 656000"/>
                      <a:gd name="connsiteY10" fmla="*/ 137993 h 1195540"/>
                      <a:gd name="connsiteX11" fmla="*/ 6664 w 656000"/>
                      <a:gd name="connsiteY11" fmla="*/ 112180 h 1195540"/>
                      <a:gd name="connsiteX12" fmla="*/ 328000 w 656000"/>
                      <a:gd name="connsiteY12" fmla="*/ 0 h 1195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656000" h="1195540">
                        <a:moveTo>
                          <a:pt x="328000" y="0"/>
                        </a:moveTo>
                        <a:cubicBezTo>
                          <a:pt x="486505" y="0"/>
                          <a:pt x="618751" y="48159"/>
                          <a:pt x="649336" y="112180"/>
                        </a:cubicBezTo>
                        <a:lnTo>
                          <a:pt x="655412" y="137993"/>
                        </a:lnTo>
                        <a:lnTo>
                          <a:pt x="656000" y="137993"/>
                        </a:lnTo>
                        <a:lnTo>
                          <a:pt x="656000" y="140494"/>
                        </a:lnTo>
                        <a:lnTo>
                          <a:pt x="656000" y="1055046"/>
                        </a:lnTo>
                        <a:cubicBezTo>
                          <a:pt x="656000" y="1132639"/>
                          <a:pt x="509149" y="1195540"/>
                          <a:pt x="328000" y="1195540"/>
                        </a:cubicBezTo>
                        <a:cubicBezTo>
                          <a:pt x="146851" y="1195540"/>
                          <a:pt x="0" y="1132639"/>
                          <a:pt x="0" y="1055046"/>
                        </a:cubicBezTo>
                        <a:lnTo>
                          <a:pt x="0" y="140494"/>
                        </a:lnTo>
                        <a:lnTo>
                          <a:pt x="0" y="137993"/>
                        </a:lnTo>
                        <a:lnTo>
                          <a:pt x="589" y="137993"/>
                        </a:lnTo>
                        <a:lnTo>
                          <a:pt x="6664" y="112180"/>
                        </a:lnTo>
                        <a:cubicBezTo>
                          <a:pt x="37249" y="48159"/>
                          <a:pt x="169495" y="0"/>
                          <a:pt x="32800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solidFill>
                      <a:srgbClr val="2A8ED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3259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98" name="Oval 97"/>
                  <p:cNvSpPr/>
                  <p:nvPr/>
                </p:nvSpPr>
                <p:spPr>
                  <a:xfrm>
                    <a:off x="1501819" y="4049582"/>
                    <a:ext cx="532616" cy="237683"/>
                  </a:xfrm>
                  <a:prstGeom prst="ellipse">
                    <a:avLst/>
                  </a:prstGeom>
                  <a:solidFill>
                    <a:schemeClr val="bg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32597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sp>
              <p:nvSpPr>
                <p:cNvPr id="96" name="Freeform 36"/>
                <p:cNvSpPr>
                  <a:spLocks/>
                </p:cNvSpPr>
                <p:nvPr/>
              </p:nvSpPr>
              <p:spPr bwMode="auto">
                <a:xfrm rot="4500000">
                  <a:off x="3837481" y="2724921"/>
                  <a:ext cx="233588" cy="237872"/>
                </a:xfrm>
                <a:custGeom>
                  <a:avLst/>
                  <a:gdLst/>
                  <a:ahLst/>
                  <a:cxnLst>
                    <a:cxn ang="0">
                      <a:pos x="769" y="780"/>
                    </a:cxn>
                    <a:cxn ang="0">
                      <a:pos x="103" y="291"/>
                    </a:cxn>
                    <a:cxn ang="0">
                      <a:pos x="0" y="313"/>
                    </a:cxn>
                    <a:cxn ang="0">
                      <a:pos x="212" y="0"/>
                    </a:cxn>
                    <a:cxn ang="0">
                      <a:pos x="400" y="313"/>
                    </a:cxn>
                    <a:cxn ang="0">
                      <a:pos x="297" y="291"/>
                    </a:cxn>
                    <a:cxn ang="0">
                      <a:pos x="770" y="780"/>
                    </a:cxn>
                  </a:cxnLst>
                  <a:rect l="0" t="0" r="r" b="b"/>
                  <a:pathLst>
                    <a:path w="770" h="781">
                      <a:moveTo>
                        <a:pt x="769" y="780"/>
                      </a:moveTo>
                      <a:cubicBezTo>
                        <a:pt x="20" y="781"/>
                        <a:pt x="103" y="291"/>
                        <a:pt x="103" y="291"/>
                      </a:cubicBezTo>
                      <a:cubicBezTo>
                        <a:pt x="0" y="313"/>
                        <a:pt x="0" y="313"/>
                        <a:pt x="0" y="313"/>
                      </a:cubicBezTo>
                      <a:cubicBezTo>
                        <a:pt x="212" y="0"/>
                        <a:pt x="212" y="0"/>
                        <a:pt x="212" y="0"/>
                      </a:cubicBezTo>
                      <a:cubicBezTo>
                        <a:pt x="305" y="207"/>
                        <a:pt x="400" y="313"/>
                        <a:pt x="400" y="313"/>
                      </a:cubicBezTo>
                      <a:cubicBezTo>
                        <a:pt x="297" y="291"/>
                        <a:pt x="297" y="291"/>
                        <a:pt x="297" y="291"/>
                      </a:cubicBezTo>
                      <a:cubicBezTo>
                        <a:pt x="297" y="291"/>
                        <a:pt x="228" y="688"/>
                        <a:pt x="770" y="780"/>
                      </a:cubicBezTo>
                    </a:path>
                  </a:pathLst>
                </a:custGeom>
                <a:solidFill>
                  <a:schemeClr val="bg1"/>
                </a:solidFill>
                <a:ln w="9525">
                  <a:solidFill>
                    <a:srgbClr val="2A8EDD"/>
                  </a:solidFill>
                  <a:round/>
                  <a:headEnd/>
                  <a:tailEnd/>
                </a:ln>
              </p:spPr>
              <p:txBody>
                <a:bodyPr vert="horz" wrap="square" lIns="91427" tIns="45713" rIns="91427" bIns="45713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3259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90" name="Group 89"/>
              <p:cNvGrpSpPr/>
              <p:nvPr/>
            </p:nvGrpSpPr>
            <p:grpSpPr>
              <a:xfrm>
                <a:off x="4205048" y="2574019"/>
                <a:ext cx="1182903" cy="486781"/>
                <a:chOff x="3375167" y="2601492"/>
                <a:chExt cx="1182903" cy="486781"/>
              </a:xfrm>
            </p:grpSpPr>
            <p:sp>
              <p:nvSpPr>
                <p:cNvPr id="91" name="Freeform 30"/>
                <p:cNvSpPr>
                  <a:spLocks noEditPoints="1"/>
                </p:cNvSpPr>
                <p:nvPr/>
              </p:nvSpPr>
              <p:spPr bwMode="auto">
                <a:xfrm>
                  <a:off x="3375167" y="2601492"/>
                  <a:ext cx="382565" cy="486781"/>
                </a:xfrm>
                <a:custGeom>
                  <a:avLst/>
                  <a:gdLst>
                    <a:gd name="T0" fmla="*/ 57 w 290"/>
                    <a:gd name="T1" fmla="*/ 95 h 369"/>
                    <a:gd name="T2" fmla="*/ 222 w 290"/>
                    <a:gd name="T3" fmla="*/ 95 h 369"/>
                    <a:gd name="T4" fmla="*/ 222 w 290"/>
                    <a:gd name="T5" fmla="*/ 108 h 369"/>
                    <a:gd name="T6" fmla="*/ 57 w 290"/>
                    <a:gd name="T7" fmla="*/ 108 h 369"/>
                    <a:gd name="T8" fmla="*/ 57 w 290"/>
                    <a:gd name="T9" fmla="*/ 95 h 369"/>
                    <a:gd name="T10" fmla="*/ 57 w 290"/>
                    <a:gd name="T11" fmla="*/ 150 h 369"/>
                    <a:gd name="T12" fmla="*/ 222 w 290"/>
                    <a:gd name="T13" fmla="*/ 150 h 369"/>
                    <a:gd name="T14" fmla="*/ 222 w 290"/>
                    <a:gd name="T15" fmla="*/ 139 h 369"/>
                    <a:gd name="T16" fmla="*/ 57 w 290"/>
                    <a:gd name="T17" fmla="*/ 139 h 369"/>
                    <a:gd name="T18" fmla="*/ 57 w 290"/>
                    <a:gd name="T19" fmla="*/ 150 h 369"/>
                    <a:gd name="T20" fmla="*/ 57 w 290"/>
                    <a:gd name="T21" fmla="*/ 194 h 369"/>
                    <a:gd name="T22" fmla="*/ 222 w 290"/>
                    <a:gd name="T23" fmla="*/ 194 h 369"/>
                    <a:gd name="T24" fmla="*/ 222 w 290"/>
                    <a:gd name="T25" fmla="*/ 181 h 369"/>
                    <a:gd name="T26" fmla="*/ 57 w 290"/>
                    <a:gd name="T27" fmla="*/ 181 h 369"/>
                    <a:gd name="T28" fmla="*/ 57 w 290"/>
                    <a:gd name="T29" fmla="*/ 194 h 369"/>
                    <a:gd name="T30" fmla="*/ 57 w 290"/>
                    <a:gd name="T31" fmla="*/ 236 h 369"/>
                    <a:gd name="T32" fmla="*/ 222 w 290"/>
                    <a:gd name="T33" fmla="*/ 236 h 369"/>
                    <a:gd name="T34" fmla="*/ 222 w 290"/>
                    <a:gd name="T35" fmla="*/ 223 h 369"/>
                    <a:gd name="T36" fmla="*/ 57 w 290"/>
                    <a:gd name="T37" fmla="*/ 223 h 369"/>
                    <a:gd name="T38" fmla="*/ 57 w 290"/>
                    <a:gd name="T39" fmla="*/ 236 h 369"/>
                    <a:gd name="T40" fmla="*/ 290 w 290"/>
                    <a:gd name="T41" fmla="*/ 90 h 369"/>
                    <a:gd name="T42" fmla="*/ 290 w 290"/>
                    <a:gd name="T43" fmla="*/ 369 h 369"/>
                    <a:gd name="T44" fmla="*/ 0 w 290"/>
                    <a:gd name="T45" fmla="*/ 369 h 369"/>
                    <a:gd name="T46" fmla="*/ 0 w 290"/>
                    <a:gd name="T47" fmla="*/ 1 h 369"/>
                    <a:gd name="T48" fmla="*/ 216 w 290"/>
                    <a:gd name="T49" fmla="*/ 1 h 369"/>
                    <a:gd name="T50" fmla="*/ 216 w 290"/>
                    <a:gd name="T51" fmla="*/ 0 h 369"/>
                    <a:gd name="T52" fmla="*/ 290 w 290"/>
                    <a:gd name="T53" fmla="*/ 90 h 369"/>
                    <a:gd name="T54" fmla="*/ 271 w 290"/>
                    <a:gd name="T55" fmla="*/ 79 h 369"/>
                    <a:gd name="T56" fmla="*/ 214 w 290"/>
                    <a:gd name="T57" fmla="*/ 79 h 369"/>
                    <a:gd name="T58" fmla="*/ 216 w 290"/>
                    <a:gd name="T59" fmla="*/ 21 h 369"/>
                    <a:gd name="T60" fmla="*/ 20 w 290"/>
                    <a:gd name="T61" fmla="*/ 21 h 369"/>
                    <a:gd name="T62" fmla="*/ 20 w 290"/>
                    <a:gd name="T63" fmla="*/ 349 h 369"/>
                    <a:gd name="T64" fmla="*/ 271 w 290"/>
                    <a:gd name="T65" fmla="*/ 349 h 369"/>
                    <a:gd name="T66" fmla="*/ 271 w 290"/>
                    <a:gd name="T67" fmla="*/ 79 h 3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290" h="369">
                      <a:moveTo>
                        <a:pt x="57" y="95"/>
                      </a:moveTo>
                      <a:lnTo>
                        <a:pt x="222" y="95"/>
                      </a:lnTo>
                      <a:lnTo>
                        <a:pt x="222" y="108"/>
                      </a:lnTo>
                      <a:lnTo>
                        <a:pt x="57" y="108"/>
                      </a:lnTo>
                      <a:lnTo>
                        <a:pt x="57" y="95"/>
                      </a:lnTo>
                      <a:close/>
                      <a:moveTo>
                        <a:pt x="57" y="150"/>
                      </a:moveTo>
                      <a:lnTo>
                        <a:pt x="222" y="150"/>
                      </a:lnTo>
                      <a:lnTo>
                        <a:pt x="222" y="139"/>
                      </a:lnTo>
                      <a:lnTo>
                        <a:pt x="57" y="139"/>
                      </a:lnTo>
                      <a:lnTo>
                        <a:pt x="57" y="150"/>
                      </a:lnTo>
                      <a:close/>
                      <a:moveTo>
                        <a:pt x="57" y="194"/>
                      </a:moveTo>
                      <a:lnTo>
                        <a:pt x="222" y="194"/>
                      </a:lnTo>
                      <a:lnTo>
                        <a:pt x="222" y="181"/>
                      </a:lnTo>
                      <a:lnTo>
                        <a:pt x="57" y="181"/>
                      </a:lnTo>
                      <a:lnTo>
                        <a:pt x="57" y="194"/>
                      </a:lnTo>
                      <a:close/>
                      <a:moveTo>
                        <a:pt x="57" y="236"/>
                      </a:moveTo>
                      <a:lnTo>
                        <a:pt x="222" y="236"/>
                      </a:lnTo>
                      <a:lnTo>
                        <a:pt x="222" y="223"/>
                      </a:lnTo>
                      <a:lnTo>
                        <a:pt x="57" y="223"/>
                      </a:lnTo>
                      <a:lnTo>
                        <a:pt x="57" y="236"/>
                      </a:lnTo>
                      <a:close/>
                      <a:moveTo>
                        <a:pt x="290" y="90"/>
                      </a:moveTo>
                      <a:lnTo>
                        <a:pt x="290" y="369"/>
                      </a:lnTo>
                      <a:lnTo>
                        <a:pt x="0" y="369"/>
                      </a:lnTo>
                      <a:lnTo>
                        <a:pt x="0" y="1"/>
                      </a:lnTo>
                      <a:lnTo>
                        <a:pt x="216" y="1"/>
                      </a:lnTo>
                      <a:lnTo>
                        <a:pt x="216" y="0"/>
                      </a:lnTo>
                      <a:lnTo>
                        <a:pt x="290" y="90"/>
                      </a:lnTo>
                      <a:close/>
                      <a:moveTo>
                        <a:pt x="271" y="79"/>
                      </a:moveTo>
                      <a:lnTo>
                        <a:pt x="214" y="79"/>
                      </a:lnTo>
                      <a:lnTo>
                        <a:pt x="216" y="21"/>
                      </a:lnTo>
                      <a:lnTo>
                        <a:pt x="20" y="21"/>
                      </a:lnTo>
                      <a:lnTo>
                        <a:pt x="20" y="349"/>
                      </a:lnTo>
                      <a:lnTo>
                        <a:pt x="271" y="349"/>
                      </a:lnTo>
                      <a:lnTo>
                        <a:pt x="271" y="7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2A8EDD"/>
                  </a:solidFill>
                </a:ln>
                <a:extLst/>
              </p:spPr>
              <p:txBody>
                <a:bodyPr vert="horz" wrap="square" lIns="91427" tIns="45713" rIns="91427" bIns="45713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0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</a:endParaRPr>
                </a:p>
              </p:txBody>
            </p:sp>
            <p:sp>
              <p:nvSpPr>
                <p:cNvPr id="92" name="Freeform 30"/>
                <p:cNvSpPr>
                  <a:spLocks noEditPoints="1"/>
                </p:cNvSpPr>
                <p:nvPr/>
              </p:nvSpPr>
              <p:spPr bwMode="auto">
                <a:xfrm>
                  <a:off x="4175505" y="2601492"/>
                  <a:ext cx="382565" cy="486781"/>
                </a:xfrm>
                <a:custGeom>
                  <a:avLst/>
                  <a:gdLst>
                    <a:gd name="T0" fmla="*/ 57 w 290"/>
                    <a:gd name="T1" fmla="*/ 95 h 369"/>
                    <a:gd name="T2" fmla="*/ 222 w 290"/>
                    <a:gd name="T3" fmla="*/ 95 h 369"/>
                    <a:gd name="T4" fmla="*/ 222 w 290"/>
                    <a:gd name="T5" fmla="*/ 108 h 369"/>
                    <a:gd name="T6" fmla="*/ 57 w 290"/>
                    <a:gd name="T7" fmla="*/ 108 h 369"/>
                    <a:gd name="T8" fmla="*/ 57 w 290"/>
                    <a:gd name="T9" fmla="*/ 95 h 369"/>
                    <a:gd name="T10" fmla="*/ 57 w 290"/>
                    <a:gd name="T11" fmla="*/ 150 h 369"/>
                    <a:gd name="T12" fmla="*/ 222 w 290"/>
                    <a:gd name="T13" fmla="*/ 150 h 369"/>
                    <a:gd name="T14" fmla="*/ 222 w 290"/>
                    <a:gd name="T15" fmla="*/ 139 h 369"/>
                    <a:gd name="T16" fmla="*/ 57 w 290"/>
                    <a:gd name="T17" fmla="*/ 139 h 369"/>
                    <a:gd name="T18" fmla="*/ 57 w 290"/>
                    <a:gd name="T19" fmla="*/ 150 h 369"/>
                    <a:gd name="T20" fmla="*/ 57 w 290"/>
                    <a:gd name="T21" fmla="*/ 194 h 369"/>
                    <a:gd name="T22" fmla="*/ 222 w 290"/>
                    <a:gd name="T23" fmla="*/ 194 h 369"/>
                    <a:gd name="T24" fmla="*/ 222 w 290"/>
                    <a:gd name="T25" fmla="*/ 181 h 369"/>
                    <a:gd name="T26" fmla="*/ 57 w 290"/>
                    <a:gd name="T27" fmla="*/ 181 h 369"/>
                    <a:gd name="T28" fmla="*/ 57 w 290"/>
                    <a:gd name="T29" fmla="*/ 194 h 369"/>
                    <a:gd name="T30" fmla="*/ 57 w 290"/>
                    <a:gd name="T31" fmla="*/ 236 h 369"/>
                    <a:gd name="T32" fmla="*/ 222 w 290"/>
                    <a:gd name="T33" fmla="*/ 236 h 369"/>
                    <a:gd name="T34" fmla="*/ 222 w 290"/>
                    <a:gd name="T35" fmla="*/ 223 h 369"/>
                    <a:gd name="T36" fmla="*/ 57 w 290"/>
                    <a:gd name="T37" fmla="*/ 223 h 369"/>
                    <a:gd name="T38" fmla="*/ 57 w 290"/>
                    <a:gd name="T39" fmla="*/ 236 h 369"/>
                    <a:gd name="T40" fmla="*/ 290 w 290"/>
                    <a:gd name="T41" fmla="*/ 90 h 369"/>
                    <a:gd name="T42" fmla="*/ 290 w 290"/>
                    <a:gd name="T43" fmla="*/ 369 h 369"/>
                    <a:gd name="T44" fmla="*/ 0 w 290"/>
                    <a:gd name="T45" fmla="*/ 369 h 369"/>
                    <a:gd name="T46" fmla="*/ 0 w 290"/>
                    <a:gd name="T47" fmla="*/ 1 h 369"/>
                    <a:gd name="T48" fmla="*/ 216 w 290"/>
                    <a:gd name="T49" fmla="*/ 1 h 369"/>
                    <a:gd name="T50" fmla="*/ 216 w 290"/>
                    <a:gd name="T51" fmla="*/ 0 h 369"/>
                    <a:gd name="T52" fmla="*/ 290 w 290"/>
                    <a:gd name="T53" fmla="*/ 90 h 369"/>
                    <a:gd name="T54" fmla="*/ 271 w 290"/>
                    <a:gd name="T55" fmla="*/ 79 h 369"/>
                    <a:gd name="T56" fmla="*/ 214 w 290"/>
                    <a:gd name="T57" fmla="*/ 79 h 369"/>
                    <a:gd name="T58" fmla="*/ 216 w 290"/>
                    <a:gd name="T59" fmla="*/ 21 h 369"/>
                    <a:gd name="T60" fmla="*/ 20 w 290"/>
                    <a:gd name="T61" fmla="*/ 21 h 369"/>
                    <a:gd name="T62" fmla="*/ 20 w 290"/>
                    <a:gd name="T63" fmla="*/ 349 h 369"/>
                    <a:gd name="T64" fmla="*/ 271 w 290"/>
                    <a:gd name="T65" fmla="*/ 349 h 369"/>
                    <a:gd name="T66" fmla="*/ 271 w 290"/>
                    <a:gd name="T67" fmla="*/ 79 h 3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290" h="369">
                      <a:moveTo>
                        <a:pt x="57" y="95"/>
                      </a:moveTo>
                      <a:lnTo>
                        <a:pt x="222" y="95"/>
                      </a:lnTo>
                      <a:lnTo>
                        <a:pt x="222" y="108"/>
                      </a:lnTo>
                      <a:lnTo>
                        <a:pt x="57" y="108"/>
                      </a:lnTo>
                      <a:lnTo>
                        <a:pt x="57" y="95"/>
                      </a:lnTo>
                      <a:close/>
                      <a:moveTo>
                        <a:pt x="57" y="150"/>
                      </a:moveTo>
                      <a:lnTo>
                        <a:pt x="222" y="150"/>
                      </a:lnTo>
                      <a:lnTo>
                        <a:pt x="222" y="139"/>
                      </a:lnTo>
                      <a:lnTo>
                        <a:pt x="57" y="139"/>
                      </a:lnTo>
                      <a:lnTo>
                        <a:pt x="57" y="150"/>
                      </a:lnTo>
                      <a:close/>
                      <a:moveTo>
                        <a:pt x="57" y="194"/>
                      </a:moveTo>
                      <a:lnTo>
                        <a:pt x="222" y="194"/>
                      </a:lnTo>
                      <a:lnTo>
                        <a:pt x="222" y="181"/>
                      </a:lnTo>
                      <a:lnTo>
                        <a:pt x="57" y="181"/>
                      </a:lnTo>
                      <a:lnTo>
                        <a:pt x="57" y="194"/>
                      </a:lnTo>
                      <a:close/>
                      <a:moveTo>
                        <a:pt x="57" y="236"/>
                      </a:moveTo>
                      <a:lnTo>
                        <a:pt x="222" y="236"/>
                      </a:lnTo>
                      <a:lnTo>
                        <a:pt x="222" y="223"/>
                      </a:lnTo>
                      <a:lnTo>
                        <a:pt x="57" y="223"/>
                      </a:lnTo>
                      <a:lnTo>
                        <a:pt x="57" y="236"/>
                      </a:lnTo>
                      <a:close/>
                      <a:moveTo>
                        <a:pt x="290" y="90"/>
                      </a:moveTo>
                      <a:lnTo>
                        <a:pt x="290" y="369"/>
                      </a:lnTo>
                      <a:lnTo>
                        <a:pt x="0" y="369"/>
                      </a:lnTo>
                      <a:lnTo>
                        <a:pt x="0" y="1"/>
                      </a:lnTo>
                      <a:lnTo>
                        <a:pt x="216" y="1"/>
                      </a:lnTo>
                      <a:lnTo>
                        <a:pt x="216" y="0"/>
                      </a:lnTo>
                      <a:lnTo>
                        <a:pt x="290" y="90"/>
                      </a:lnTo>
                      <a:close/>
                      <a:moveTo>
                        <a:pt x="271" y="79"/>
                      </a:moveTo>
                      <a:lnTo>
                        <a:pt x="214" y="79"/>
                      </a:lnTo>
                      <a:lnTo>
                        <a:pt x="216" y="21"/>
                      </a:lnTo>
                      <a:lnTo>
                        <a:pt x="20" y="21"/>
                      </a:lnTo>
                      <a:lnTo>
                        <a:pt x="20" y="349"/>
                      </a:lnTo>
                      <a:lnTo>
                        <a:pt x="271" y="349"/>
                      </a:lnTo>
                      <a:lnTo>
                        <a:pt x="271" y="7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2A8EDD"/>
                  </a:solidFill>
                </a:ln>
                <a:extLst/>
              </p:spPr>
              <p:txBody>
                <a:bodyPr vert="horz" wrap="square" lIns="91427" tIns="45713" rIns="91427" bIns="45713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0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</a:endParaRPr>
                </a:p>
              </p:txBody>
            </p:sp>
            <p:sp>
              <p:nvSpPr>
                <p:cNvPr id="93" name="Freeform 26"/>
                <p:cNvSpPr>
                  <a:spLocks/>
                </p:cNvSpPr>
                <p:nvPr/>
              </p:nvSpPr>
              <p:spPr bwMode="auto">
                <a:xfrm>
                  <a:off x="4018456" y="2738982"/>
                  <a:ext cx="102583" cy="184795"/>
                </a:xfrm>
                <a:custGeom>
                  <a:avLst/>
                  <a:gdLst>
                    <a:gd name="T0" fmla="*/ 66 w 68"/>
                    <a:gd name="T1" fmla="*/ 57 h 123"/>
                    <a:gd name="T2" fmla="*/ 12 w 68"/>
                    <a:gd name="T3" fmla="*/ 2 h 123"/>
                    <a:gd name="T4" fmla="*/ 4 w 68"/>
                    <a:gd name="T5" fmla="*/ 1 h 123"/>
                    <a:gd name="T6" fmla="*/ 0 w 68"/>
                    <a:gd name="T7" fmla="*/ 7 h 123"/>
                    <a:gd name="T8" fmla="*/ 0 w 68"/>
                    <a:gd name="T9" fmla="*/ 116 h 123"/>
                    <a:gd name="T10" fmla="*/ 4 w 68"/>
                    <a:gd name="T11" fmla="*/ 123 h 123"/>
                    <a:gd name="T12" fmla="*/ 7 w 68"/>
                    <a:gd name="T13" fmla="*/ 123 h 123"/>
                    <a:gd name="T14" fmla="*/ 12 w 68"/>
                    <a:gd name="T15" fmla="*/ 121 h 123"/>
                    <a:gd name="T16" fmla="*/ 66 w 68"/>
                    <a:gd name="T17" fmla="*/ 66 h 123"/>
                    <a:gd name="T18" fmla="*/ 68 w 68"/>
                    <a:gd name="T19" fmla="*/ 62 h 123"/>
                    <a:gd name="T20" fmla="*/ 66 w 68"/>
                    <a:gd name="T21" fmla="*/ 57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8" h="123">
                      <a:moveTo>
                        <a:pt x="66" y="57"/>
                      </a:move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0" y="0"/>
                        <a:pt x="7" y="0"/>
                        <a:pt x="4" y="1"/>
                      </a:cubicBezTo>
                      <a:cubicBezTo>
                        <a:pt x="2" y="2"/>
                        <a:pt x="0" y="4"/>
                        <a:pt x="0" y="7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0" y="119"/>
                        <a:pt x="2" y="122"/>
                        <a:pt x="4" y="123"/>
                      </a:cubicBezTo>
                      <a:cubicBezTo>
                        <a:pt x="5" y="123"/>
                        <a:pt x="6" y="123"/>
                        <a:pt x="7" y="123"/>
                      </a:cubicBezTo>
                      <a:cubicBezTo>
                        <a:pt x="9" y="123"/>
                        <a:pt x="10" y="123"/>
                        <a:pt x="12" y="121"/>
                      </a:cubicBezTo>
                      <a:cubicBezTo>
                        <a:pt x="66" y="66"/>
                        <a:pt x="66" y="66"/>
                        <a:pt x="66" y="66"/>
                      </a:cubicBezTo>
                      <a:cubicBezTo>
                        <a:pt x="68" y="65"/>
                        <a:pt x="68" y="63"/>
                        <a:pt x="68" y="62"/>
                      </a:cubicBezTo>
                      <a:cubicBezTo>
                        <a:pt x="68" y="60"/>
                        <a:pt x="68" y="58"/>
                        <a:pt x="66" y="5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2A8EDD"/>
                  </a:solidFill>
                </a:ln>
              </p:spPr>
              <p:txBody>
                <a:bodyPr vert="horz" wrap="square" lIns="91427" tIns="45713" rIns="91427" bIns="45713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0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</a:endParaRPr>
                </a:p>
              </p:txBody>
            </p:sp>
            <p:sp>
              <p:nvSpPr>
                <p:cNvPr id="94" name="Freeform 26"/>
                <p:cNvSpPr>
                  <a:spLocks/>
                </p:cNvSpPr>
                <p:nvPr/>
              </p:nvSpPr>
              <p:spPr bwMode="auto">
                <a:xfrm flipH="1">
                  <a:off x="3810893" y="2735897"/>
                  <a:ext cx="102583" cy="184795"/>
                </a:xfrm>
                <a:custGeom>
                  <a:avLst/>
                  <a:gdLst>
                    <a:gd name="T0" fmla="*/ 66 w 68"/>
                    <a:gd name="T1" fmla="*/ 57 h 123"/>
                    <a:gd name="T2" fmla="*/ 12 w 68"/>
                    <a:gd name="T3" fmla="*/ 2 h 123"/>
                    <a:gd name="T4" fmla="*/ 4 w 68"/>
                    <a:gd name="T5" fmla="*/ 1 h 123"/>
                    <a:gd name="T6" fmla="*/ 0 w 68"/>
                    <a:gd name="T7" fmla="*/ 7 h 123"/>
                    <a:gd name="T8" fmla="*/ 0 w 68"/>
                    <a:gd name="T9" fmla="*/ 116 h 123"/>
                    <a:gd name="T10" fmla="*/ 4 w 68"/>
                    <a:gd name="T11" fmla="*/ 123 h 123"/>
                    <a:gd name="T12" fmla="*/ 7 w 68"/>
                    <a:gd name="T13" fmla="*/ 123 h 123"/>
                    <a:gd name="T14" fmla="*/ 12 w 68"/>
                    <a:gd name="T15" fmla="*/ 121 h 123"/>
                    <a:gd name="T16" fmla="*/ 66 w 68"/>
                    <a:gd name="T17" fmla="*/ 66 h 123"/>
                    <a:gd name="T18" fmla="*/ 68 w 68"/>
                    <a:gd name="T19" fmla="*/ 62 h 123"/>
                    <a:gd name="T20" fmla="*/ 66 w 68"/>
                    <a:gd name="T21" fmla="*/ 57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8" h="123">
                      <a:moveTo>
                        <a:pt x="66" y="57"/>
                      </a:move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0" y="0"/>
                        <a:pt x="7" y="0"/>
                        <a:pt x="4" y="1"/>
                      </a:cubicBezTo>
                      <a:cubicBezTo>
                        <a:pt x="2" y="2"/>
                        <a:pt x="0" y="4"/>
                        <a:pt x="0" y="7"/>
                      </a:cubicBez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0" y="119"/>
                        <a:pt x="2" y="122"/>
                        <a:pt x="4" y="123"/>
                      </a:cubicBezTo>
                      <a:cubicBezTo>
                        <a:pt x="5" y="123"/>
                        <a:pt x="6" y="123"/>
                        <a:pt x="7" y="123"/>
                      </a:cubicBezTo>
                      <a:cubicBezTo>
                        <a:pt x="9" y="123"/>
                        <a:pt x="10" y="123"/>
                        <a:pt x="12" y="121"/>
                      </a:cubicBezTo>
                      <a:cubicBezTo>
                        <a:pt x="66" y="66"/>
                        <a:pt x="66" y="66"/>
                        <a:pt x="66" y="66"/>
                      </a:cubicBezTo>
                      <a:cubicBezTo>
                        <a:pt x="68" y="65"/>
                        <a:pt x="68" y="63"/>
                        <a:pt x="68" y="62"/>
                      </a:cubicBezTo>
                      <a:cubicBezTo>
                        <a:pt x="68" y="60"/>
                        <a:pt x="68" y="58"/>
                        <a:pt x="66" y="5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rgbClr val="2A8EDD"/>
                  </a:solidFill>
                </a:ln>
              </p:spPr>
              <p:txBody>
                <a:bodyPr vert="horz" wrap="square" lIns="91427" tIns="45713" rIns="91427" bIns="45713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09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00" b="0" i="0" u="none" strike="noStrike" kern="0" cap="none" spc="0" normalizeH="0" baseline="0" noProof="0">
                    <a:ln>
                      <a:noFill/>
                    </a:ln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73" name="Group 72"/>
            <p:cNvGrpSpPr/>
            <p:nvPr/>
          </p:nvGrpSpPr>
          <p:grpSpPr>
            <a:xfrm>
              <a:off x="1690762" y="2660189"/>
              <a:ext cx="2061777" cy="1254995"/>
              <a:chOff x="6692048" y="1967994"/>
              <a:chExt cx="2103120" cy="1375708"/>
            </a:xfrm>
            <a:solidFill>
              <a:srgbClr val="F0880A"/>
            </a:solidFill>
          </p:grpSpPr>
          <p:sp>
            <p:nvSpPr>
              <p:cNvPr id="82" name="Rectangle 81"/>
              <p:cNvSpPr/>
              <p:nvPr/>
            </p:nvSpPr>
            <p:spPr bwMode="auto">
              <a:xfrm>
                <a:off x="6692048" y="1967994"/>
                <a:ext cx="2103120" cy="1375708"/>
              </a:xfrm>
              <a:prstGeom prst="rect">
                <a:avLst/>
              </a:prstGeom>
              <a:solidFill>
                <a:schemeClr val="accent2"/>
              </a:solidFill>
              <a:ln w="19050">
                <a:solidFill>
                  <a:schemeClr val="accent2"/>
                </a:solidFill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02" tIns="91427" rIns="182802" bIns="146241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776478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6729939" y="1970592"/>
                <a:ext cx="2035246" cy="486854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j-lt"/>
                  </a:rPr>
                  <a:t>Data warehouse</a:t>
                </a:r>
              </a:p>
            </p:txBody>
          </p:sp>
          <p:grpSp>
            <p:nvGrpSpPr>
              <p:cNvPr id="84" name="Group 83"/>
              <p:cNvGrpSpPr/>
              <p:nvPr/>
            </p:nvGrpSpPr>
            <p:grpSpPr>
              <a:xfrm>
                <a:off x="7528418" y="2535010"/>
                <a:ext cx="430381" cy="588184"/>
                <a:chOff x="1447438" y="3993203"/>
                <a:chExt cx="656000" cy="1195540"/>
              </a:xfrm>
              <a:grpFill/>
            </p:grpSpPr>
            <p:sp>
              <p:nvSpPr>
                <p:cNvPr id="85" name="Oval 84"/>
                <p:cNvSpPr/>
                <p:nvPr/>
              </p:nvSpPr>
              <p:spPr>
                <a:xfrm>
                  <a:off x="1501819" y="4049582"/>
                  <a:ext cx="532616" cy="23768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3259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6" name="Freeform 85"/>
                <p:cNvSpPr/>
                <p:nvPr/>
              </p:nvSpPr>
              <p:spPr>
                <a:xfrm>
                  <a:off x="1447438" y="3993203"/>
                  <a:ext cx="656000" cy="1195540"/>
                </a:xfrm>
                <a:custGeom>
                  <a:avLst/>
                  <a:gdLst>
                    <a:gd name="connsiteX0" fmla="*/ 328000 w 656000"/>
                    <a:gd name="connsiteY0" fmla="*/ 0 h 1195540"/>
                    <a:gd name="connsiteX1" fmla="*/ 649336 w 656000"/>
                    <a:gd name="connsiteY1" fmla="*/ 112180 h 1195540"/>
                    <a:gd name="connsiteX2" fmla="*/ 655412 w 656000"/>
                    <a:gd name="connsiteY2" fmla="*/ 137993 h 1195540"/>
                    <a:gd name="connsiteX3" fmla="*/ 656000 w 656000"/>
                    <a:gd name="connsiteY3" fmla="*/ 137993 h 1195540"/>
                    <a:gd name="connsiteX4" fmla="*/ 656000 w 656000"/>
                    <a:gd name="connsiteY4" fmla="*/ 140494 h 1195540"/>
                    <a:gd name="connsiteX5" fmla="*/ 656000 w 656000"/>
                    <a:gd name="connsiteY5" fmla="*/ 1055046 h 1195540"/>
                    <a:gd name="connsiteX6" fmla="*/ 328000 w 656000"/>
                    <a:gd name="connsiteY6" fmla="*/ 1195540 h 1195540"/>
                    <a:gd name="connsiteX7" fmla="*/ 0 w 656000"/>
                    <a:gd name="connsiteY7" fmla="*/ 1055046 h 1195540"/>
                    <a:gd name="connsiteX8" fmla="*/ 0 w 656000"/>
                    <a:gd name="connsiteY8" fmla="*/ 140494 h 1195540"/>
                    <a:gd name="connsiteX9" fmla="*/ 0 w 656000"/>
                    <a:gd name="connsiteY9" fmla="*/ 137993 h 1195540"/>
                    <a:gd name="connsiteX10" fmla="*/ 589 w 656000"/>
                    <a:gd name="connsiteY10" fmla="*/ 137993 h 1195540"/>
                    <a:gd name="connsiteX11" fmla="*/ 6664 w 656000"/>
                    <a:gd name="connsiteY11" fmla="*/ 112180 h 1195540"/>
                    <a:gd name="connsiteX12" fmla="*/ 328000 w 656000"/>
                    <a:gd name="connsiteY12" fmla="*/ 0 h 1195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56000" h="1195540">
                      <a:moveTo>
                        <a:pt x="328000" y="0"/>
                      </a:moveTo>
                      <a:cubicBezTo>
                        <a:pt x="486505" y="0"/>
                        <a:pt x="618751" y="48159"/>
                        <a:pt x="649336" y="112180"/>
                      </a:cubicBezTo>
                      <a:lnTo>
                        <a:pt x="655412" y="137993"/>
                      </a:lnTo>
                      <a:lnTo>
                        <a:pt x="656000" y="137993"/>
                      </a:lnTo>
                      <a:lnTo>
                        <a:pt x="656000" y="140494"/>
                      </a:lnTo>
                      <a:lnTo>
                        <a:pt x="656000" y="1055046"/>
                      </a:lnTo>
                      <a:cubicBezTo>
                        <a:pt x="656000" y="1132639"/>
                        <a:pt x="509149" y="1195540"/>
                        <a:pt x="328000" y="1195540"/>
                      </a:cubicBezTo>
                      <a:cubicBezTo>
                        <a:pt x="146851" y="1195540"/>
                        <a:pt x="0" y="1132639"/>
                        <a:pt x="0" y="1055046"/>
                      </a:cubicBezTo>
                      <a:lnTo>
                        <a:pt x="0" y="140494"/>
                      </a:lnTo>
                      <a:lnTo>
                        <a:pt x="0" y="137993"/>
                      </a:lnTo>
                      <a:lnTo>
                        <a:pt x="589" y="137993"/>
                      </a:lnTo>
                      <a:lnTo>
                        <a:pt x="6664" y="112180"/>
                      </a:lnTo>
                      <a:cubicBezTo>
                        <a:pt x="37249" y="48159"/>
                        <a:pt x="169495" y="0"/>
                        <a:pt x="32800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3259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1705740" y="1334323"/>
              <a:ext cx="2061777" cy="1254995"/>
              <a:chOff x="9766618" y="1967994"/>
              <a:chExt cx="2103120" cy="1375708"/>
            </a:xfrm>
            <a:solidFill>
              <a:srgbClr val="C00000"/>
            </a:solidFill>
          </p:grpSpPr>
          <p:sp>
            <p:nvSpPr>
              <p:cNvPr id="76" name="Rectangle 75"/>
              <p:cNvSpPr/>
              <p:nvPr/>
            </p:nvSpPr>
            <p:spPr bwMode="auto">
              <a:xfrm>
                <a:off x="9766618" y="1967994"/>
                <a:ext cx="2103120" cy="1375708"/>
              </a:xfrm>
              <a:prstGeom prst="rect">
                <a:avLst/>
              </a:prstGeom>
              <a:noFill/>
              <a:ln w="19050">
                <a:solidFill>
                  <a:schemeClr val="accent2"/>
                </a:solidFill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02" tIns="91427" rIns="182802" bIns="146241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776478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9787591" y="1970592"/>
                <a:ext cx="2055950" cy="4868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j-lt"/>
                  </a:rPr>
                  <a:t>BI and analytics</a:t>
                </a:r>
              </a:p>
            </p:txBody>
          </p:sp>
          <p:pic>
            <p:nvPicPr>
              <p:cNvPr id="78" name="Picture 2" descr="\\MAGNUM\Projects\Microsoft\Cloud Power FY12\Design\ICONS_PNG\Pie.png"/>
              <p:cNvPicPr>
                <a:picLocks noChangeAspect="1" noChangeArrowheads="1"/>
              </p:cNvPicPr>
              <p:nvPr/>
            </p:nvPicPr>
            <p:blipFill>
              <a:blip r:embed="rId5" cstate="print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</a:blip>
              <a:srcRect/>
              <a:stretch>
                <a:fillRect/>
              </a:stretch>
            </p:blipFill>
            <p:spPr bwMode="auto">
              <a:xfrm>
                <a:off x="10113849" y="2456784"/>
                <a:ext cx="580842" cy="580842"/>
              </a:xfrm>
              <a:prstGeom prst="rect">
                <a:avLst/>
              </a:prstGeom>
              <a:noFill/>
              <a:ln w="15875">
                <a:solidFill>
                  <a:schemeClr val="accent2"/>
                </a:solidFill>
              </a:ln>
            </p:spPr>
          </p:pic>
          <p:sp>
            <p:nvSpPr>
              <p:cNvPr id="79" name="TextBox 78"/>
              <p:cNvSpPr txBox="1"/>
              <p:nvPr/>
            </p:nvSpPr>
            <p:spPr>
              <a:xfrm>
                <a:off x="10019528" y="3100201"/>
                <a:ext cx="881713" cy="2020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99" b="0" i="0" u="none" strike="noStrike" kern="0" cap="none" spc="0" normalizeH="0" baseline="0" noProof="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effectLst/>
                    <a:uLnTx/>
                    <a:uFillTx/>
                  </a:rPr>
                  <a:t>Dashboards</a:t>
                </a:r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10970430" y="3100201"/>
                <a:ext cx="743803" cy="2020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>
                  <a:lnSpc>
                    <a:spcPct val="90000"/>
                  </a:lnSpc>
                  <a:defRPr sz="120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gradFill>
                      <a:gsLst>
                        <a:gs pos="0">
                          <a:schemeClr val="bg1"/>
                        </a:gs>
                        <a:gs pos="100000">
                          <a:schemeClr val="bg1"/>
                        </a:gs>
                      </a:gsLst>
                      <a:lin ang="5400000" scaled="1"/>
                    </a:gradFill>
                  </a:defRPr>
                </a:lvl1pPr>
              </a:lstStyle>
              <a:p>
                <a:pPr marL="0" marR="0" lvl="0" indent="0" defTabSz="932597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99" b="0" i="0" u="none" strike="noStrike" kern="0" cap="none" spc="0" normalizeH="0" baseline="0" noProof="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</a:rPr>
                  <a:t>Reporting</a:t>
                </a:r>
              </a:p>
            </p:txBody>
          </p:sp>
          <p:sp>
            <p:nvSpPr>
              <p:cNvPr id="81" name="Freeform 6"/>
              <p:cNvSpPr>
                <a:spLocks noChangeAspect="1" noEditPoints="1"/>
              </p:cNvSpPr>
              <p:nvPr/>
            </p:nvSpPr>
            <p:spPr bwMode="black">
              <a:xfrm>
                <a:off x="11082345" y="2459919"/>
                <a:ext cx="429626" cy="549582"/>
              </a:xfrm>
              <a:custGeom>
                <a:avLst/>
                <a:gdLst>
                  <a:gd name="T0" fmla="*/ 326 w 813"/>
                  <a:gd name="T1" fmla="*/ 0 h 1040"/>
                  <a:gd name="T2" fmla="*/ 121 w 813"/>
                  <a:gd name="T3" fmla="*/ 174 h 1040"/>
                  <a:gd name="T4" fmla="*/ 121 w 813"/>
                  <a:gd name="T5" fmla="*/ 254 h 1040"/>
                  <a:gd name="T6" fmla="*/ 0 w 813"/>
                  <a:gd name="T7" fmla="*/ 357 h 1040"/>
                  <a:gd name="T8" fmla="*/ 0 w 813"/>
                  <a:gd name="T9" fmla="*/ 1040 h 1040"/>
                  <a:gd name="T10" fmla="*/ 692 w 813"/>
                  <a:gd name="T11" fmla="*/ 1040 h 1040"/>
                  <a:gd name="T12" fmla="*/ 692 w 813"/>
                  <a:gd name="T13" fmla="*/ 857 h 1040"/>
                  <a:gd name="T14" fmla="*/ 813 w 813"/>
                  <a:gd name="T15" fmla="*/ 857 h 1040"/>
                  <a:gd name="T16" fmla="*/ 813 w 813"/>
                  <a:gd name="T17" fmla="*/ 0 h 1040"/>
                  <a:gd name="T18" fmla="*/ 326 w 813"/>
                  <a:gd name="T19" fmla="*/ 0 h 1040"/>
                  <a:gd name="T20" fmla="*/ 619 w 813"/>
                  <a:gd name="T21" fmla="*/ 978 h 1040"/>
                  <a:gd name="T22" fmla="*/ 73 w 813"/>
                  <a:gd name="T23" fmla="*/ 978 h 1040"/>
                  <a:gd name="T24" fmla="*/ 73 w 813"/>
                  <a:gd name="T25" fmla="*/ 424 h 1040"/>
                  <a:gd name="T26" fmla="*/ 121 w 813"/>
                  <a:gd name="T27" fmla="*/ 424 h 1040"/>
                  <a:gd name="T28" fmla="*/ 121 w 813"/>
                  <a:gd name="T29" fmla="*/ 857 h 1040"/>
                  <a:gd name="T30" fmla="*/ 619 w 813"/>
                  <a:gd name="T31" fmla="*/ 857 h 1040"/>
                  <a:gd name="T32" fmla="*/ 619 w 813"/>
                  <a:gd name="T33" fmla="*/ 978 h 1040"/>
                  <a:gd name="T34" fmla="*/ 740 w 813"/>
                  <a:gd name="T35" fmla="*/ 796 h 1040"/>
                  <a:gd name="T36" fmla="*/ 194 w 813"/>
                  <a:gd name="T37" fmla="*/ 796 h 1040"/>
                  <a:gd name="T38" fmla="*/ 194 w 813"/>
                  <a:gd name="T39" fmla="*/ 241 h 1040"/>
                  <a:gd name="T40" fmla="*/ 404 w 813"/>
                  <a:gd name="T41" fmla="*/ 241 h 1040"/>
                  <a:gd name="T42" fmla="*/ 404 w 813"/>
                  <a:gd name="T43" fmla="*/ 62 h 1040"/>
                  <a:gd name="T44" fmla="*/ 740 w 813"/>
                  <a:gd name="T45" fmla="*/ 62 h 1040"/>
                  <a:gd name="T46" fmla="*/ 740 w 813"/>
                  <a:gd name="T47" fmla="*/ 796 h 10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13" h="1040">
                    <a:moveTo>
                      <a:pt x="326" y="0"/>
                    </a:moveTo>
                    <a:lnTo>
                      <a:pt x="121" y="174"/>
                    </a:lnTo>
                    <a:lnTo>
                      <a:pt x="121" y="254"/>
                    </a:lnTo>
                    <a:lnTo>
                      <a:pt x="0" y="357"/>
                    </a:lnTo>
                    <a:lnTo>
                      <a:pt x="0" y="1040"/>
                    </a:lnTo>
                    <a:lnTo>
                      <a:pt x="692" y="1040"/>
                    </a:lnTo>
                    <a:lnTo>
                      <a:pt x="692" y="857"/>
                    </a:lnTo>
                    <a:lnTo>
                      <a:pt x="813" y="857"/>
                    </a:lnTo>
                    <a:lnTo>
                      <a:pt x="813" y="0"/>
                    </a:lnTo>
                    <a:lnTo>
                      <a:pt x="326" y="0"/>
                    </a:lnTo>
                    <a:close/>
                    <a:moveTo>
                      <a:pt x="619" y="978"/>
                    </a:moveTo>
                    <a:lnTo>
                      <a:pt x="73" y="978"/>
                    </a:lnTo>
                    <a:lnTo>
                      <a:pt x="73" y="424"/>
                    </a:lnTo>
                    <a:lnTo>
                      <a:pt x="121" y="424"/>
                    </a:lnTo>
                    <a:lnTo>
                      <a:pt x="121" y="857"/>
                    </a:lnTo>
                    <a:lnTo>
                      <a:pt x="619" y="857"/>
                    </a:lnTo>
                    <a:lnTo>
                      <a:pt x="619" y="978"/>
                    </a:lnTo>
                    <a:close/>
                    <a:moveTo>
                      <a:pt x="740" y="796"/>
                    </a:moveTo>
                    <a:lnTo>
                      <a:pt x="194" y="796"/>
                    </a:lnTo>
                    <a:lnTo>
                      <a:pt x="194" y="241"/>
                    </a:lnTo>
                    <a:lnTo>
                      <a:pt x="404" y="241"/>
                    </a:lnTo>
                    <a:lnTo>
                      <a:pt x="404" y="62"/>
                    </a:lnTo>
                    <a:lnTo>
                      <a:pt x="740" y="62"/>
                    </a:lnTo>
                    <a:lnTo>
                      <a:pt x="740" y="796"/>
                    </a:lnTo>
                    <a:close/>
                  </a:path>
                </a:pathLst>
              </a:custGeom>
              <a:solidFill>
                <a:schemeClr val="accent2"/>
              </a:solidFill>
              <a:ln w="7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00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</p:grpSp>
        <p:sp>
          <p:nvSpPr>
            <p:cNvPr id="75" name="Oval 74"/>
            <p:cNvSpPr/>
            <p:nvPr/>
          </p:nvSpPr>
          <p:spPr>
            <a:xfrm>
              <a:off x="2552711" y="3202756"/>
              <a:ext cx="342564" cy="10667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928907" y="1744457"/>
            <a:ext cx="683957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“… data warehousing has reached the most significant tipping point since its inception. The </a:t>
            </a:r>
            <a:r>
              <a:rPr lang="en-US" sz="2000" dirty="0"/>
              <a:t>biggest</a:t>
            </a:r>
            <a:r>
              <a:rPr lang="en-US" dirty="0"/>
              <a:t>, possibly most elaborate data management system in IT is changing.”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1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Big Data is driving transformative changes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786107" y="4652852"/>
            <a:ext cx="2168224" cy="5964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Cost</a:t>
            </a:r>
          </a:p>
        </p:txBody>
      </p:sp>
      <p:sp>
        <p:nvSpPr>
          <p:cNvPr id="11" name="Freeform 10"/>
          <p:cNvSpPr>
            <a:spLocks noChangeAspect="1" noEditPoints="1"/>
          </p:cNvSpPr>
          <p:nvPr/>
        </p:nvSpPr>
        <p:spPr bwMode="auto">
          <a:xfrm>
            <a:off x="5149402" y="2287759"/>
            <a:ext cx="1430384" cy="1934740"/>
          </a:xfrm>
          <a:custGeom>
            <a:avLst/>
            <a:gdLst/>
            <a:ahLst/>
            <a:cxnLst>
              <a:cxn ang="0">
                <a:pos x="116" y="0"/>
              </a:cxn>
              <a:cxn ang="0">
                <a:pos x="144" y="0"/>
              </a:cxn>
              <a:cxn ang="0">
                <a:pos x="144" y="32"/>
              </a:cxn>
              <a:cxn ang="0">
                <a:pos x="170" y="32"/>
              </a:cxn>
              <a:cxn ang="0">
                <a:pos x="170" y="0"/>
              </a:cxn>
              <a:cxn ang="0">
                <a:pos x="199" y="0"/>
              </a:cxn>
              <a:cxn ang="0">
                <a:pos x="199" y="38"/>
              </a:cxn>
              <a:cxn ang="0">
                <a:pos x="271" y="68"/>
              </a:cxn>
              <a:cxn ang="0">
                <a:pos x="303" y="140"/>
              </a:cxn>
              <a:cxn ang="0">
                <a:pos x="249" y="140"/>
              </a:cxn>
              <a:cxn ang="0">
                <a:pos x="231" y="100"/>
              </a:cxn>
              <a:cxn ang="0">
                <a:pos x="199" y="84"/>
              </a:cxn>
              <a:cxn ang="0">
                <a:pos x="199" y="188"/>
              </a:cxn>
              <a:cxn ang="0">
                <a:pos x="223" y="194"/>
              </a:cxn>
              <a:cxn ang="0">
                <a:pos x="271" y="212"/>
              </a:cxn>
              <a:cxn ang="0">
                <a:pos x="309" y="286"/>
              </a:cxn>
              <a:cxn ang="0">
                <a:pos x="285" y="350"/>
              </a:cxn>
              <a:cxn ang="0">
                <a:pos x="199" y="382"/>
              </a:cxn>
              <a:cxn ang="0">
                <a:pos x="199" y="418"/>
              </a:cxn>
              <a:cxn ang="0">
                <a:pos x="170" y="418"/>
              </a:cxn>
              <a:cxn ang="0">
                <a:pos x="170" y="386"/>
              </a:cxn>
              <a:cxn ang="0">
                <a:pos x="144" y="386"/>
              </a:cxn>
              <a:cxn ang="0">
                <a:pos x="144" y="418"/>
              </a:cxn>
              <a:cxn ang="0">
                <a:pos x="116" y="418"/>
              </a:cxn>
              <a:cxn ang="0">
                <a:pos x="116" y="384"/>
              </a:cxn>
              <a:cxn ang="0">
                <a:pos x="36" y="346"/>
              </a:cxn>
              <a:cxn ang="0">
                <a:pos x="0" y="266"/>
              </a:cxn>
              <a:cxn ang="0">
                <a:pos x="54" y="266"/>
              </a:cxn>
              <a:cxn ang="0">
                <a:pos x="76" y="316"/>
              </a:cxn>
              <a:cxn ang="0">
                <a:pos x="116" y="340"/>
              </a:cxn>
              <a:cxn ang="0">
                <a:pos x="116" y="226"/>
              </a:cxn>
              <a:cxn ang="0">
                <a:pos x="40" y="188"/>
              </a:cxn>
              <a:cxn ang="0">
                <a:pos x="14" y="130"/>
              </a:cxn>
              <a:cxn ang="0">
                <a:pos x="42" y="66"/>
              </a:cxn>
              <a:cxn ang="0">
                <a:pos x="116" y="34"/>
              </a:cxn>
              <a:cxn ang="0">
                <a:pos x="116" y="0"/>
              </a:cxn>
              <a:cxn ang="0">
                <a:pos x="116" y="78"/>
              </a:cxn>
              <a:cxn ang="0">
                <a:pos x="82" y="94"/>
              </a:cxn>
              <a:cxn ang="0">
                <a:pos x="68" y="128"/>
              </a:cxn>
              <a:cxn ang="0">
                <a:pos x="82" y="158"/>
              </a:cxn>
              <a:cxn ang="0">
                <a:pos x="116" y="176"/>
              </a:cxn>
              <a:cxn ang="0">
                <a:pos x="116" y="78"/>
              </a:cxn>
              <a:cxn ang="0">
                <a:pos x="144" y="180"/>
              </a:cxn>
              <a:cxn ang="0">
                <a:pos x="170" y="186"/>
              </a:cxn>
              <a:cxn ang="0">
                <a:pos x="170" y="80"/>
              </a:cxn>
              <a:cxn ang="0">
                <a:pos x="144" y="78"/>
              </a:cxn>
              <a:cxn ang="0">
                <a:pos x="144" y="180"/>
              </a:cxn>
              <a:cxn ang="0">
                <a:pos x="144" y="344"/>
              </a:cxn>
              <a:cxn ang="0">
                <a:pos x="170" y="344"/>
              </a:cxn>
              <a:cxn ang="0">
                <a:pos x="170" y="234"/>
              </a:cxn>
              <a:cxn ang="0">
                <a:pos x="144" y="230"/>
              </a:cxn>
              <a:cxn ang="0">
                <a:pos x="144" y="344"/>
              </a:cxn>
              <a:cxn ang="0">
                <a:pos x="199" y="340"/>
              </a:cxn>
              <a:cxn ang="0">
                <a:pos x="247" y="320"/>
              </a:cxn>
              <a:cxn ang="0">
                <a:pos x="261" y="288"/>
              </a:cxn>
              <a:cxn ang="0">
                <a:pos x="235" y="248"/>
              </a:cxn>
              <a:cxn ang="0">
                <a:pos x="199" y="238"/>
              </a:cxn>
              <a:cxn ang="0">
                <a:pos x="199" y="340"/>
              </a:cxn>
            </a:cxnLst>
            <a:rect l="0" t="0" r="r" b="b"/>
            <a:pathLst>
              <a:path w="309" h="418">
                <a:moveTo>
                  <a:pt x="116" y="0"/>
                </a:moveTo>
                <a:cubicBezTo>
                  <a:pt x="144" y="0"/>
                  <a:pt x="144" y="0"/>
                  <a:pt x="144" y="0"/>
                </a:cubicBezTo>
                <a:cubicBezTo>
                  <a:pt x="144" y="32"/>
                  <a:pt x="144" y="32"/>
                  <a:pt x="144" y="32"/>
                </a:cubicBezTo>
                <a:cubicBezTo>
                  <a:pt x="154" y="30"/>
                  <a:pt x="162" y="30"/>
                  <a:pt x="170" y="32"/>
                </a:cubicBezTo>
                <a:cubicBezTo>
                  <a:pt x="170" y="0"/>
                  <a:pt x="170" y="0"/>
                  <a:pt x="170" y="0"/>
                </a:cubicBezTo>
                <a:cubicBezTo>
                  <a:pt x="199" y="0"/>
                  <a:pt x="199" y="0"/>
                  <a:pt x="199" y="0"/>
                </a:cubicBezTo>
                <a:cubicBezTo>
                  <a:pt x="199" y="38"/>
                  <a:pt x="199" y="38"/>
                  <a:pt x="199" y="38"/>
                </a:cubicBezTo>
                <a:cubicBezTo>
                  <a:pt x="233" y="44"/>
                  <a:pt x="257" y="54"/>
                  <a:pt x="271" y="68"/>
                </a:cubicBezTo>
                <a:cubicBezTo>
                  <a:pt x="288" y="85"/>
                  <a:pt x="299" y="109"/>
                  <a:pt x="303" y="140"/>
                </a:cubicBezTo>
                <a:cubicBezTo>
                  <a:pt x="249" y="140"/>
                  <a:pt x="249" y="140"/>
                  <a:pt x="249" y="140"/>
                </a:cubicBezTo>
                <a:cubicBezTo>
                  <a:pt x="247" y="124"/>
                  <a:pt x="241" y="110"/>
                  <a:pt x="231" y="100"/>
                </a:cubicBezTo>
                <a:cubicBezTo>
                  <a:pt x="224" y="93"/>
                  <a:pt x="213" y="88"/>
                  <a:pt x="199" y="84"/>
                </a:cubicBezTo>
                <a:cubicBezTo>
                  <a:pt x="199" y="188"/>
                  <a:pt x="199" y="188"/>
                  <a:pt x="199" y="188"/>
                </a:cubicBezTo>
                <a:cubicBezTo>
                  <a:pt x="223" y="194"/>
                  <a:pt x="223" y="194"/>
                  <a:pt x="223" y="194"/>
                </a:cubicBezTo>
                <a:cubicBezTo>
                  <a:pt x="244" y="199"/>
                  <a:pt x="260" y="205"/>
                  <a:pt x="271" y="212"/>
                </a:cubicBezTo>
                <a:cubicBezTo>
                  <a:pt x="296" y="228"/>
                  <a:pt x="309" y="252"/>
                  <a:pt x="309" y="286"/>
                </a:cubicBezTo>
                <a:cubicBezTo>
                  <a:pt x="309" y="312"/>
                  <a:pt x="301" y="334"/>
                  <a:pt x="285" y="350"/>
                </a:cubicBezTo>
                <a:cubicBezTo>
                  <a:pt x="266" y="369"/>
                  <a:pt x="237" y="379"/>
                  <a:pt x="199" y="382"/>
                </a:cubicBezTo>
                <a:cubicBezTo>
                  <a:pt x="199" y="418"/>
                  <a:pt x="199" y="418"/>
                  <a:pt x="199" y="418"/>
                </a:cubicBezTo>
                <a:cubicBezTo>
                  <a:pt x="170" y="418"/>
                  <a:pt x="170" y="418"/>
                  <a:pt x="170" y="418"/>
                </a:cubicBezTo>
                <a:cubicBezTo>
                  <a:pt x="170" y="386"/>
                  <a:pt x="170" y="386"/>
                  <a:pt x="170" y="386"/>
                </a:cubicBezTo>
                <a:cubicBezTo>
                  <a:pt x="162" y="387"/>
                  <a:pt x="154" y="387"/>
                  <a:pt x="144" y="386"/>
                </a:cubicBezTo>
                <a:cubicBezTo>
                  <a:pt x="144" y="418"/>
                  <a:pt x="144" y="418"/>
                  <a:pt x="144" y="418"/>
                </a:cubicBezTo>
                <a:cubicBezTo>
                  <a:pt x="116" y="418"/>
                  <a:pt x="116" y="418"/>
                  <a:pt x="116" y="418"/>
                </a:cubicBezTo>
                <a:cubicBezTo>
                  <a:pt x="116" y="384"/>
                  <a:pt x="116" y="384"/>
                  <a:pt x="116" y="384"/>
                </a:cubicBezTo>
                <a:cubicBezTo>
                  <a:pt x="86" y="381"/>
                  <a:pt x="59" y="369"/>
                  <a:pt x="36" y="346"/>
                </a:cubicBezTo>
                <a:cubicBezTo>
                  <a:pt x="18" y="327"/>
                  <a:pt x="6" y="300"/>
                  <a:pt x="0" y="266"/>
                </a:cubicBezTo>
                <a:cubicBezTo>
                  <a:pt x="54" y="266"/>
                  <a:pt x="54" y="266"/>
                  <a:pt x="54" y="266"/>
                </a:cubicBezTo>
                <a:cubicBezTo>
                  <a:pt x="58" y="288"/>
                  <a:pt x="66" y="305"/>
                  <a:pt x="76" y="316"/>
                </a:cubicBezTo>
                <a:cubicBezTo>
                  <a:pt x="91" y="330"/>
                  <a:pt x="104" y="339"/>
                  <a:pt x="116" y="340"/>
                </a:cubicBezTo>
                <a:cubicBezTo>
                  <a:pt x="116" y="226"/>
                  <a:pt x="116" y="226"/>
                  <a:pt x="116" y="226"/>
                </a:cubicBezTo>
                <a:cubicBezTo>
                  <a:pt x="83" y="218"/>
                  <a:pt x="58" y="205"/>
                  <a:pt x="40" y="188"/>
                </a:cubicBezTo>
                <a:cubicBezTo>
                  <a:pt x="23" y="170"/>
                  <a:pt x="14" y="151"/>
                  <a:pt x="14" y="130"/>
                </a:cubicBezTo>
                <a:cubicBezTo>
                  <a:pt x="14" y="106"/>
                  <a:pt x="24" y="84"/>
                  <a:pt x="42" y="66"/>
                </a:cubicBezTo>
                <a:cubicBezTo>
                  <a:pt x="62" y="46"/>
                  <a:pt x="87" y="35"/>
                  <a:pt x="116" y="34"/>
                </a:cubicBezTo>
                <a:lnTo>
                  <a:pt x="116" y="0"/>
                </a:lnTo>
                <a:close/>
                <a:moveTo>
                  <a:pt x="116" y="78"/>
                </a:moveTo>
                <a:cubicBezTo>
                  <a:pt x="103" y="79"/>
                  <a:pt x="92" y="84"/>
                  <a:pt x="82" y="94"/>
                </a:cubicBezTo>
                <a:cubicBezTo>
                  <a:pt x="73" y="103"/>
                  <a:pt x="68" y="114"/>
                  <a:pt x="68" y="128"/>
                </a:cubicBezTo>
                <a:cubicBezTo>
                  <a:pt x="68" y="138"/>
                  <a:pt x="73" y="148"/>
                  <a:pt x="82" y="158"/>
                </a:cubicBezTo>
                <a:cubicBezTo>
                  <a:pt x="90" y="166"/>
                  <a:pt x="102" y="172"/>
                  <a:pt x="116" y="176"/>
                </a:cubicBezTo>
                <a:lnTo>
                  <a:pt x="116" y="78"/>
                </a:lnTo>
                <a:close/>
                <a:moveTo>
                  <a:pt x="144" y="180"/>
                </a:moveTo>
                <a:cubicBezTo>
                  <a:pt x="159" y="182"/>
                  <a:pt x="168" y="184"/>
                  <a:pt x="170" y="186"/>
                </a:cubicBezTo>
                <a:cubicBezTo>
                  <a:pt x="170" y="80"/>
                  <a:pt x="170" y="80"/>
                  <a:pt x="170" y="80"/>
                </a:cubicBezTo>
                <a:cubicBezTo>
                  <a:pt x="162" y="78"/>
                  <a:pt x="154" y="78"/>
                  <a:pt x="144" y="78"/>
                </a:cubicBezTo>
                <a:lnTo>
                  <a:pt x="144" y="180"/>
                </a:lnTo>
                <a:close/>
                <a:moveTo>
                  <a:pt x="144" y="344"/>
                </a:moveTo>
                <a:cubicBezTo>
                  <a:pt x="156" y="345"/>
                  <a:pt x="165" y="345"/>
                  <a:pt x="170" y="344"/>
                </a:cubicBezTo>
                <a:cubicBezTo>
                  <a:pt x="170" y="234"/>
                  <a:pt x="170" y="234"/>
                  <a:pt x="170" y="234"/>
                </a:cubicBezTo>
                <a:cubicBezTo>
                  <a:pt x="164" y="232"/>
                  <a:pt x="155" y="231"/>
                  <a:pt x="144" y="230"/>
                </a:cubicBezTo>
                <a:lnTo>
                  <a:pt x="144" y="344"/>
                </a:lnTo>
                <a:close/>
                <a:moveTo>
                  <a:pt x="199" y="340"/>
                </a:moveTo>
                <a:cubicBezTo>
                  <a:pt x="221" y="336"/>
                  <a:pt x="237" y="329"/>
                  <a:pt x="247" y="320"/>
                </a:cubicBezTo>
                <a:cubicBezTo>
                  <a:pt x="256" y="310"/>
                  <a:pt x="261" y="300"/>
                  <a:pt x="261" y="288"/>
                </a:cubicBezTo>
                <a:cubicBezTo>
                  <a:pt x="261" y="270"/>
                  <a:pt x="252" y="257"/>
                  <a:pt x="235" y="248"/>
                </a:cubicBezTo>
                <a:cubicBezTo>
                  <a:pt x="229" y="245"/>
                  <a:pt x="217" y="242"/>
                  <a:pt x="199" y="238"/>
                </a:cubicBezTo>
                <a:lnTo>
                  <a:pt x="199" y="340"/>
                </a:lnTo>
                <a:close/>
              </a:path>
            </a:pathLst>
          </a:custGeom>
          <a:solidFill>
            <a:srgbClr val="FFFFFF"/>
          </a:solidFill>
          <a:ln w="28575">
            <a:solidFill>
              <a:schemeClr val="accent2"/>
            </a:solidFill>
            <a:round/>
            <a:headEnd/>
            <a:tailEnd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097280" rtl="0" eaLnBrk="1" latinLnBrk="0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119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199437" y="4652851"/>
            <a:ext cx="2168224" cy="5964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Culture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8374906" y="2476727"/>
            <a:ext cx="1817283" cy="1745772"/>
            <a:chOff x="6112510" y="6954657"/>
            <a:chExt cx="1181100" cy="1206500"/>
          </a:xfrm>
          <a:solidFill>
            <a:schemeClr val="accent2"/>
          </a:solidFill>
        </p:grpSpPr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6233160" y="6954657"/>
              <a:ext cx="485775" cy="482600"/>
            </a:xfrm>
            <a:custGeom>
              <a:avLst/>
              <a:gdLst>
                <a:gd name="T0" fmla="*/ 154 w 306"/>
                <a:gd name="T1" fmla="*/ 304 h 304"/>
                <a:gd name="T2" fmla="*/ 122 w 306"/>
                <a:gd name="T3" fmla="*/ 302 h 304"/>
                <a:gd name="T4" fmla="*/ 94 w 306"/>
                <a:gd name="T5" fmla="*/ 292 h 304"/>
                <a:gd name="T6" fmla="*/ 68 w 306"/>
                <a:gd name="T7" fmla="*/ 278 h 304"/>
                <a:gd name="T8" fmla="*/ 46 w 306"/>
                <a:gd name="T9" fmla="*/ 260 h 304"/>
                <a:gd name="T10" fmla="*/ 26 w 306"/>
                <a:gd name="T11" fmla="*/ 238 h 304"/>
                <a:gd name="T12" fmla="*/ 12 w 306"/>
                <a:gd name="T13" fmla="*/ 212 h 304"/>
                <a:gd name="T14" fmla="*/ 4 w 306"/>
                <a:gd name="T15" fmla="*/ 182 h 304"/>
                <a:gd name="T16" fmla="*/ 0 w 306"/>
                <a:gd name="T17" fmla="*/ 152 h 304"/>
                <a:gd name="T18" fmla="*/ 2 w 306"/>
                <a:gd name="T19" fmla="*/ 136 h 304"/>
                <a:gd name="T20" fmla="*/ 8 w 306"/>
                <a:gd name="T21" fmla="*/ 106 h 304"/>
                <a:gd name="T22" fmla="*/ 20 w 306"/>
                <a:gd name="T23" fmla="*/ 80 h 304"/>
                <a:gd name="T24" fmla="*/ 36 w 306"/>
                <a:gd name="T25" fmla="*/ 56 h 304"/>
                <a:gd name="T26" fmla="*/ 56 w 306"/>
                <a:gd name="T27" fmla="*/ 34 h 304"/>
                <a:gd name="T28" fmla="*/ 80 w 306"/>
                <a:gd name="T29" fmla="*/ 18 h 304"/>
                <a:gd name="T30" fmla="*/ 108 w 306"/>
                <a:gd name="T31" fmla="*/ 6 h 304"/>
                <a:gd name="T32" fmla="*/ 138 w 306"/>
                <a:gd name="T33" fmla="*/ 0 h 304"/>
                <a:gd name="T34" fmla="*/ 154 w 306"/>
                <a:gd name="T35" fmla="*/ 0 h 304"/>
                <a:gd name="T36" fmla="*/ 184 w 306"/>
                <a:gd name="T37" fmla="*/ 2 h 304"/>
                <a:gd name="T38" fmla="*/ 212 w 306"/>
                <a:gd name="T39" fmla="*/ 12 h 304"/>
                <a:gd name="T40" fmla="*/ 238 w 306"/>
                <a:gd name="T41" fmla="*/ 26 h 304"/>
                <a:gd name="T42" fmla="*/ 260 w 306"/>
                <a:gd name="T43" fmla="*/ 44 h 304"/>
                <a:gd name="T44" fmla="*/ 280 w 306"/>
                <a:gd name="T45" fmla="*/ 66 h 304"/>
                <a:gd name="T46" fmla="*/ 294 w 306"/>
                <a:gd name="T47" fmla="*/ 92 h 304"/>
                <a:gd name="T48" fmla="*/ 302 w 306"/>
                <a:gd name="T49" fmla="*/ 122 h 304"/>
                <a:gd name="T50" fmla="*/ 306 w 306"/>
                <a:gd name="T51" fmla="*/ 152 h 304"/>
                <a:gd name="T52" fmla="*/ 304 w 306"/>
                <a:gd name="T53" fmla="*/ 168 h 304"/>
                <a:gd name="T54" fmla="*/ 298 w 306"/>
                <a:gd name="T55" fmla="*/ 198 h 304"/>
                <a:gd name="T56" fmla="*/ 288 w 306"/>
                <a:gd name="T57" fmla="*/ 224 h 304"/>
                <a:gd name="T58" fmla="*/ 270 w 306"/>
                <a:gd name="T59" fmla="*/ 248 h 304"/>
                <a:gd name="T60" fmla="*/ 250 w 306"/>
                <a:gd name="T61" fmla="*/ 270 h 304"/>
                <a:gd name="T62" fmla="*/ 226 w 306"/>
                <a:gd name="T63" fmla="*/ 286 h 304"/>
                <a:gd name="T64" fmla="*/ 198 w 306"/>
                <a:gd name="T65" fmla="*/ 298 h 304"/>
                <a:gd name="T66" fmla="*/ 168 w 306"/>
                <a:gd name="T67" fmla="*/ 304 h 304"/>
                <a:gd name="T68" fmla="*/ 154 w 306"/>
                <a:gd name="T69" fmla="*/ 304 h 304"/>
                <a:gd name="T70" fmla="*/ 154 w 306"/>
                <a:gd name="T71" fmla="*/ 28 h 304"/>
                <a:gd name="T72" fmla="*/ 128 w 306"/>
                <a:gd name="T73" fmla="*/ 30 h 304"/>
                <a:gd name="T74" fmla="*/ 104 w 306"/>
                <a:gd name="T75" fmla="*/ 38 h 304"/>
                <a:gd name="T76" fmla="*/ 66 w 306"/>
                <a:gd name="T77" fmla="*/ 64 h 304"/>
                <a:gd name="T78" fmla="*/ 38 w 306"/>
                <a:gd name="T79" fmla="*/ 104 h 304"/>
                <a:gd name="T80" fmla="*/ 32 w 306"/>
                <a:gd name="T81" fmla="*/ 128 h 304"/>
                <a:gd name="T82" fmla="*/ 28 w 306"/>
                <a:gd name="T83" fmla="*/ 152 h 304"/>
                <a:gd name="T84" fmla="*/ 30 w 306"/>
                <a:gd name="T85" fmla="*/ 164 h 304"/>
                <a:gd name="T86" fmla="*/ 34 w 306"/>
                <a:gd name="T87" fmla="*/ 190 h 304"/>
                <a:gd name="T88" fmla="*/ 50 w 306"/>
                <a:gd name="T89" fmla="*/ 222 h 304"/>
                <a:gd name="T90" fmla="*/ 84 w 306"/>
                <a:gd name="T91" fmla="*/ 256 h 304"/>
                <a:gd name="T92" fmla="*/ 116 w 306"/>
                <a:gd name="T93" fmla="*/ 270 h 304"/>
                <a:gd name="T94" fmla="*/ 140 w 306"/>
                <a:gd name="T95" fmla="*/ 276 h 304"/>
                <a:gd name="T96" fmla="*/ 154 w 306"/>
                <a:gd name="T97" fmla="*/ 276 h 304"/>
                <a:gd name="T98" fmla="*/ 178 w 306"/>
                <a:gd name="T99" fmla="*/ 274 h 304"/>
                <a:gd name="T100" fmla="*/ 202 w 306"/>
                <a:gd name="T101" fmla="*/ 266 h 304"/>
                <a:gd name="T102" fmla="*/ 242 w 306"/>
                <a:gd name="T103" fmla="*/ 240 h 304"/>
                <a:gd name="T104" fmla="*/ 268 w 306"/>
                <a:gd name="T105" fmla="*/ 200 h 304"/>
                <a:gd name="T106" fmla="*/ 274 w 306"/>
                <a:gd name="T107" fmla="*/ 178 h 304"/>
                <a:gd name="T108" fmla="*/ 278 w 306"/>
                <a:gd name="T109" fmla="*/ 152 h 304"/>
                <a:gd name="T110" fmla="*/ 276 w 306"/>
                <a:gd name="T111" fmla="*/ 140 h 304"/>
                <a:gd name="T112" fmla="*/ 272 w 306"/>
                <a:gd name="T113" fmla="*/ 116 h 304"/>
                <a:gd name="T114" fmla="*/ 256 w 306"/>
                <a:gd name="T115" fmla="*/ 82 h 304"/>
                <a:gd name="T116" fmla="*/ 222 w 306"/>
                <a:gd name="T117" fmla="*/ 50 h 304"/>
                <a:gd name="T118" fmla="*/ 190 w 306"/>
                <a:gd name="T119" fmla="*/ 34 h 304"/>
                <a:gd name="T120" fmla="*/ 166 w 306"/>
                <a:gd name="T121" fmla="*/ 28 h 304"/>
                <a:gd name="T122" fmla="*/ 154 w 306"/>
                <a:gd name="T123" fmla="*/ 28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6" h="304">
                  <a:moveTo>
                    <a:pt x="154" y="304"/>
                  </a:moveTo>
                  <a:lnTo>
                    <a:pt x="154" y="304"/>
                  </a:lnTo>
                  <a:lnTo>
                    <a:pt x="138" y="304"/>
                  </a:lnTo>
                  <a:lnTo>
                    <a:pt x="122" y="302"/>
                  </a:lnTo>
                  <a:lnTo>
                    <a:pt x="108" y="298"/>
                  </a:lnTo>
                  <a:lnTo>
                    <a:pt x="94" y="292"/>
                  </a:lnTo>
                  <a:lnTo>
                    <a:pt x="80" y="286"/>
                  </a:lnTo>
                  <a:lnTo>
                    <a:pt x="68" y="278"/>
                  </a:lnTo>
                  <a:lnTo>
                    <a:pt x="56" y="270"/>
                  </a:lnTo>
                  <a:lnTo>
                    <a:pt x="46" y="260"/>
                  </a:lnTo>
                  <a:lnTo>
                    <a:pt x="36" y="248"/>
                  </a:lnTo>
                  <a:lnTo>
                    <a:pt x="26" y="238"/>
                  </a:lnTo>
                  <a:lnTo>
                    <a:pt x="20" y="224"/>
                  </a:lnTo>
                  <a:lnTo>
                    <a:pt x="12" y="212"/>
                  </a:lnTo>
                  <a:lnTo>
                    <a:pt x="8" y="198"/>
                  </a:lnTo>
                  <a:lnTo>
                    <a:pt x="4" y="182"/>
                  </a:lnTo>
                  <a:lnTo>
                    <a:pt x="2" y="168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2" y="136"/>
                  </a:lnTo>
                  <a:lnTo>
                    <a:pt x="4" y="122"/>
                  </a:lnTo>
                  <a:lnTo>
                    <a:pt x="8" y="106"/>
                  </a:lnTo>
                  <a:lnTo>
                    <a:pt x="12" y="92"/>
                  </a:lnTo>
                  <a:lnTo>
                    <a:pt x="20" y="80"/>
                  </a:lnTo>
                  <a:lnTo>
                    <a:pt x="26" y="66"/>
                  </a:lnTo>
                  <a:lnTo>
                    <a:pt x="36" y="56"/>
                  </a:lnTo>
                  <a:lnTo>
                    <a:pt x="46" y="44"/>
                  </a:lnTo>
                  <a:lnTo>
                    <a:pt x="56" y="34"/>
                  </a:lnTo>
                  <a:lnTo>
                    <a:pt x="68" y="26"/>
                  </a:lnTo>
                  <a:lnTo>
                    <a:pt x="80" y="18"/>
                  </a:lnTo>
                  <a:lnTo>
                    <a:pt x="94" y="12"/>
                  </a:lnTo>
                  <a:lnTo>
                    <a:pt x="108" y="6"/>
                  </a:lnTo>
                  <a:lnTo>
                    <a:pt x="122" y="2"/>
                  </a:lnTo>
                  <a:lnTo>
                    <a:pt x="138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68" y="0"/>
                  </a:lnTo>
                  <a:lnTo>
                    <a:pt x="184" y="2"/>
                  </a:lnTo>
                  <a:lnTo>
                    <a:pt x="198" y="6"/>
                  </a:lnTo>
                  <a:lnTo>
                    <a:pt x="212" y="12"/>
                  </a:lnTo>
                  <a:lnTo>
                    <a:pt x="226" y="18"/>
                  </a:lnTo>
                  <a:lnTo>
                    <a:pt x="238" y="26"/>
                  </a:lnTo>
                  <a:lnTo>
                    <a:pt x="250" y="34"/>
                  </a:lnTo>
                  <a:lnTo>
                    <a:pt x="260" y="44"/>
                  </a:lnTo>
                  <a:lnTo>
                    <a:pt x="270" y="56"/>
                  </a:lnTo>
                  <a:lnTo>
                    <a:pt x="280" y="66"/>
                  </a:lnTo>
                  <a:lnTo>
                    <a:pt x="288" y="80"/>
                  </a:lnTo>
                  <a:lnTo>
                    <a:pt x="294" y="92"/>
                  </a:lnTo>
                  <a:lnTo>
                    <a:pt x="298" y="106"/>
                  </a:lnTo>
                  <a:lnTo>
                    <a:pt x="302" y="122"/>
                  </a:lnTo>
                  <a:lnTo>
                    <a:pt x="304" y="136"/>
                  </a:lnTo>
                  <a:lnTo>
                    <a:pt x="306" y="152"/>
                  </a:lnTo>
                  <a:lnTo>
                    <a:pt x="306" y="152"/>
                  </a:lnTo>
                  <a:lnTo>
                    <a:pt x="304" y="168"/>
                  </a:lnTo>
                  <a:lnTo>
                    <a:pt x="302" y="182"/>
                  </a:lnTo>
                  <a:lnTo>
                    <a:pt x="298" y="198"/>
                  </a:lnTo>
                  <a:lnTo>
                    <a:pt x="294" y="212"/>
                  </a:lnTo>
                  <a:lnTo>
                    <a:pt x="288" y="224"/>
                  </a:lnTo>
                  <a:lnTo>
                    <a:pt x="280" y="238"/>
                  </a:lnTo>
                  <a:lnTo>
                    <a:pt x="270" y="248"/>
                  </a:lnTo>
                  <a:lnTo>
                    <a:pt x="260" y="260"/>
                  </a:lnTo>
                  <a:lnTo>
                    <a:pt x="250" y="270"/>
                  </a:lnTo>
                  <a:lnTo>
                    <a:pt x="238" y="278"/>
                  </a:lnTo>
                  <a:lnTo>
                    <a:pt x="226" y="286"/>
                  </a:lnTo>
                  <a:lnTo>
                    <a:pt x="212" y="292"/>
                  </a:lnTo>
                  <a:lnTo>
                    <a:pt x="198" y="298"/>
                  </a:lnTo>
                  <a:lnTo>
                    <a:pt x="184" y="302"/>
                  </a:lnTo>
                  <a:lnTo>
                    <a:pt x="168" y="304"/>
                  </a:lnTo>
                  <a:lnTo>
                    <a:pt x="154" y="304"/>
                  </a:lnTo>
                  <a:lnTo>
                    <a:pt x="154" y="304"/>
                  </a:lnTo>
                  <a:close/>
                  <a:moveTo>
                    <a:pt x="154" y="28"/>
                  </a:moveTo>
                  <a:lnTo>
                    <a:pt x="154" y="28"/>
                  </a:lnTo>
                  <a:lnTo>
                    <a:pt x="140" y="28"/>
                  </a:lnTo>
                  <a:lnTo>
                    <a:pt x="128" y="30"/>
                  </a:lnTo>
                  <a:lnTo>
                    <a:pt x="116" y="34"/>
                  </a:lnTo>
                  <a:lnTo>
                    <a:pt x="104" y="38"/>
                  </a:lnTo>
                  <a:lnTo>
                    <a:pt x="84" y="50"/>
                  </a:lnTo>
                  <a:lnTo>
                    <a:pt x="66" y="64"/>
                  </a:lnTo>
                  <a:lnTo>
                    <a:pt x="50" y="82"/>
                  </a:lnTo>
                  <a:lnTo>
                    <a:pt x="38" y="104"/>
                  </a:lnTo>
                  <a:lnTo>
                    <a:pt x="34" y="116"/>
                  </a:lnTo>
                  <a:lnTo>
                    <a:pt x="32" y="128"/>
                  </a:lnTo>
                  <a:lnTo>
                    <a:pt x="30" y="140"/>
                  </a:lnTo>
                  <a:lnTo>
                    <a:pt x="28" y="152"/>
                  </a:lnTo>
                  <a:lnTo>
                    <a:pt x="28" y="152"/>
                  </a:lnTo>
                  <a:lnTo>
                    <a:pt x="30" y="164"/>
                  </a:lnTo>
                  <a:lnTo>
                    <a:pt x="32" y="178"/>
                  </a:lnTo>
                  <a:lnTo>
                    <a:pt x="34" y="190"/>
                  </a:lnTo>
                  <a:lnTo>
                    <a:pt x="38" y="200"/>
                  </a:lnTo>
                  <a:lnTo>
                    <a:pt x="50" y="222"/>
                  </a:lnTo>
                  <a:lnTo>
                    <a:pt x="66" y="240"/>
                  </a:lnTo>
                  <a:lnTo>
                    <a:pt x="84" y="256"/>
                  </a:lnTo>
                  <a:lnTo>
                    <a:pt x="104" y="266"/>
                  </a:lnTo>
                  <a:lnTo>
                    <a:pt x="116" y="270"/>
                  </a:lnTo>
                  <a:lnTo>
                    <a:pt x="128" y="274"/>
                  </a:lnTo>
                  <a:lnTo>
                    <a:pt x="140" y="276"/>
                  </a:lnTo>
                  <a:lnTo>
                    <a:pt x="154" y="276"/>
                  </a:lnTo>
                  <a:lnTo>
                    <a:pt x="154" y="276"/>
                  </a:lnTo>
                  <a:lnTo>
                    <a:pt x="166" y="276"/>
                  </a:lnTo>
                  <a:lnTo>
                    <a:pt x="178" y="274"/>
                  </a:lnTo>
                  <a:lnTo>
                    <a:pt x="190" y="270"/>
                  </a:lnTo>
                  <a:lnTo>
                    <a:pt x="202" y="266"/>
                  </a:lnTo>
                  <a:lnTo>
                    <a:pt x="222" y="256"/>
                  </a:lnTo>
                  <a:lnTo>
                    <a:pt x="242" y="240"/>
                  </a:lnTo>
                  <a:lnTo>
                    <a:pt x="256" y="222"/>
                  </a:lnTo>
                  <a:lnTo>
                    <a:pt x="268" y="200"/>
                  </a:lnTo>
                  <a:lnTo>
                    <a:pt x="272" y="190"/>
                  </a:lnTo>
                  <a:lnTo>
                    <a:pt x="274" y="178"/>
                  </a:lnTo>
                  <a:lnTo>
                    <a:pt x="276" y="164"/>
                  </a:lnTo>
                  <a:lnTo>
                    <a:pt x="278" y="152"/>
                  </a:lnTo>
                  <a:lnTo>
                    <a:pt x="278" y="152"/>
                  </a:lnTo>
                  <a:lnTo>
                    <a:pt x="276" y="140"/>
                  </a:lnTo>
                  <a:lnTo>
                    <a:pt x="274" y="128"/>
                  </a:lnTo>
                  <a:lnTo>
                    <a:pt x="272" y="116"/>
                  </a:lnTo>
                  <a:lnTo>
                    <a:pt x="268" y="104"/>
                  </a:lnTo>
                  <a:lnTo>
                    <a:pt x="256" y="82"/>
                  </a:lnTo>
                  <a:lnTo>
                    <a:pt x="242" y="64"/>
                  </a:lnTo>
                  <a:lnTo>
                    <a:pt x="222" y="50"/>
                  </a:lnTo>
                  <a:lnTo>
                    <a:pt x="202" y="38"/>
                  </a:lnTo>
                  <a:lnTo>
                    <a:pt x="190" y="34"/>
                  </a:lnTo>
                  <a:lnTo>
                    <a:pt x="178" y="30"/>
                  </a:lnTo>
                  <a:lnTo>
                    <a:pt x="166" y="28"/>
                  </a:lnTo>
                  <a:lnTo>
                    <a:pt x="154" y="28"/>
                  </a:lnTo>
                  <a:lnTo>
                    <a:pt x="154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6112510" y="7481707"/>
              <a:ext cx="727075" cy="679450"/>
            </a:xfrm>
            <a:custGeom>
              <a:avLst/>
              <a:gdLst>
                <a:gd name="T0" fmla="*/ 0 w 458"/>
                <a:gd name="T1" fmla="*/ 428 h 428"/>
                <a:gd name="T2" fmla="*/ 16 w 458"/>
                <a:gd name="T3" fmla="*/ 210 h 428"/>
                <a:gd name="T4" fmla="*/ 22 w 458"/>
                <a:gd name="T5" fmla="*/ 166 h 428"/>
                <a:gd name="T6" fmla="*/ 36 w 458"/>
                <a:gd name="T7" fmla="*/ 126 h 428"/>
                <a:gd name="T8" fmla="*/ 56 w 458"/>
                <a:gd name="T9" fmla="*/ 90 h 428"/>
                <a:gd name="T10" fmla="*/ 82 w 458"/>
                <a:gd name="T11" fmla="*/ 60 h 428"/>
                <a:gd name="T12" fmla="*/ 112 w 458"/>
                <a:gd name="T13" fmla="*/ 34 h 428"/>
                <a:gd name="T14" fmla="*/ 148 w 458"/>
                <a:gd name="T15" fmla="*/ 16 h 428"/>
                <a:gd name="T16" fmla="*/ 186 w 458"/>
                <a:gd name="T17" fmla="*/ 4 h 428"/>
                <a:gd name="T18" fmla="*/ 226 w 458"/>
                <a:gd name="T19" fmla="*/ 0 h 428"/>
                <a:gd name="T20" fmla="*/ 248 w 458"/>
                <a:gd name="T21" fmla="*/ 0 h 428"/>
                <a:gd name="T22" fmla="*/ 286 w 458"/>
                <a:gd name="T23" fmla="*/ 8 h 428"/>
                <a:gd name="T24" fmla="*/ 322 w 458"/>
                <a:gd name="T25" fmla="*/ 24 h 428"/>
                <a:gd name="T26" fmla="*/ 356 w 458"/>
                <a:gd name="T27" fmla="*/ 48 h 428"/>
                <a:gd name="T28" fmla="*/ 384 w 458"/>
                <a:gd name="T29" fmla="*/ 76 h 428"/>
                <a:gd name="T30" fmla="*/ 408 w 458"/>
                <a:gd name="T31" fmla="*/ 108 h 428"/>
                <a:gd name="T32" fmla="*/ 424 w 458"/>
                <a:gd name="T33" fmla="*/ 146 h 428"/>
                <a:gd name="T34" fmla="*/ 436 w 458"/>
                <a:gd name="T35" fmla="*/ 188 h 428"/>
                <a:gd name="T36" fmla="*/ 458 w 458"/>
                <a:gd name="T37" fmla="*/ 428 h 428"/>
                <a:gd name="T38" fmla="*/ 428 w 458"/>
                <a:gd name="T39" fmla="*/ 400 h 428"/>
                <a:gd name="T40" fmla="*/ 410 w 458"/>
                <a:gd name="T41" fmla="*/ 212 h 428"/>
                <a:gd name="T42" fmla="*/ 404 w 458"/>
                <a:gd name="T43" fmla="*/ 174 h 428"/>
                <a:gd name="T44" fmla="*/ 392 w 458"/>
                <a:gd name="T45" fmla="*/ 140 h 428"/>
                <a:gd name="T46" fmla="*/ 374 w 458"/>
                <a:gd name="T47" fmla="*/ 108 h 428"/>
                <a:gd name="T48" fmla="*/ 352 w 458"/>
                <a:gd name="T49" fmla="*/ 82 h 428"/>
                <a:gd name="T50" fmla="*/ 324 w 458"/>
                <a:gd name="T51" fmla="*/ 58 h 428"/>
                <a:gd name="T52" fmla="*/ 294 w 458"/>
                <a:gd name="T53" fmla="*/ 42 h 428"/>
                <a:gd name="T54" fmla="*/ 262 w 458"/>
                <a:gd name="T55" fmla="*/ 32 h 428"/>
                <a:gd name="T56" fmla="*/ 226 w 458"/>
                <a:gd name="T57" fmla="*/ 28 h 428"/>
                <a:gd name="T58" fmla="*/ 208 w 458"/>
                <a:gd name="T59" fmla="*/ 28 h 428"/>
                <a:gd name="T60" fmla="*/ 174 w 458"/>
                <a:gd name="T61" fmla="*/ 36 h 428"/>
                <a:gd name="T62" fmla="*/ 142 w 458"/>
                <a:gd name="T63" fmla="*/ 50 h 428"/>
                <a:gd name="T64" fmla="*/ 114 w 458"/>
                <a:gd name="T65" fmla="*/ 68 h 428"/>
                <a:gd name="T66" fmla="*/ 90 w 458"/>
                <a:gd name="T67" fmla="*/ 94 h 428"/>
                <a:gd name="T68" fmla="*/ 70 w 458"/>
                <a:gd name="T69" fmla="*/ 122 h 428"/>
                <a:gd name="T70" fmla="*/ 54 w 458"/>
                <a:gd name="T71" fmla="*/ 156 h 428"/>
                <a:gd name="T72" fmla="*/ 46 w 458"/>
                <a:gd name="T73" fmla="*/ 192 h 428"/>
                <a:gd name="T74" fmla="*/ 30 w 458"/>
                <a:gd name="T75" fmla="*/ 40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8" h="428">
                  <a:moveTo>
                    <a:pt x="458" y="428"/>
                  </a:moveTo>
                  <a:lnTo>
                    <a:pt x="0" y="428"/>
                  </a:lnTo>
                  <a:lnTo>
                    <a:pt x="16" y="210"/>
                  </a:lnTo>
                  <a:lnTo>
                    <a:pt x="16" y="210"/>
                  </a:lnTo>
                  <a:lnTo>
                    <a:pt x="18" y="188"/>
                  </a:lnTo>
                  <a:lnTo>
                    <a:pt x="22" y="166"/>
                  </a:lnTo>
                  <a:lnTo>
                    <a:pt x="28" y="146"/>
                  </a:lnTo>
                  <a:lnTo>
                    <a:pt x="36" y="126"/>
                  </a:lnTo>
                  <a:lnTo>
                    <a:pt x="46" y="108"/>
                  </a:lnTo>
                  <a:lnTo>
                    <a:pt x="56" y="90"/>
                  </a:lnTo>
                  <a:lnTo>
                    <a:pt x="68" y="74"/>
                  </a:lnTo>
                  <a:lnTo>
                    <a:pt x="82" y="60"/>
                  </a:lnTo>
                  <a:lnTo>
                    <a:pt x="98" y="46"/>
                  </a:lnTo>
                  <a:lnTo>
                    <a:pt x="112" y="34"/>
                  </a:lnTo>
                  <a:lnTo>
                    <a:pt x="130" y="24"/>
                  </a:lnTo>
                  <a:lnTo>
                    <a:pt x="148" y="16"/>
                  </a:lnTo>
                  <a:lnTo>
                    <a:pt x="166" y="8"/>
                  </a:lnTo>
                  <a:lnTo>
                    <a:pt x="186" y="4"/>
                  </a:lnTo>
                  <a:lnTo>
                    <a:pt x="206" y="0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48" y="0"/>
                  </a:lnTo>
                  <a:lnTo>
                    <a:pt x="268" y="4"/>
                  </a:lnTo>
                  <a:lnTo>
                    <a:pt x="286" y="8"/>
                  </a:lnTo>
                  <a:lnTo>
                    <a:pt x="306" y="16"/>
                  </a:lnTo>
                  <a:lnTo>
                    <a:pt x="322" y="24"/>
                  </a:lnTo>
                  <a:lnTo>
                    <a:pt x="340" y="36"/>
                  </a:lnTo>
                  <a:lnTo>
                    <a:pt x="356" y="48"/>
                  </a:lnTo>
                  <a:lnTo>
                    <a:pt x="370" y="60"/>
                  </a:lnTo>
                  <a:lnTo>
                    <a:pt x="384" y="76"/>
                  </a:lnTo>
                  <a:lnTo>
                    <a:pt x="396" y="92"/>
                  </a:lnTo>
                  <a:lnTo>
                    <a:pt x="408" y="108"/>
                  </a:lnTo>
                  <a:lnTo>
                    <a:pt x="418" y="128"/>
                  </a:lnTo>
                  <a:lnTo>
                    <a:pt x="424" y="146"/>
                  </a:lnTo>
                  <a:lnTo>
                    <a:pt x="432" y="168"/>
                  </a:lnTo>
                  <a:lnTo>
                    <a:pt x="436" y="188"/>
                  </a:lnTo>
                  <a:lnTo>
                    <a:pt x="438" y="210"/>
                  </a:lnTo>
                  <a:lnTo>
                    <a:pt x="458" y="428"/>
                  </a:lnTo>
                  <a:close/>
                  <a:moveTo>
                    <a:pt x="30" y="400"/>
                  </a:moveTo>
                  <a:lnTo>
                    <a:pt x="428" y="400"/>
                  </a:lnTo>
                  <a:lnTo>
                    <a:pt x="410" y="212"/>
                  </a:lnTo>
                  <a:lnTo>
                    <a:pt x="410" y="212"/>
                  </a:lnTo>
                  <a:lnTo>
                    <a:pt x="408" y="194"/>
                  </a:lnTo>
                  <a:lnTo>
                    <a:pt x="404" y="174"/>
                  </a:lnTo>
                  <a:lnTo>
                    <a:pt x="398" y="156"/>
                  </a:lnTo>
                  <a:lnTo>
                    <a:pt x="392" y="140"/>
                  </a:lnTo>
                  <a:lnTo>
                    <a:pt x="384" y="124"/>
                  </a:lnTo>
                  <a:lnTo>
                    <a:pt x="374" y="108"/>
                  </a:lnTo>
                  <a:lnTo>
                    <a:pt x="364" y="94"/>
                  </a:lnTo>
                  <a:lnTo>
                    <a:pt x="352" y="82"/>
                  </a:lnTo>
                  <a:lnTo>
                    <a:pt x="338" y="70"/>
                  </a:lnTo>
                  <a:lnTo>
                    <a:pt x="324" y="58"/>
                  </a:lnTo>
                  <a:lnTo>
                    <a:pt x="310" y="50"/>
                  </a:lnTo>
                  <a:lnTo>
                    <a:pt x="294" y="42"/>
                  </a:lnTo>
                  <a:lnTo>
                    <a:pt x="278" y="36"/>
                  </a:lnTo>
                  <a:lnTo>
                    <a:pt x="262" y="32"/>
                  </a:lnTo>
                  <a:lnTo>
                    <a:pt x="244" y="28"/>
                  </a:lnTo>
                  <a:lnTo>
                    <a:pt x="226" y="28"/>
                  </a:lnTo>
                  <a:lnTo>
                    <a:pt x="226" y="28"/>
                  </a:lnTo>
                  <a:lnTo>
                    <a:pt x="208" y="28"/>
                  </a:lnTo>
                  <a:lnTo>
                    <a:pt x="192" y="32"/>
                  </a:lnTo>
                  <a:lnTo>
                    <a:pt x="174" y="36"/>
                  </a:lnTo>
                  <a:lnTo>
                    <a:pt x="158" y="42"/>
                  </a:lnTo>
                  <a:lnTo>
                    <a:pt x="142" y="50"/>
                  </a:lnTo>
                  <a:lnTo>
                    <a:pt x="128" y="58"/>
                  </a:lnTo>
                  <a:lnTo>
                    <a:pt x="114" y="68"/>
                  </a:lnTo>
                  <a:lnTo>
                    <a:pt x="102" y="80"/>
                  </a:lnTo>
                  <a:lnTo>
                    <a:pt x="90" y="94"/>
                  </a:lnTo>
                  <a:lnTo>
                    <a:pt x="80" y="108"/>
                  </a:lnTo>
                  <a:lnTo>
                    <a:pt x="70" y="122"/>
                  </a:lnTo>
                  <a:lnTo>
                    <a:pt x="62" y="138"/>
                  </a:lnTo>
                  <a:lnTo>
                    <a:pt x="54" y="156"/>
                  </a:lnTo>
                  <a:lnTo>
                    <a:pt x="50" y="174"/>
                  </a:lnTo>
                  <a:lnTo>
                    <a:pt x="46" y="192"/>
                  </a:lnTo>
                  <a:lnTo>
                    <a:pt x="44" y="212"/>
                  </a:lnTo>
                  <a:lnTo>
                    <a:pt x="30" y="4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6" name="Freeform 7"/>
            <p:cNvSpPr>
              <a:spLocks noEditPoints="1"/>
            </p:cNvSpPr>
            <p:nvPr/>
          </p:nvSpPr>
          <p:spPr bwMode="auto">
            <a:xfrm>
              <a:off x="6826885" y="7173732"/>
              <a:ext cx="374650" cy="374650"/>
            </a:xfrm>
            <a:custGeom>
              <a:avLst/>
              <a:gdLst>
                <a:gd name="T0" fmla="*/ 118 w 236"/>
                <a:gd name="T1" fmla="*/ 236 h 236"/>
                <a:gd name="T2" fmla="*/ 94 w 236"/>
                <a:gd name="T3" fmla="*/ 234 h 236"/>
                <a:gd name="T4" fmla="*/ 52 w 236"/>
                <a:gd name="T5" fmla="*/ 216 h 236"/>
                <a:gd name="T6" fmla="*/ 20 w 236"/>
                <a:gd name="T7" fmla="*/ 184 h 236"/>
                <a:gd name="T8" fmla="*/ 2 w 236"/>
                <a:gd name="T9" fmla="*/ 142 h 236"/>
                <a:gd name="T10" fmla="*/ 0 w 236"/>
                <a:gd name="T11" fmla="*/ 118 h 236"/>
                <a:gd name="T12" fmla="*/ 2 w 236"/>
                <a:gd name="T13" fmla="*/ 106 h 236"/>
                <a:gd name="T14" fmla="*/ 10 w 236"/>
                <a:gd name="T15" fmla="*/ 72 h 236"/>
                <a:gd name="T16" fmla="*/ 34 w 236"/>
                <a:gd name="T17" fmla="*/ 34 h 236"/>
                <a:gd name="T18" fmla="*/ 72 w 236"/>
                <a:gd name="T19" fmla="*/ 10 h 236"/>
                <a:gd name="T20" fmla="*/ 106 w 236"/>
                <a:gd name="T21" fmla="*/ 0 h 236"/>
                <a:gd name="T22" fmla="*/ 118 w 236"/>
                <a:gd name="T23" fmla="*/ 0 h 236"/>
                <a:gd name="T24" fmla="*/ 142 w 236"/>
                <a:gd name="T25" fmla="*/ 2 h 236"/>
                <a:gd name="T26" fmla="*/ 184 w 236"/>
                <a:gd name="T27" fmla="*/ 20 h 236"/>
                <a:gd name="T28" fmla="*/ 216 w 236"/>
                <a:gd name="T29" fmla="*/ 52 h 236"/>
                <a:gd name="T30" fmla="*/ 234 w 236"/>
                <a:gd name="T31" fmla="*/ 94 h 236"/>
                <a:gd name="T32" fmla="*/ 236 w 236"/>
                <a:gd name="T33" fmla="*/ 118 h 236"/>
                <a:gd name="T34" fmla="*/ 236 w 236"/>
                <a:gd name="T35" fmla="*/ 130 h 236"/>
                <a:gd name="T36" fmla="*/ 226 w 236"/>
                <a:gd name="T37" fmla="*/ 164 h 236"/>
                <a:gd name="T38" fmla="*/ 202 w 236"/>
                <a:gd name="T39" fmla="*/ 200 h 236"/>
                <a:gd name="T40" fmla="*/ 164 w 236"/>
                <a:gd name="T41" fmla="*/ 226 h 236"/>
                <a:gd name="T42" fmla="*/ 130 w 236"/>
                <a:gd name="T43" fmla="*/ 234 h 236"/>
                <a:gd name="T44" fmla="*/ 118 w 236"/>
                <a:gd name="T45" fmla="*/ 236 h 236"/>
                <a:gd name="T46" fmla="*/ 118 w 236"/>
                <a:gd name="T47" fmla="*/ 28 h 236"/>
                <a:gd name="T48" fmla="*/ 84 w 236"/>
                <a:gd name="T49" fmla="*/ 36 h 236"/>
                <a:gd name="T50" fmla="*/ 54 w 236"/>
                <a:gd name="T51" fmla="*/ 54 h 236"/>
                <a:gd name="T52" fmla="*/ 36 w 236"/>
                <a:gd name="T53" fmla="*/ 82 h 236"/>
                <a:gd name="T54" fmla="*/ 28 w 236"/>
                <a:gd name="T55" fmla="*/ 118 h 236"/>
                <a:gd name="T56" fmla="*/ 30 w 236"/>
                <a:gd name="T57" fmla="*/ 136 h 236"/>
                <a:gd name="T58" fmla="*/ 44 w 236"/>
                <a:gd name="T59" fmla="*/ 168 h 236"/>
                <a:gd name="T60" fmla="*/ 68 w 236"/>
                <a:gd name="T61" fmla="*/ 192 h 236"/>
                <a:gd name="T62" fmla="*/ 100 w 236"/>
                <a:gd name="T63" fmla="*/ 206 h 236"/>
                <a:gd name="T64" fmla="*/ 118 w 236"/>
                <a:gd name="T65" fmla="*/ 208 h 236"/>
                <a:gd name="T66" fmla="*/ 154 w 236"/>
                <a:gd name="T67" fmla="*/ 200 h 236"/>
                <a:gd name="T68" fmla="*/ 182 w 236"/>
                <a:gd name="T69" fmla="*/ 182 h 236"/>
                <a:gd name="T70" fmla="*/ 200 w 236"/>
                <a:gd name="T71" fmla="*/ 152 h 236"/>
                <a:gd name="T72" fmla="*/ 208 w 236"/>
                <a:gd name="T73" fmla="*/ 118 h 236"/>
                <a:gd name="T74" fmla="*/ 206 w 236"/>
                <a:gd name="T75" fmla="*/ 100 h 236"/>
                <a:gd name="T76" fmla="*/ 192 w 236"/>
                <a:gd name="T77" fmla="*/ 68 h 236"/>
                <a:gd name="T78" fmla="*/ 168 w 236"/>
                <a:gd name="T79" fmla="*/ 44 h 236"/>
                <a:gd name="T80" fmla="*/ 136 w 236"/>
                <a:gd name="T81" fmla="*/ 30 h 236"/>
                <a:gd name="T82" fmla="*/ 118 w 236"/>
                <a:gd name="T83" fmla="*/ 2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6" h="236">
                  <a:moveTo>
                    <a:pt x="118" y="236"/>
                  </a:moveTo>
                  <a:lnTo>
                    <a:pt x="118" y="236"/>
                  </a:lnTo>
                  <a:lnTo>
                    <a:pt x="106" y="234"/>
                  </a:lnTo>
                  <a:lnTo>
                    <a:pt x="94" y="234"/>
                  </a:lnTo>
                  <a:lnTo>
                    <a:pt x="72" y="226"/>
                  </a:lnTo>
                  <a:lnTo>
                    <a:pt x="52" y="216"/>
                  </a:lnTo>
                  <a:lnTo>
                    <a:pt x="34" y="200"/>
                  </a:lnTo>
                  <a:lnTo>
                    <a:pt x="20" y="184"/>
                  </a:lnTo>
                  <a:lnTo>
                    <a:pt x="10" y="164"/>
                  </a:lnTo>
                  <a:lnTo>
                    <a:pt x="2" y="142"/>
                  </a:lnTo>
                  <a:lnTo>
                    <a:pt x="2" y="130"/>
                  </a:lnTo>
                  <a:lnTo>
                    <a:pt x="0" y="118"/>
                  </a:lnTo>
                  <a:lnTo>
                    <a:pt x="0" y="118"/>
                  </a:lnTo>
                  <a:lnTo>
                    <a:pt x="2" y="106"/>
                  </a:lnTo>
                  <a:lnTo>
                    <a:pt x="2" y="94"/>
                  </a:lnTo>
                  <a:lnTo>
                    <a:pt x="10" y="72"/>
                  </a:lnTo>
                  <a:lnTo>
                    <a:pt x="20" y="52"/>
                  </a:lnTo>
                  <a:lnTo>
                    <a:pt x="34" y="34"/>
                  </a:lnTo>
                  <a:lnTo>
                    <a:pt x="52" y="20"/>
                  </a:lnTo>
                  <a:lnTo>
                    <a:pt x="72" y="10"/>
                  </a:lnTo>
                  <a:lnTo>
                    <a:pt x="94" y="2"/>
                  </a:lnTo>
                  <a:lnTo>
                    <a:pt x="106" y="0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30" y="0"/>
                  </a:lnTo>
                  <a:lnTo>
                    <a:pt x="142" y="2"/>
                  </a:lnTo>
                  <a:lnTo>
                    <a:pt x="164" y="10"/>
                  </a:lnTo>
                  <a:lnTo>
                    <a:pt x="184" y="20"/>
                  </a:lnTo>
                  <a:lnTo>
                    <a:pt x="202" y="34"/>
                  </a:lnTo>
                  <a:lnTo>
                    <a:pt x="216" y="52"/>
                  </a:lnTo>
                  <a:lnTo>
                    <a:pt x="226" y="72"/>
                  </a:lnTo>
                  <a:lnTo>
                    <a:pt x="234" y="94"/>
                  </a:lnTo>
                  <a:lnTo>
                    <a:pt x="236" y="106"/>
                  </a:lnTo>
                  <a:lnTo>
                    <a:pt x="236" y="118"/>
                  </a:lnTo>
                  <a:lnTo>
                    <a:pt x="236" y="118"/>
                  </a:lnTo>
                  <a:lnTo>
                    <a:pt x="236" y="130"/>
                  </a:lnTo>
                  <a:lnTo>
                    <a:pt x="234" y="142"/>
                  </a:lnTo>
                  <a:lnTo>
                    <a:pt x="226" y="164"/>
                  </a:lnTo>
                  <a:lnTo>
                    <a:pt x="216" y="184"/>
                  </a:lnTo>
                  <a:lnTo>
                    <a:pt x="202" y="200"/>
                  </a:lnTo>
                  <a:lnTo>
                    <a:pt x="184" y="216"/>
                  </a:lnTo>
                  <a:lnTo>
                    <a:pt x="164" y="226"/>
                  </a:lnTo>
                  <a:lnTo>
                    <a:pt x="142" y="234"/>
                  </a:lnTo>
                  <a:lnTo>
                    <a:pt x="130" y="234"/>
                  </a:lnTo>
                  <a:lnTo>
                    <a:pt x="118" y="236"/>
                  </a:lnTo>
                  <a:lnTo>
                    <a:pt x="118" y="236"/>
                  </a:lnTo>
                  <a:close/>
                  <a:moveTo>
                    <a:pt x="118" y="28"/>
                  </a:moveTo>
                  <a:lnTo>
                    <a:pt x="118" y="28"/>
                  </a:lnTo>
                  <a:lnTo>
                    <a:pt x="100" y="30"/>
                  </a:lnTo>
                  <a:lnTo>
                    <a:pt x="84" y="36"/>
                  </a:lnTo>
                  <a:lnTo>
                    <a:pt x="68" y="44"/>
                  </a:lnTo>
                  <a:lnTo>
                    <a:pt x="54" y="54"/>
                  </a:lnTo>
                  <a:lnTo>
                    <a:pt x="44" y="68"/>
                  </a:lnTo>
                  <a:lnTo>
                    <a:pt x="36" y="82"/>
                  </a:lnTo>
                  <a:lnTo>
                    <a:pt x="30" y="100"/>
                  </a:lnTo>
                  <a:lnTo>
                    <a:pt x="28" y="118"/>
                  </a:lnTo>
                  <a:lnTo>
                    <a:pt x="28" y="118"/>
                  </a:lnTo>
                  <a:lnTo>
                    <a:pt x="30" y="136"/>
                  </a:lnTo>
                  <a:lnTo>
                    <a:pt x="36" y="152"/>
                  </a:lnTo>
                  <a:lnTo>
                    <a:pt x="44" y="168"/>
                  </a:lnTo>
                  <a:lnTo>
                    <a:pt x="54" y="182"/>
                  </a:lnTo>
                  <a:lnTo>
                    <a:pt x="68" y="192"/>
                  </a:lnTo>
                  <a:lnTo>
                    <a:pt x="84" y="200"/>
                  </a:lnTo>
                  <a:lnTo>
                    <a:pt x="100" y="206"/>
                  </a:lnTo>
                  <a:lnTo>
                    <a:pt x="118" y="208"/>
                  </a:lnTo>
                  <a:lnTo>
                    <a:pt x="118" y="208"/>
                  </a:lnTo>
                  <a:lnTo>
                    <a:pt x="136" y="206"/>
                  </a:lnTo>
                  <a:lnTo>
                    <a:pt x="154" y="200"/>
                  </a:lnTo>
                  <a:lnTo>
                    <a:pt x="168" y="192"/>
                  </a:lnTo>
                  <a:lnTo>
                    <a:pt x="182" y="182"/>
                  </a:lnTo>
                  <a:lnTo>
                    <a:pt x="192" y="168"/>
                  </a:lnTo>
                  <a:lnTo>
                    <a:pt x="200" y="152"/>
                  </a:lnTo>
                  <a:lnTo>
                    <a:pt x="206" y="136"/>
                  </a:lnTo>
                  <a:lnTo>
                    <a:pt x="208" y="118"/>
                  </a:lnTo>
                  <a:lnTo>
                    <a:pt x="208" y="118"/>
                  </a:lnTo>
                  <a:lnTo>
                    <a:pt x="206" y="100"/>
                  </a:lnTo>
                  <a:lnTo>
                    <a:pt x="200" y="82"/>
                  </a:lnTo>
                  <a:lnTo>
                    <a:pt x="192" y="68"/>
                  </a:lnTo>
                  <a:lnTo>
                    <a:pt x="182" y="54"/>
                  </a:lnTo>
                  <a:lnTo>
                    <a:pt x="168" y="44"/>
                  </a:lnTo>
                  <a:lnTo>
                    <a:pt x="154" y="36"/>
                  </a:lnTo>
                  <a:lnTo>
                    <a:pt x="136" y="30"/>
                  </a:lnTo>
                  <a:lnTo>
                    <a:pt x="118" y="28"/>
                  </a:lnTo>
                  <a:lnTo>
                    <a:pt x="118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6817360" y="7567432"/>
              <a:ext cx="476250" cy="523875"/>
            </a:xfrm>
            <a:custGeom>
              <a:avLst/>
              <a:gdLst>
                <a:gd name="T0" fmla="*/ 46 w 300"/>
                <a:gd name="T1" fmla="*/ 330 h 330"/>
                <a:gd name="T2" fmla="*/ 32 w 300"/>
                <a:gd name="T3" fmla="*/ 158 h 330"/>
                <a:gd name="T4" fmla="*/ 22 w 300"/>
                <a:gd name="T5" fmla="*/ 114 h 330"/>
                <a:gd name="T6" fmla="*/ 4 w 300"/>
                <a:gd name="T7" fmla="*/ 70 h 330"/>
                <a:gd name="T8" fmla="*/ 6 w 300"/>
                <a:gd name="T9" fmla="*/ 54 h 330"/>
                <a:gd name="T10" fmla="*/ 18 w 300"/>
                <a:gd name="T11" fmla="*/ 42 h 330"/>
                <a:gd name="T12" fmla="*/ 44 w 300"/>
                <a:gd name="T13" fmla="*/ 22 h 330"/>
                <a:gd name="T14" fmla="*/ 74 w 300"/>
                <a:gd name="T15" fmla="*/ 8 h 330"/>
                <a:gd name="T16" fmla="*/ 106 w 300"/>
                <a:gd name="T17" fmla="*/ 2 h 330"/>
                <a:gd name="T18" fmla="*/ 122 w 300"/>
                <a:gd name="T19" fmla="*/ 0 h 330"/>
                <a:gd name="T20" fmla="*/ 154 w 300"/>
                <a:gd name="T21" fmla="*/ 4 h 330"/>
                <a:gd name="T22" fmla="*/ 182 w 300"/>
                <a:gd name="T23" fmla="*/ 14 h 330"/>
                <a:gd name="T24" fmla="*/ 210 w 300"/>
                <a:gd name="T25" fmla="*/ 28 h 330"/>
                <a:gd name="T26" fmla="*/ 232 w 300"/>
                <a:gd name="T27" fmla="*/ 48 h 330"/>
                <a:gd name="T28" fmla="*/ 252 w 300"/>
                <a:gd name="T29" fmla="*/ 72 h 330"/>
                <a:gd name="T30" fmla="*/ 268 w 300"/>
                <a:gd name="T31" fmla="*/ 98 h 330"/>
                <a:gd name="T32" fmla="*/ 280 w 300"/>
                <a:gd name="T33" fmla="*/ 130 h 330"/>
                <a:gd name="T34" fmla="*/ 284 w 300"/>
                <a:gd name="T35" fmla="*/ 162 h 330"/>
                <a:gd name="T36" fmla="*/ 72 w 300"/>
                <a:gd name="T37" fmla="*/ 302 h 330"/>
                <a:gd name="T38" fmla="*/ 256 w 300"/>
                <a:gd name="T39" fmla="*/ 164 h 330"/>
                <a:gd name="T40" fmla="*/ 252 w 300"/>
                <a:gd name="T41" fmla="*/ 140 h 330"/>
                <a:gd name="T42" fmla="*/ 232 w 300"/>
                <a:gd name="T43" fmla="*/ 92 h 330"/>
                <a:gd name="T44" fmla="*/ 208 w 300"/>
                <a:gd name="T45" fmla="*/ 62 h 330"/>
                <a:gd name="T46" fmla="*/ 188 w 300"/>
                <a:gd name="T47" fmla="*/ 46 h 330"/>
                <a:gd name="T48" fmla="*/ 164 w 300"/>
                <a:gd name="T49" fmla="*/ 36 h 330"/>
                <a:gd name="T50" fmla="*/ 136 w 300"/>
                <a:gd name="T51" fmla="*/ 30 h 330"/>
                <a:gd name="T52" fmla="*/ 122 w 300"/>
                <a:gd name="T53" fmla="*/ 28 h 330"/>
                <a:gd name="T54" fmla="*/ 98 w 300"/>
                <a:gd name="T55" fmla="*/ 32 h 330"/>
                <a:gd name="T56" fmla="*/ 52 w 300"/>
                <a:gd name="T57" fmla="*/ 50 h 330"/>
                <a:gd name="T58" fmla="*/ 34 w 300"/>
                <a:gd name="T59" fmla="*/ 66 h 330"/>
                <a:gd name="T60" fmla="*/ 52 w 300"/>
                <a:gd name="T61" fmla="*/ 110 h 330"/>
                <a:gd name="T62" fmla="*/ 60 w 300"/>
                <a:gd name="T63" fmla="*/ 156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00" h="330">
                  <a:moveTo>
                    <a:pt x="300" y="330"/>
                  </a:moveTo>
                  <a:lnTo>
                    <a:pt x="46" y="330"/>
                  </a:lnTo>
                  <a:lnTo>
                    <a:pt x="32" y="158"/>
                  </a:lnTo>
                  <a:lnTo>
                    <a:pt x="32" y="158"/>
                  </a:lnTo>
                  <a:lnTo>
                    <a:pt x="28" y="136"/>
                  </a:lnTo>
                  <a:lnTo>
                    <a:pt x="22" y="114"/>
                  </a:lnTo>
                  <a:lnTo>
                    <a:pt x="14" y="92"/>
                  </a:lnTo>
                  <a:lnTo>
                    <a:pt x="4" y="70"/>
                  </a:lnTo>
                  <a:lnTo>
                    <a:pt x="0" y="62"/>
                  </a:lnTo>
                  <a:lnTo>
                    <a:pt x="6" y="54"/>
                  </a:lnTo>
                  <a:lnTo>
                    <a:pt x="6" y="54"/>
                  </a:lnTo>
                  <a:lnTo>
                    <a:pt x="18" y="42"/>
                  </a:lnTo>
                  <a:lnTo>
                    <a:pt x="30" y="32"/>
                  </a:lnTo>
                  <a:lnTo>
                    <a:pt x="44" y="22"/>
                  </a:lnTo>
                  <a:lnTo>
                    <a:pt x="58" y="14"/>
                  </a:lnTo>
                  <a:lnTo>
                    <a:pt x="74" y="8"/>
                  </a:lnTo>
                  <a:lnTo>
                    <a:pt x="90" y="4"/>
                  </a:lnTo>
                  <a:lnTo>
                    <a:pt x="106" y="2"/>
                  </a:lnTo>
                  <a:lnTo>
                    <a:pt x="122" y="0"/>
                  </a:lnTo>
                  <a:lnTo>
                    <a:pt x="122" y="0"/>
                  </a:lnTo>
                  <a:lnTo>
                    <a:pt x="138" y="2"/>
                  </a:lnTo>
                  <a:lnTo>
                    <a:pt x="154" y="4"/>
                  </a:lnTo>
                  <a:lnTo>
                    <a:pt x="168" y="8"/>
                  </a:lnTo>
                  <a:lnTo>
                    <a:pt x="182" y="14"/>
                  </a:lnTo>
                  <a:lnTo>
                    <a:pt x="196" y="20"/>
                  </a:lnTo>
                  <a:lnTo>
                    <a:pt x="210" y="28"/>
                  </a:lnTo>
                  <a:lnTo>
                    <a:pt x="222" y="38"/>
                  </a:lnTo>
                  <a:lnTo>
                    <a:pt x="232" y="48"/>
                  </a:lnTo>
                  <a:lnTo>
                    <a:pt x="244" y="58"/>
                  </a:lnTo>
                  <a:lnTo>
                    <a:pt x="252" y="72"/>
                  </a:lnTo>
                  <a:lnTo>
                    <a:pt x="260" y="84"/>
                  </a:lnTo>
                  <a:lnTo>
                    <a:pt x="268" y="98"/>
                  </a:lnTo>
                  <a:lnTo>
                    <a:pt x="274" y="114"/>
                  </a:lnTo>
                  <a:lnTo>
                    <a:pt x="280" y="130"/>
                  </a:lnTo>
                  <a:lnTo>
                    <a:pt x="282" y="146"/>
                  </a:lnTo>
                  <a:lnTo>
                    <a:pt x="284" y="162"/>
                  </a:lnTo>
                  <a:lnTo>
                    <a:pt x="300" y="330"/>
                  </a:lnTo>
                  <a:close/>
                  <a:moveTo>
                    <a:pt x="72" y="302"/>
                  </a:moveTo>
                  <a:lnTo>
                    <a:pt x="268" y="302"/>
                  </a:lnTo>
                  <a:lnTo>
                    <a:pt x="256" y="164"/>
                  </a:lnTo>
                  <a:lnTo>
                    <a:pt x="256" y="164"/>
                  </a:lnTo>
                  <a:lnTo>
                    <a:pt x="252" y="140"/>
                  </a:lnTo>
                  <a:lnTo>
                    <a:pt x="244" y="114"/>
                  </a:lnTo>
                  <a:lnTo>
                    <a:pt x="232" y="92"/>
                  </a:lnTo>
                  <a:lnTo>
                    <a:pt x="216" y="72"/>
                  </a:lnTo>
                  <a:lnTo>
                    <a:pt x="208" y="62"/>
                  </a:lnTo>
                  <a:lnTo>
                    <a:pt x="198" y="54"/>
                  </a:lnTo>
                  <a:lnTo>
                    <a:pt x="188" y="46"/>
                  </a:lnTo>
                  <a:lnTo>
                    <a:pt x="176" y="40"/>
                  </a:lnTo>
                  <a:lnTo>
                    <a:pt x="164" y="36"/>
                  </a:lnTo>
                  <a:lnTo>
                    <a:pt x="150" y="32"/>
                  </a:lnTo>
                  <a:lnTo>
                    <a:pt x="136" y="30"/>
                  </a:lnTo>
                  <a:lnTo>
                    <a:pt x="122" y="28"/>
                  </a:lnTo>
                  <a:lnTo>
                    <a:pt x="122" y="28"/>
                  </a:lnTo>
                  <a:lnTo>
                    <a:pt x="110" y="30"/>
                  </a:lnTo>
                  <a:lnTo>
                    <a:pt x="98" y="32"/>
                  </a:lnTo>
                  <a:lnTo>
                    <a:pt x="74" y="38"/>
                  </a:lnTo>
                  <a:lnTo>
                    <a:pt x="52" y="50"/>
                  </a:lnTo>
                  <a:lnTo>
                    <a:pt x="34" y="66"/>
                  </a:lnTo>
                  <a:lnTo>
                    <a:pt x="34" y="66"/>
                  </a:lnTo>
                  <a:lnTo>
                    <a:pt x="44" y="88"/>
                  </a:lnTo>
                  <a:lnTo>
                    <a:pt x="52" y="110"/>
                  </a:lnTo>
                  <a:lnTo>
                    <a:pt x="56" y="132"/>
                  </a:lnTo>
                  <a:lnTo>
                    <a:pt x="60" y="156"/>
                  </a:lnTo>
                  <a:lnTo>
                    <a:pt x="72" y="3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1397155" y="4652851"/>
            <a:ext cx="2168224" cy="5964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Data</a:t>
            </a:r>
          </a:p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Characteristics 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659941" y="2100162"/>
            <a:ext cx="1514901" cy="2471335"/>
            <a:chOff x="1596359" y="1700876"/>
            <a:chExt cx="1719263" cy="2790826"/>
          </a:xfrm>
          <a:solidFill>
            <a:schemeClr val="accent2"/>
          </a:solidFill>
        </p:grpSpPr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1812259" y="3128039"/>
              <a:ext cx="1293812" cy="554038"/>
            </a:xfrm>
            <a:custGeom>
              <a:avLst/>
              <a:gdLst>
                <a:gd name="connsiteX0" fmla="*/ 77787 w 1293812"/>
                <a:gd name="connsiteY0" fmla="*/ 77788 h 554038"/>
                <a:gd name="connsiteX1" fmla="*/ 77787 w 1293812"/>
                <a:gd name="connsiteY1" fmla="*/ 476251 h 554038"/>
                <a:gd name="connsiteX2" fmla="*/ 1216024 w 1293812"/>
                <a:gd name="connsiteY2" fmla="*/ 476251 h 554038"/>
                <a:gd name="connsiteX3" fmla="*/ 1216024 w 1293812"/>
                <a:gd name="connsiteY3" fmla="*/ 77788 h 554038"/>
                <a:gd name="connsiteX4" fmla="*/ 39141 w 1293812"/>
                <a:gd name="connsiteY4" fmla="*/ 0 h 554038"/>
                <a:gd name="connsiteX5" fmla="*/ 1254671 w 1293812"/>
                <a:gd name="connsiteY5" fmla="*/ 0 h 554038"/>
                <a:gd name="connsiteX6" fmla="*/ 1293812 w 1293812"/>
                <a:gd name="connsiteY6" fmla="*/ 39109 h 554038"/>
                <a:gd name="connsiteX7" fmla="*/ 1293812 w 1293812"/>
                <a:gd name="connsiteY7" fmla="*/ 514930 h 554038"/>
                <a:gd name="connsiteX8" fmla="*/ 1254671 w 1293812"/>
                <a:gd name="connsiteY8" fmla="*/ 554038 h 554038"/>
                <a:gd name="connsiteX9" fmla="*/ 39141 w 1293812"/>
                <a:gd name="connsiteY9" fmla="*/ 554038 h 554038"/>
                <a:gd name="connsiteX10" fmla="*/ 0 w 1293812"/>
                <a:gd name="connsiteY10" fmla="*/ 514930 h 554038"/>
                <a:gd name="connsiteX11" fmla="*/ 0 w 1293812"/>
                <a:gd name="connsiteY11" fmla="*/ 39109 h 554038"/>
                <a:gd name="connsiteX12" fmla="*/ 39141 w 1293812"/>
                <a:gd name="connsiteY12" fmla="*/ 0 h 55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3812" h="554038">
                  <a:moveTo>
                    <a:pt x="77787" y="77788"/>
                  </a:moveTo>
                  <a:lnTo>
                    <a:pt x="77787" y="476251"/>
                  </a:lnTo>
                  <a:lnTo>
                    <a:pt x="1216024" y="476251"/>
                  </a:lnTo>
                  <a:lnTo>
                    <a:pt x="1216024" y="77788"/>
                  </a:lnTo>
                  <a:close/>
                  <a:moveTo>
                    <a:pt x="39141" y="0"/>
                  </a:moveTo>
                  <a:cubicBezTo>
                    <a:pt x="1254671" y="0"/>
                    <a:pt x="1254671" y="0"/>
                    <a:pt x="1254671" y="0"/>
                  </a:cubicBezTo>
                  <a:cubicBezTo>
                    <a:pt x="1276416" y="0"/>
                    <a:pt x="1293812" y="17382"/>
                    <a:pt x="1293812" y="39109"/>
                  </a:cubicBezTo>
                  <a:cubicBezTo>
                    <a:pt x="1293812" y="514930"/>
                    <a:pt x="1293812" y="514930"/>
                    <a:pt x="1293812" y="514930"/>
                  </a:cubicBezTo>
                  <a:cubicBezTo>
                    <a:pt x="1293812" y="536657"/>
                    <a:pt x="1276416" y="554038"/>
                    <a:pt x="1254671" y="554038"/>
                  </a:cubicBezTo>
                  <a:cubicBezTo>
                    <a:pt x="39141" y="554038"/>
                    <a:pt x="39141" y="554038"/>
                    <a:pt x="39141" y="554038"/>
                  </a:cubicBezTo>
                  <a:cubicBezTo>
                    <a:pt x="17396" y="554038"/>
                    <a:pt x="0" y="536657"/>
                    <a:pt x="0" y="514930"/>
                  </a:cubicBezTo>
                  <a:cubicBezTo>
                    <a:pt x="0" y="39109"/>
                    <a:pt x="0" y="39109"/>
                    <a:pt x="0" y="39109"/>
                  </a:cubicBezTo>
                  <a:cubicBezTo>
                    <a:pt x="0" y="17382"/>
                    <a:pt x="17396" y="0"/>
                    <a:pt x="39141" y="0"/>
                  </a:cubicBezTo>
                  <a:close/>
                </a:path>
              </a:pathLst>
            </a:custGeom>
            <a:grpFill/>
            <a:ln w="53975">
              <a:solidFill>
                <a:schemeClr val="accent2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2875884" y="2704177"/>
              <a:ext cx="241300" cy="314325"/>
              <a:chOff x="9717088" y="2738438"/>
              <a:chExt cx="241300" cy="314325"/>
            </a:xfrm>
            <a:grpFill/>
          </p:grpSpPr>
          <p:sp>
            <p:nvSpPr>
              <p:cNvPr id="70" name="Freeform 69"/>
              <p:cNvSpPr>
                <a:spLocks/>
              </p:cNvSpPr>
              <p:nvPr/>
            </p:nvSpPr>
            <p:spPr bwMode="auto">
              <a:xfrm>
                <a:off x="9717088" y="2738438"/>
                <a:ext cx="241300" cy="314325"/>
              </a:xfrm>
              <a:custGeom>
                <a:avLst/>
                <a:gdLst>
                  <a:gd name="connsiteX0" fmla="*/ 120357 w 241300"/>
                  <a:gd name="connsiteY0" fmla="*/ 25400 h 314325"/>
                  <a:gd name="connsiteX1" fmla="*/ 26987 w 241300"/>
                  <a:gd name="connsiteY1" fmla="*/ 119116 h 314325"/>
                  <a:gd name="connsiteX2" fmla="*/ 120357 w 241300"/>
                  <a:gd name="connsiteY2" fmla="*/ 282575 h 314325"/>
                  <a:gd name="connsiteX3" fmla="*/ 215899 w 241300"/>
                  <a:gd name="connsiteY3" fmla="*/ 119116 h 314325"/>
                  <a:gd name="connsiteX4" fmla="*/ 120357 w 241300"/>
                  <a:gd name="connsiteY4" fmla="*/ 25400 h 314325"/>
                  <a:gd name="connsiteX5" fmla="*/ 119563 w 241300"/>
                  <a:gd name="connsiteY5" fmla="*/ 0 h 314325"/>
                  <a:gd name="connsiteX6" fmla="*/ 241300 w 241300"/>
                  <a:gd name="connsiteY6" fmla="*/ 119227 h 314325"/>
                  <a:gd name="connsiteX7" fmla="*/ 130432 w 241300"/>
                  <a:gd name="connsiteY7" fmla="*/ 309990 h 314325"/>
                  <a:gd name="connsiteX8" fmla="*/ 119563 w 241300"/>
                  <a:gd name="connsiteY8" fmla="*/ 314325 h 314325"/>
                  <a:gd name="connsiteX9" fmla="*/ 110868 w 241300"/>
                  <a:gd name="connsiteY9" fmla="*/ 309990 h 314325"/>
                  <a:gd name="connsiteX10" fmla="*/ 0 w 241300"/>
                  <a:gd name="connsiteY10" fmla="*/ 119227 h 314325"/>
                  <a:gd name="connsiteX11" fmla="*/ 119563 w 241300"/>
                  <a:gd name="connsiteY11" fmla="*/ 0 h 314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41300" h="314325">
                    <a:moveTo>
                      <a:pt x="120357" y="25400"/>
                    </a:moveTo>
                    <a:cubicBezTo>
                      <a:pt x="68244" y="25400"/>
                      <a:pt x="26987" y="66810"/>
                      <a:pt x="26987" y="119116"/>
                    </a:cubicBezTo>
                    <a:cubicBezTo>
                      <a:pt x="26987" y="160526"/>
                      <a:pt x="87786" y="243345"/>
                      <a:pt x="120357" y="282575"/>
                    </a:cubicBezTo>
                    <a:cubicBezTo>
                      <a:pt x="155100" y="243345"/>
                      <a:pt x="215899" y="160526"/>
                      <a:pt x="215899" y="119116"/>
                    </a:cubicBezTo>
                    <a:cubicBezTo>
                      <a:pt x="215899" y="66810"/>
                      <a:pt x="172471" y="25400"/>
                      <a:pt x="120357" y="25400"/>
                    </a:cubicBezTo>
                    <a:close/>
                    <a:moveTo>
                      <a:pt x="119563" y="0"/>
                    </a:moveTo>
                    <a:cubicBezTo>
                      <a:pt x="186953" y="0"/>
                      <a:pt x="241300" y="54194"/>
                      <a:pt x="241300" y="119227"/>
                    </a:cubicBezTo>
                    <a:cubicBezTo>
                      <a:pt x="241300" y="182092"/>
                      <a:pt x="141302" y="296983"/>
                      <a:pt x="130432" y="309990"/>
                    </a:cubicBezTo>
                    <a:cubicBezTo>
                      <a:pt x="128259" y="312157"/>
                      <a:pt x="123911" y="314325"/>
                      <a:pt x="119563" y="314325"/>
                    </a:cubicBezTo>
                    <a:cubicBezTo>
                      <a:pt x="117389" y="314325"/>
                      <a:pt x="113041" y="312157"/>
                      <a:pt x="110868" y="309990"/>
                    </a:cubicBezTo>
                    <a:cubicBezTo>
                      <a:pt x="99998" y="296983"/>
                      <a:pt x="0" y="182092"/>
                      <a:pt x="0" y="119227"/>
                    </a:cubicBezTo>
                    <a:cubicBezTo>
                      <a:pt x="0" y="54194"/>
                      <a:pt x="54347" y="0"/>
                      <a:pt x="119563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71" name="Freeform 70"/>
              <p:cNvSpPr>
                <a:spLocks noChangeArrowheads="1"/>
              </p:cNvSpPr>
              <p:nvPr/>
            </p:nvSpPr>
            <p:spPr bwMode="auto">
              <a:xfrm>
                <a:off x="9771062" y="2794000"/>
                <a:ext cx="128588" cy="128588"/>
              </a:xfrm>
              <a:custGeom>
                <a:avLst/>
                <a:gdLst>
                  <a:gd name="connsiteX0" fmla="*/ 65087 w 128588"/>
                  <a:gd name="connsiteY0" fmla="*/ 26988 h 128588"/>
                  <a:gd name="connsiteX1" fmla="*/ 26987 w 128588"/>
                  <a:gd name="connsiteY1" fmla="*/ 65088 h 128588"/>
                  <a:gd name="connsiteX2" fmla="*/ 65087 w 128588"/>
                  <a:gd name="connsiteY2" fmla="*/ 103188 h 128588"/>
                  <a:gd name="connsiteX3" fmla="*/ 103187 w 128588"/>
                  <a:gd name="connsiteY3" fmla="*/ 65088 h 128588"/>
                  <a:gd name="connsiteX4" fmla="*/ 65087 w 128588"/>
                  <a:gd name="connsiteY4" fmla="*/ 26988 h 128588"/>
                  <a:gd name="connsiteX5" fmla="*/ 64294 w 128588"/>
                  <a:gd name="connsiteY5" fmla="*/ 0 h 128588"/>
                  <a:gd name="connsiteX6" fmla="*/ 128588 w 128588"/>
                  <a:gd name="connsiteY6" fmla="*/ 64294 h 128588"/>
                  <a:gd name="connsiteX7" fmla="*/ 64294 w 128588"/>
                  <a:gd name="connsiteY7" fmla="*/ 128588 h 128588"/>
                  <a:gd name="connsiteX8" fmla="*/ 0 w 128588"/>
                  <a:gd name="connsiteY8" fmla="*/ 64294 h 128588"/>
                  <a:gd name="connsiteX9" fmla="*/ 64294 w 128588"/>
                  <a:gd name="connsiteY9" fmla="*/ 0 h 128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588" h="128588">
                    <a:moveTo>
                      <a:pt x="65087" y="26988"/>
                    </a:moveTo>
                    <a:cubicBezTo>
                      <a:pt x="44045" y="26988"/>
                      <a:pt x="26987" y="44046"/>
                      <a:pt x="26987" y="65088"/>
                    </a:cubicBezTo>
                    <a:cubicBezTo>
                      <a:pt x="26987" y="86130"/>
                      <a:pt x="44045" y="103188"/>
                      <a:pt x="65087" y="103188"/>
                    </a:cubicBezTo>
                    <a:cubicBezTo>
                      <a:pt x="86129" y="103188"/>
                      <a:pt x="103187" y="86130"/>
                      <a:pt x="103187" y="65088"/>
                    </a:cubicBezTo>
                    <a:cubicBezTo>
                      <a:pt x="103187" y="44046"/>
                      <a:pt x="86129" y="26988"/>
                      <a:pt x="65087" y="26988"/>
                    </a:cubicBezTo>
                    <a:close/>
                    <a:moveTo>
                      <a:pt x="64294" y="0"/>
                    </a:moveTo>
                    <a:cubicBezTo>
                      <a:pt x="99803" y="0"/>
                      <a:pt x="128588" y="28785"/>
                      <a:pt x="128588" y="64294"/>
                    </a:cubicBezTo>
                    <a:cubicBezTo>
                      <a:pt x="128588" y="99803"/>
                      <a:pt x="99803" y="128588"/>
                      <a:pt x="64294" y="128588"/>
                    </a:cubicBezTo>
                    <a:cubicBezTo>
                      <a:pt x="28785" y="128588"/>
                      <a:pt x="0" y="99803"/>
                      <a:pt x="0" y="64294"/>
                    </a:cubicBezTo>
                    <a:cubicBezTo>
                      <a:pt x="0" y="28785"/>
                      <a:pt x="28785" y="0"/>
                      <a:pt x="64294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</p:grp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2753646" y="3194714"/>
              <a:ext cx="209550" cy="98425"/>
            </a:xfrm>
            <a:custGeom>
              <a:avLst/>
              <a:gdLst>
                <a:gd name="T0" fmla="*/ 90 w 96"/>
                <a:gd name="T1" fmla="*/ 0 h 45"/>
                <a:gd name="T2" fmla="*/ 3 w 96"/>
                <a:gd name="T3" fmla="*/ 37 h 45"/>
                <a:gd name="T4" fmla="*/ 1 w 96"/>
                <a:gd name="T5" fmla="*/ 42 h 45"/>
                <a:gd name="T6" fmla="*/ 6 w 96"/>
                <a:gd name="T7" fmla="*/ 44 h 45"/>
                <a:gd name="T8" fmla="*/ 93 w 96"/>
                <a:gd name="T9" fmla="*/ 8 h 45"/>
                <a:gd name="T10" fmla="*/ 96 w 96"/>
                <a:gd name="T11" fmla="*/ 3 h 45"/>
                <a:gd name="T12" fmla="*/ 92 w 96"/>
                <a:gd name="T13" fmla="*/ 0 h 45"/>
                <a:gd name="T14" fmla="*/ 92 w 96"/>
                <a:gd name="T15" fmla="*/ 0 h 45"/>
                <a:gd name="T16" fmla="*/ 90 w 96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45">
                  <a:moveTo>
                    <a:pt x="90" y="0"/>
                  </a:moveTo>
                  <a:cubicBezTo>
                    <a:pt x="90" y="0"/>
                    <a:pt x="90" y="0"/>
                    <a:pt x="3" y="37"/>
                  </a:cubicBezTo>
                  <a:cubicBezTo>
                    <a:pt x="1" y="37"/>
                    <a:pt x="0" y="40"/>
                    <a:pt x="1" y="42"/>
                  </a:cubicBezTo>
                  <a:cubicBezTo>
                    <a:pt x="2" y="44"/>
                    <a:pt x="4" y="45"/>
                    <a:pt x="6" y="44"/>
                  </a:cubicBezTo>
                  <a:cubicBezTo>
                    <a:pt x="6" y="44"/>
                    <a:pt x="6" y="44"/>
                    <a:pt x="93" y="8"/>
                  </a:cubicBezTo>
                  <a:cubicBezTo>
                    <a:pt x="95" y="7"/>
                    <a:pt x="96" y="5"/>
                    <a:pt x="96" y="3"/>
                  </a:cubicBezTo>
                  <a:cubicBezTo>
                    <a:pt x="95" y="1"/>
                    <a:pt x="93" y="0"/>
                    <a:pt x="92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2723484" y="3194714"/>
              <a:ext cx="63500" cy="22225"/>
            </a:xfrm>
            <a:custGeom>
              <a:avLst/>
              <a:gdLst>
                <a:gd name="T0" fmla="*/ 6 w 29"/>
                <a:gd name="T1" fmla="*/ 9 h 10"/>
                <a:gd name="T2" fmla="*/ 29 w 29"/>
                <a:gd name="T3" fmla="*/ 0 h 10"/>
                <a:gd name="T4" fmla="*/ 7 w 29"/>
                <a:gd name="T5" fmla="*/ 0 h 10"/>
                <a:gd name="T6" fmla="*/ 3 w 29"/>
                <a:gd name="T7" fmla="*/ 2 h 10"/>
                <a:gd name="T8" fmla="*/ 1 w 29"/>
                <a:gd name="T9" fmla="*/ 7 h 10"/>
                <a:gd name="T10" fmla="*/ 6 w 29"/>
                <a:gd name="T11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10">
                  <a:moveTo>
                    <a:pt x="6" y="9"/>
                  </a:moveTo>
                  <a:cubicBezTo>
                    <a:pt x="6" y="9"/>
                    <a:pt x="6" y="9"/>
                    <a:pt x="2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1"/>
                    <a:pt x="4" y="1"/>
                    <a:pt x="3" y="2"/>
                  </a:cubicBezTo>
                  <a:cubicBezTo>
                    <a:pt x="1" y="3"/>
                    <a:pt x="0" y="5"/>
                    <a:pt x="1" y="7"/>
                  </a:cubicBezTo>
                  <a:cubicBezTo>
                    <a:pt x="1" y="9"/>
                    <a:pt x="4" y="10"/>
                    <a:pt x="6" y="9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2739359" y="3194714"/>
              <a:ext cx="147637" cy="58738"/>
            </a:xfrm>
            <a:custGeom>
              <a:avLst/>
              <a:gdLst>
                <a:gd name="T0" fmla="*/ 6 w 68"/>
                <a:gd name="T1" fmla="*/ 26 h 27"/>
                <a:gd name="T2" fmla="*/ 68 w 68"/>
                <a:gd name="T3" fmla="*/ 0 h 27"/>
                <a:gd name="T4" fmla="*/ 47 w 68"/>
                <a:gd name="T5" fmla="*/ 0 h 27"/>
                <a:gd name="T6" fmla="*/ 3 w 68"/>
                <a:gd name="T7" fmla="*/ 19 h 27"/>
                <a:gd name="T8" fmla="*/ 0 w 68"/>
                <a:gd name="T9" fmla="*/ 24 h 27"/>
                <a:gd name="T10" fmla="*/ 6 w 68"/>
                <a:gd name="T11" fmla="*/ 2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27">
                  <a:moveTo>
                    <a:pt x="6" y="26"/>
                  </a:moveTo>
                  <a:cubicBezTo>
                    <a:pt x="6" y="26"/>
                    <a:pt x="6" y="26"/>
                    <a:pt x="68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6" y="5"/>
                    <a:pt x="21" y="11"/>
                    <a:pt x="3" y="19"/>
                  </a:cubicBezTo>
                  <a:cubicBezTo>
                    <a:pt x="1" y="19"/>
                    <a:pt x="0" y="22"/>
                    <a:pt x="0" y="24"/>
                  </a:cubicBezTo>
                  <a:cubicBezTo>
                    <a:pt x="1" y="26"/>
                    <a:pt x="4" y="27"/>
                    <a:pt x="6" y="26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2634584" y="3194714"/>
              <a:ext cx="436562" cy="220663"/>
            </a:xfrm>
            <a:custGeom>
              <a:avLst/>
              <a:gdLst>
                <a:gd name="T0" fmla="*/ 188 w 201"/>
                <a:gd name="T1" fmla="*/ 0 h 101"/>
                <a:gd name="T2" fmla="*/ 179 w 201"/>
                <a:gd name="T3" fmla="*/ 0 h 101"/>
                <a:gd name="T4" fmla="*/ 190 w 201"/>
                <a:gd name="T5" fmla="*/ 27 h 101"/>
                <a:gd name="T6" fmla="*/ 188 w 201"/>
                <a:gd name="T7" fmla="*/ 34 h 101"/>
                <a:gd name="T8" fmla="*/ 52 w 201"/>
                <a:gd name="T9" fmla="*/ 90 h 101"/>
                <a:gd name="T10" fmla="*/ 45 w 201"/>
                <a:gd name="T11" fmla="*/ 87 h 101"/>
                <a:gd name="T12" fmla="*/ 9 w 201"/>
                <a:gd name="T13" fmla="*/ 0 h 101"/>
                <a:gd name="T14" fmla="*/ 0 w 201"/>
                <a:gd name="T15" fmla="*/ 0 h 101"/>
                <a:gd name="T16" fmla="*/ 38 w 201"/>
                <a:gd name="T17" fmla="*/ 91 h 101"/>
                <a:gd name="T18" fmla="*/ 55 w 201"/>
                <a:gd name="T19" fmla="*/ 98 h 101"/>
                <a:gd name="T20" fmla="*/ 191 w 201"/>
                <a:gd name="T21" fmla="*/ 41 h 101"/>
                <a:gd name="T22" fmla="*/ 198 w 201"/>
                <a:gd name="T23" fmla="*/ 24 h 101"/>
                <a:gd name="T24" fmla="*/ 188 w 201"/>
                <a:gd name="T2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1" h="101">
                  <a:moveTo>
                    <a:pt x="188" y="0"/>
                  </a:moveTo>
                  <a:cubicBezTo>
                    <a:pt x="179" y="0"/>
                    <a:pt x="179" y="0"/>
                    <a:pt x="179" y="0"/>
                  </a:cubicBezTo>
                  <a:cubicBezTo>
                    <a:pt x="183" y="8"/>
                    <a:pt x="186" y="17"/>
                    <a:pt x="190" y="27"/>
                  </a:cubicBezTo>
                  <a:cubicBezTo>
                    <a:pt x="191" y="30"/>
                    <a:pt x="190" y="33"/>
                    <a:pt x="188" y="34"/>
                  </a:cubicBezTo>
                  <a:cubicBezTo>
                    <a:pt x="188" y="34"/>
                    <a:pt x="188" y="34"/>
                    <a:pt x="52" y="90"/>
                  </a:cubicBezTo>
                  <a:cubicBezTo>
                    <a:pt x="50" y="91"/>
                    <a:pt x="47" y="90"/>
                    <a:pt x="45" y="87"/>
                  </a:cubicBezTo>
                  <a:cubicBezTo>
                    <a:pt x="45" y="87"/>
                    <a:pt x="45" y="87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24"/>
                    <a:pt x="22" y="53"/>
                    <a:pt x="38" y="91"/>
                  </a:cubicBezTo>
                  <a:cubicBezTo>
                    <a:pt x="41" y="97"/>
                    <a:pt x="49" y="101"/>
                    <a:pt x="55" y="98"/>
                  </a:cubicBezTo>
                  <a:cubicBezTo>
                    <a:pt x="55" y="98"/>
                    <a:pt x="55" y="98"/>
                    <a:pt x="191" y="41"/>
                  </a:cubicBezTo>
                  <a:cubicBezTo>
                    <a:pt x="198" y="39"/>
                    <a:pt x="201" y="31"/>
                    <a:pt x="198" y="24"/>
                  </a:cubicBezTo>
                  <a:cubicBezTo>
                    <a:pt x="198" y="24"/>
                    <a:pt x="198" y="24"/>
                    <a:pt x="188" y="0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6" name="Freeform 25"/>
            <p:cNvSpPr>
              <a:spLocks noEditPoints="1"/>
            </p:cNvSpPr>
            <p:nvPr/>
          </p:nvSpPr>
          <p:spPr bwMode="auto">
            <a:xfrm>
              <a:off x="1866234" y="3312189"/>
              <a:ext cx="417512" cy="298450"/>
            </a:xfrm>
            <a:custGeom>
              <a:avLst/>
              <a:gdLst>
                <a:gd name="T0" fmla="*/ 8 w 192"/>
                <a:gd name="T1" fmla="*/ 137 h 137"/>
                <a:gd name="T2" fmla="*/ 60 w 192"/>
                <a:gd name="T3" fmla="*/ 13 h 137"/>
                <a:gd name="T4" fmla="*/ 66 w 192"/>
                <a:gd name="T5" fmla="*/ 10 h 137"/>
                <a:gd name="T6" fmla="*/ 136 w 192"/>
                <a:gd name="T7" fmla="*/ 39 h 137"/>
                <a:gd name="T8" fmla="*/ 143 w 192"/>
                <a:gd name="T9" fmla="*/ 42 h 137"/>
                <a:gd name="T10" fmla="*/ 143 w 192"/>
                <a:gd name="T11" fmla="*/ 42 h 137"/>
                <a:gd name="T12" fmla="*/ 120 w 192"/>
                <a:gd name="T13" fmla="*/ 97 h 137"/>
                <a:gd name="T14" fmla="*/ 125 w 192"/>
                <a:gd name="T15" fmla="*/ 108 h 137"/>
                <a:gd name="T16" fmla="*/ 180 w 192"/>
                <a:gd name="T17" fmla="*/ 131 h 137"/>
                <a:gd name="T18" fmla="*/ 180 w 192"/>
                <a:gd name="T19" fmla="*/ 131 h 137"/>
                <a:gd name="T20" fmla="*/ 179 w 192"/>
                <a:gd name="T21" fmla="*/ 134 h 137"/>
                <a:gd name="T22" fmla="*/ 178 w 192"/>
                <a:gd name="T23" fmla="*/ 137 h 137"/>
                <a:gd name="T24" fmla="*/ 187 w 192"/>
                <a:gd name="T25" fmla="*/ 137 h 137"/>
                <a:gd name="T26" fmla="*/ 191 w 192"/>
                <a:gd name="T27" fmla="*/ 126 h 137"/>
                <a:gd name="T28" fmla="*/ 191 w 192"/>
                <a:gd name="T29" fmla="*/ 126 h 137"/>
                <a:gd name="T30" fmla="*/ 191 w 192"/>
                <a:gd name="T31" fmla="*/ 126 h 137"/>
                <a:gd name="T32" fmla="*/ 191 w 192"/>
                <a:gd name="T33" fmla="*/ 119 h 137"/>
                <a:gd name="T34" fmla="*/ 159 w 192"/>
                <a:gd name="T35" fmla="*/ 42 h 137"/>
                <a:gd name="T36" fmla="*/ 157 w 192"/>
                <a:gd name="T37" fmla="*/ 39 h 137"/>
                <a:gd name="T38" fmla="*/ 154 w 192"/>
                <a:gd name="T39" fmla="*/ 37 h 137"/>
                <a:gd name="T40" fmla="*/ 154 w 192"/>
                <a:gd name="T41" fmla="*/ 37 h 137"/>
                <a:gd name="T42" fmla="*/ 69 w 192"/>
                <a:gd name="T43" fmla="*/ 2 h 137"/>
                <a:gd name="T44" fmla="*/ 52 w 192"/>
                <a:gd name="T45" fmla="*/ 10 h 137"/>
                <a:gd name="T46" fmla="*/ 0 w 192"/>
                <a:gd name="T47" fmla="*/ 137 h 137"/>
                <a:gd name="T48" fmla="*/ 8 w 192"/>
                <a:gd name="T49" fmla="*/ 137 h 137"/>
                <a:gd name="T50" fmla="*/ 151 w 192"/>
                <a:gd name="T51" fmla="*/ 45 h 137"/>
                <a:gd name="T52" fmla="*/ 151 w 192"/>
                <a:gd name="T53" fmla="*/ 45 h 137"/>
                <a:gd name="T54" fmla="*/ 183 w 192"/>
                <a:gd name="T55" fmla="*/ 122 h 137"/>
                <a:gd name="T56" fmla="*/ 184 w 192"/>
                <a:gd name="T57" fmla="*/ 122 h 137"/>
                <a:gd name="T58" fmla="*/ 184 w 192"/>
                <a:gd name="T59" fmla="*/ 123 h 137"/>
                <a:gd name="T60" fmla="*/ 184 w 192"/>
                <a:gd name="T61" fmla="*/ 123 h 137"/>
                <a:gd name="T62" fmla="*/ 183 w 192"/>
                <a:gd name="T63" fmla="*/ 123 h 137"/>
                <a:gd name="T64" fmla="*/ 128 w 192"/>
                <a:gd name="T65" fmla="*/ 101 h 137"/>
                <a:gd name="T66" fmla="*/ 128 w 192"/>
                <a:gd name="T67" fmla="*/ 100 h 137"/>
                <a:gd name="T68" fmla="*/ 150 w 192"/>
                <a:gd name="T69" fmla="*/ 45 h 137"/>
                <a:gd name="T70" fmla="*/ 151 w 192"/>
                <a:gd name="T71" fmla="*/ 4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2" h="137">
                  <a:moveTo>
                    <a:pt x="8" y="137"/>
                  </a:moveTo>
                  <a:cubicBezTo>
                    <a:pt x="20" y="109"/>
                    <a:pt x="36" y="70"/>
                    <a:pt x="60" y="13"/>
                  </a:cubicBezTo>
                  <a:cubicBezTo>
                    <a:pt x="61" y="10"/>
                    <a:pt x="64" y="9"/>
                    <a:pt x="66" y="10"/>
                  </a:cubicBezTo>
                  <a:cubicBezTo>
                    <a:pt x="66" y="10"/>
                    <a:pt x="66" y="10"/>
                    <a:pt x="136" y="39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3" y="42"/>
                    <a:pt x="120" y="97"/>
                  </a:cubicBezTo>
                  <a:cubicBezTo>
                    <a:pt x="118" y="101"/>
                    <a:pt x="120" y="106"/>
                    <a:pt x="125" y="108"/>
                  </a:cubicBezTo>
                  <a:cubicBezTo>
                    <a:pt x="125" y="108"/>
                    <a:pt x="125" y="108"/>
                    <a:pt x="180" y="131"/>
                  </a:cubicBezTo>
                  <a:cubicBezTo>
                    <a:pt x="180" y="131"/>
                    <a:pt x="180" y="131"/>
                    <a:pt x="180" y="131"/>
                  </a:cubicBezTo>
                  <a:cubicBezTo>
                    <a:pt x="179" y="134"/>
                    <a:pt x="179" y="134"/>
                    <a:pt x="179" y="134"/>
                  </a:cubicBezTo>
                  <a:cubicBezTo>
                    <a:pt x="179" y="135"/>
                    <a:pt x="179" y="136"/>
                    <a:pt x="178" y="137"/>
                  </a:cubicBezTo>
                  <a:cubicBezTo>
                    <a:pt x="187" y="137"/>
                    <a:pt x="187" y="137"/>
                    <a:pt x="187" y="137"/>
                  </a:cubicBezTo>
                  <a:cubicBezTo>
                    <a:pt x="189" y="133"/>
                    <a:pt x="190" y="130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2" y="124"/>
                    <a:pt x="192" y="121"/>
                    <a:pt x="191" y="119"/>
                  </a:cubicBezTo>
                  <a:cubicBezTo>
                    <a:pt x="191" y="119"/>
                    <a:pt x="191" y="119"/>
                    <a:pt x="159" y="42"/>
                  </a:cubicBezTo>
                  <a:cubicBezTo>
                    <a:pt x="158" y="41"/>
                    <a:pt x="158" y="40"/>
                    <a:pt x="157" y="39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7"/>
                    <a:pt x="154" y="37"/>
                    <a:pt x="69" y="2"/>
                  </a:cubicBezTo>
                  <a:cubicBezTo>
                    <a:pt x="63" y="0"/>
                    <a:pt x="55" y="3"/>
                    <a:pt x="52" y="10"/>
                  </a:cubicBezTo>
                  <a:cubicBezTo>
                    <a:pt x="52" y="10"/>
                    <a:pt x="52" y="10"/>
                    <a:pt x="0" y="137"/>
                  </a:cubicBezTo>
                  <a:lnTo>
                    <a:pt x="8" y="137"/>
                  </a:lnTo>
                  <a:close/>
                  <a:moveTo>
                    <a:pt x="151" y="45"/>
                  </a:move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83" y="122"/>
                  </a:cubicBezTo>
                  <a:cubicBezTo>
                    <a:pt x="183" y="122"/>
                    <a:pt x="183" y="122"/>
                    <a:pt x="184" y="122"/>
                  </a:cubicBezTo>
                  <a:cubicBezTo>
                    <a:pt x="184" y="122"/>
                    <a:pt x="184" y="122"/>
                    <a:pt x="184" y="123"/>
                  </a:cubicBezTo>
                  <a:cubicBezTo>
                    <a:pt x="184" y="123"/>
                    <a:pt x="184" y="123"/>
                    <a:pt x="184" y="123"/>
                  </a:cubicBezTo>
                  <a:cubicBezTo>
                    <a:pt x="184" y="123"/>
                    <a:pt x="183" y="124"/>
                    <a:pt x="183" y="123"/>
                  </a:cubicBezTo>
                  <a:cubicBezTo>
                    <a:pt x="183" y="123"/>
                    <a:pt x="183" y="123"/>
                    <a:pt x="128" y="101"/>
                  </a:cubicBezTo>
                  <a:cubicBezTo>
                    <a:pt x="128" y="101"/>
                    <a:pt x="128" y="100"/>
                    <a:pt x="128" y="100"/>
                  </a:cubicBezTo>
                  <a:cubicBezTo>
                    <a:pt x="128" y="100"/>
                    <a:pt x="128" y="100"/>
                    <a:pt x="150" y="45"/>
                  </a:cubicBezTo>
                  <a:cubicBezTo>
                    <a:pt x="150" y="45"/>
                    <a:pt x="151" y="45"/>
                    <a:pt x="151" y="45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1974184" y="3532852"/>
              <a:ext cx="196850" cy="77788"/>
            </a:xfrm>
            <a:custGeom>
              <a:avLst/>
              <a:gdLst>
                <a:gd name="T0" fmla="*/ 1 w 90"/>
                <a:gd name="T1" fmla="*/ 3 h 36"/>
                <a:gd name="T2" fmla="*/ 4 w 90"/>
                <a:gd name="T3" fmla="*/ 8 h 36"/>
                <a:gd name="T4" fmla="*/ 69 w 90"/>
                <a:gd name="T5" fmla="*/ 36 h 36"/>
                <a:gd name="T6" fmla="*/ 90 w 90"/>
                <a:gd name="T7" fmla="*/ 36 h 36"/>
                <a:gd name="T8" fmla="*/ 7 w 90"/>
                <a:gd name="T9" fmla="*/ 1 h 36"/>
                <a:gd name="T10" fmla="*/ 1 w 90"/>
                <a:gd name="T11" fmla="*/ 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36">
                  <a:moveTo>
                    <a:pt x="1" y="3"/>
                  </a:moveTo>
                  <a:cubicBezTo>
                    <a:pt x="0" y="5"/>
                    <a:pt x="1" y="8"/>
                    <a:pt x="4" y="8"/>
                  </a:cubicBezTo>
                  <a:cubicBezTo>
                    <a:pt x="4" y="8"/>
                    <a:pt x="4" y="8"/>
                    <a:pt x="69" y="36"/>
                  </a:cubicBezTo>
                  <a:cubicBezTo>
                    <a:pt x="90" y="36"/>
                    <a:pt x="90" y="36"/>
                    <a:pt x="90" y="36"/>
                  </a:cubicBezTo>
                  <a:cubicBezTo>
                    <a:pt x="84" y="33"/>
                    <a:pt x="65" y="25"/>
                    <a:pt x="7" y="1"/>
                  </a:cubicBezTo>
                  <a:cubicBezTo>
                    <a:pt x="5" y="0"/>
                    <a:pt x="2" y="1"/>
                    <a:pt x="1" y="3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1961484" y="3569364"/>
              <a:ext cx="109537" cy="41275"/>
            </a:xfrm>
            <a:custGeom>
              <a:avLst/>
              <a:gdLst>
                <a:gd name="T0" fmla="*/ 6 w 50"/>
                <a:gd name="T1" fmla="*/ 0 h 19"/>
                <a:gd name="T2" fmla="*/ 0 w 50"/>
                <a:gd name="T3" fmla="*/ 3 h 19"/>
                <a:gd name="T4" fmla="*/ 3 w 50"/>
                <a:gd name="T5" fmla="*/ 8 h 19"/>
                <a:gd name="T6" fmla="*/ 28 w 50"/>
                <a:gd name="T7" fmla="*/ 19 h 19"/>
                <a:gd name="T8" fmla="*/ 50 w 50"/>
                <a:gd name="T9" fmla="*/ 19 h 19"/>
                <a:gd name="T10" fmla="*/ 6 w 5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19">
                  <a:moveTo>
                    <a:pt x="6" y="0"/>
                  </a:moveTo>
                  <a:cubicBezTo>
                    <a:pt x="4" y="0"/>
                    <a:pt x="1" y="1"/>
                    <a:pt x="0" y="3"/>
                  </a:cubicBezTo>
                  <a:cubicBezTo>
                    <a:pt x="0" y="5"/>
                    <a:pt x="1" y="7"/>
                    <a:pt x="3" y="8"/>
                  </a:cubicBezTo>
                  <a:cubicBezTo>
                    <a:pt x="3" y="8"/>
                    <a:pt x="3" y="8"/>
                    <a:pt x="28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38" y="14"/>
                    <a:pt x="24" y="8"/>
                    <a:pt x="6" y="0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1601122" y="2962939"/>
              <a:ext cx="1714500" cy="1230313"/>
            </a:xfrm>
            <a:custGeom>
              <a:avLst/>
              <a:gdLst>
                <a:gd name="connsiteX0" fmla="*/ 125975 w 1714500"/>
                <a:gd name="connsiteY0" fmla="*/ 82550 h 1230313"/>
                <a:gd name="connsiteX1" fmla="*/ 125975 w 1714500"/>
                <a:gd name="connsiteY1" fmla="*/ 148558 h 1230313"/>
                <a:gd name="connsiteX2" fmla="*/ 125975 w 1714500"/>
                <a:gd name="connsiteY2" fmla="*/ 660804 h 1230313"/>
                <a:gd name="connsiteX3" fmla="*/ 667901 w 1714500"/>
                <a:gd name="connsiteY3" fmla="*/ 1152060 h 1230313"/>
                <a:gd name="connsiteX4" fmla="*/ 1033538 w 1714500"/>
                <a:gd name="connsiteY4" fmla="*/ 1152060 h 1230313"/>
                <a:gd name="connsiteX5" fmla="*/ 1588523 w 1714500"/>
                <a:gd name="connsiteY5" fmla="*/ 660804 h 1230313"/>
                <a:gd name="connsiteX6" fmla="*/ 1588523 w 1714500"/>
                <a:gd name="connsiteY6" fmla="*/ 116836 h 1230313"/>
                <a:gd name="connsiteX7" fmla="*/ 1588523 w 1714500"/>
                <a:gd name="connsiteY7" fmla="*/ 82550 h 1230313"/>
                <a:gd name="connsiteX8" fmla="*/ 1387328 w 1714500"/>
                <a:gd name="connsiteY8" fmla="*/ 82550 h 1230313"/>
                <a:gd name="connsiteX9" fmla="*/ 176177 w 1714500"/>
                <a:gd name="connsiteY9" fmla="*/ 82550 h 1230313"/>
                <a:gd name="connsiteX10" fmla="*/ 86799 w 1714500"/>
                <a:gd name="connsiteY10" fmla="*/ 0 h 1230313"/>
                <a:gd name="connsiteX11" fmla="*/ 94520 w 1714500"/>
                <a:gd name="connsiteY11" fmla="*/ 3175 h 1230313"/>
                <a:gd name="connsiteX12" fmla="*/ 327172 w 1714500"/>
                <a:gd name="connsiteY12" fmla="*/ 3175 h 1230313"/>
                <a:gd name="connsiteX13" fmla="*/ 1589054 w 1714500"/>
                <a:gd name="connsiteY13" fmla="*/ 3175 h 1230313"/>
                <a:gd name="connsiteX14" fmla="*/ 1619978 w 1714500"/>
                <a:gd name="connsiteY14" fmla="*/ 3175 h 1230313"/>
                <a:gd name="connsiteX15" fmla="*/ 1627699 w 1714500"/>
                <a:gd name="connsiteY15" fmla="*/ 0 h 1230313"/>
                <a:gd name="connsiteX16" fmla="*/ 1635419 w 1714500"/>
                <a:gd name="connsiteY16" fmla="*/ 3175 h 1230313"/>
                <a:gd name="connsiteX17" fmla="*/ 1649771 w 1714500"/>
                <a:gd name="connsiteY17" fmla="*/ 3175 h 1230313"/>
                <a:gd name="connsiteX18" fmla="*/ 1675336 w 1714500"/>
                <a:gd name="connsiteY18" fmla="*/ 3175 h 1230313"/>
                <a:gd name="connsiteX19" fmla="*/ 1714500 w 1714500"/>
                <a:gd name="connsiteY19" fmla="*/ 42863 h 1230313"/>
                <a:gd name="connsiteX20" fmla="*/ 1675336 w 1714500"/>
                <a:gd name="connsiteY20" fmla="*/ 82550 h 1230313"/>
                <a:gd name="connsiteX21" fmla="*/ 1666874 w 1714500"/>
                <a:gd name="connsiteY21" fmla="*/ 82550 h 1230313"/>
                <a:gd name="connsiteX22" fmla="*/ 1666874 w 1714500"/>
                <a:gd name="connsiteY22" fmla="*/ 151619 h 1230313"/>
                <a:gd name="connsiteX23" fmla="*/ 1666874 w 1714500"/>
                <a:gd name="connsiteY23" fmla="*/ 678194 h 1230313"/>
                <a:gd name="connsiteX24" fmla="*/ 1653816 w 1714500"/>
                <a:gd name="connsiteY24" fmla="*/ 708626 h 1230313"/>
                <a:gd name="connsiteX25" fmla="*/ 1074890 w 1714500"/>
                <a:gd name="connsiteY25" fmla="*/ 1219445 h 1230313"/>
                <a:gd name="connsiteX26" fmla="*/ 1048773 w 1714500"/>
                <a:gd name="connsiteY26" fmla="*/ 1230313 h 1230313"/>
                <a:gd name="connsiteX27" fmla="*/ 652666 w 1714500"/>
                <a:gd name="connsiteY27" fmla="*/ 1230313 h 1230313"/>
                <a:gd name="connsiteX28" fmla="*/ 626549 w 1714500"/>
                <a:gd name="connsiteY28" fmla="*/ 1219445 h 1230313"/>
                <a:gd name="connsiteX29" fmla="*/ 60682 w 1714500"/>
                <a:gd name="connsiteY29" fmla="*/ 706452 h 1230313"/>
                <a:gd name="connsiteX30" fmla="*/ 47624 w 1714500"/>
                <a:gd name="connsiteY30" fmla="*/ 678194 h 1230313"/>
                <a:gd name="connsiteX31" fmla="*/ 47624 w 1714500"/>
                <a:gd name="connsiteY31" fmla="*/ 119010 h 1230313"/>
                <a:gd name="connsiteX32" fmla="*/ 47624 w 1714500"/>
                <a:gd name="connsiteY32" fmla="*/ 82550 h 1230313"/>
                <a:gd name="connsiteX33" fmla="*/ 42360 w 1714500"/>
                <a:gd name="connsiteY33" fmla="*/ 82550 h 1230313"/>
                <a:gd name="connsiteX34" fmla="*/ 39164 w 1714500"/>
                <a:gd name="connsiteY34" fmla="*/ 82550 h 1230313"/>
                <a:gd name="connsiteX35" fmla="*/ 0 w 1714500"/>
                <a:gd name="connsiteY35" fmla="*/ 42863 h 1230313"/>
                <a:gd name="connsiteX36" fmla="*/ 39164 w 1714500"/>
                <a:gd name="connsiteY36" fmla="*/ 3175 h 1230313"/>
                <a:gd name="connsiteX37" fmla="*/ 79079 w 1714500"/>
                <a:gd name="connsiteY37" fmla="*/ 3175 h 1230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714500" h="1230313">
                  <a:moveTo>
                    <a:pt x="125975" y="82550"/>
                  </a:moveTo>
                  <a:lnTo>
                    <a:pt x="125975" y="148558"/>
                  </a:lnTo>
                  <a:cubicBezTo>
                    <a:pt x="125975" y="660804"/>
                    <a:pt x="125975" y="660804"/>
                    <a:pt x="125975" y="660804"/>
                  </a:cubicBezTo>
                  <a:cubicBezTo>
                    <a:pt x="667901" y="1152060"/>
                    <a:pt x="667901" y="1152060"/>
                    <a:pt x="667901" y="1152060"/>
                  </a:cubicBezTo>
                  <a:cubicBezTo>
                    <a:pt x="1033538" y="1152060"/>
                    <a:pt x="1033538" y="1152060"/>
                    <a:pt x="1033538" y="1152060"/>
                  </a:cubicBezTo>
                  <a:cubicBezTo>
                    <a:pt x="1588523" y="660804"/>
                    <a:pt x="1588523" y="660804"/>
                    <a:pt x="1588523" y="660804"/>
                  </a:cubicBezTo>
                  <a:cubicBezTo>
                    <a:pt x="1588523" y="349965"/>
                    <a:pt x="1588523" y="194546"/>
                    <a:pt x="1588523" y="116836"/>
                  </a:cubicBezTo>
                  <a:lnTo>
                    <a:pt x="1588523" y="82550"/>
                  </a:lnTo>
                  <a:lnTo>
                    <a:pt x="1387328" y="82550"/>
                  </a:lnTo>
                  <a:cubicBezTo>
                    <a:pt x="668307" y="82550"/>
                    <a:pt x="332764" y="82550"/>
                    <a:pt x="176177" y="82550"/>
                  </a:cubicBezTo>
                  <a:close/>
                  <a:moveTo>
                    <a:pt x="86799" y="0"/>
                  </a:moveTo>
                  <a:lnTo>
                    <a:pt x="94520" y="3175"/>
                  </a:lnTo>
                  <a:lnTo>
                    <a:pt x="327172" y="3175"/>
                  </a:lnTo>
                  <a:cubicBezTo>
                    <a:pt x="1136070" y="3175"/>
                    <a:pt x="1459630" y="3175"/>
                    <a:pt x="1589054" y="3175"/>
                  </a:cubicBezTo>
                  <a:lnTo>
                    <a:pt x="1619978" y="3175"/>
                  </a:lnTo>
                  <a:lnTo>
                    <a:pt x="1627699" y="0"/>
                  </a:lnTo>
                  <a:lnTo>
                    <a:pt x="1635419" y="3175"/>
                  </a:lnTo>
                  <a:lnTo>
                    <a:pt x="1649771" y="3175"/>
                  </a:lnTo>
                  <a:cubicBezTo>
                    <a:pt x="1675336" y="3175"/>
                    <a:pt x="1675336" y="3175"/>
                    <a:pt x="1675336" y="3175"/>
                  </a:cubicBezTo>
                  <a:cubicBezTo>
                    <a:pt x="1697094" y="3175"/>
                    <a:pt x="1714500" y="20814"/>
                    <a:pt x="1714500" y="42863"/>
                  </a:cubicBezTo>
                  <a:cubicBezTo>
                    <a:pt x="1714500" y="64911"/>
                    <a:pt x="1697094" y="82550"/>
                    <a:pt x="1675336" y="82550"/>
                  </a:cubicBezTo>
                  <a:lnTo>
                    <a:pt x="1666874" y="82550"/>
                  </a:lnTo>
                  <a:lnTo>
                    <a:pt x="1666874" y="151619"/>
                  </a:lnTo>
                  <a:cubicBezTo>
                    <a:pt x="1666874" y="678194"/>
                    <a:pt x="1666874" y="678194"/>
                    <a:pt x="1666874" y="678194"/>
                  </a:cubicBezTo>
                  <a:cubicBezTo>
                    <a:pt x="1666874" y="689062"/>
                    <a:pt x="1662521" y="699931"/>
                    <a:pt x="1653816" y="708626"/>
                  </a:cubicBezTo>
                  <a:cubicBezTo>
                    <a:pt x="1074890" y="1219445"/>
                    <a:pt x="1074890" y="1219445"/>
                    <a:pt x="1074890" y="1219445"/>
                  </a:cubicBezTo>
                  <a:cubicBezTo>
                    <a:pt x="1068361" y="1225966"/>
                    <a:pt x="1057479" y="1230313"/>
                    <a:pt x="1048773" y="1230313"/>
                  </a:cubicBezTo>
                  <a:cubicBezTo>
                    <a:pt x="652666" y="1230313"/>
                    <a:pt x="652666" y="1230313"/>
                    <a:pt x="652666" y="1230313"/>
                  </a:cubicBezTo>
                  <a:cubicBezTo>
                    <a:pt x="643961" y="1230313"/>
                    <a:pt x="633079" y="1225966"/>
                    <a:pt x="626549" y="1219445"/>
                  </a:cubicBezTo>
                  <a:cubicBezTo>
                    <a:pt x="60682" y="706452"/>
                    <a:pt x="60682" y="706452"/>
                    <a:pt x="60682" y="706452"/>
                  </a:cubicBezTo>
                  <a:cubicBezTo>
                    <a:pt x="51977" y="699931"/>
                    <a:pt x="47624" y="689062"/>
                    <a:pt x="47624" y="678194"/>
                  </a:cubicBezTo>
                  <a:cubicBezTo>
                    <a:pt x="47624" y="358660"/>
                    <a:pt x="47624" y="198893"/>
                    <a:pt x="47624" y="119010"/>
                  </a:cubicBezTo>
                  <a:lnTo>
                    <a:pt x="47624" y="82550"/>
                  </a:lnTo>
                  <a:lnTo>
                    <a:pt x="42360" y="82550"/>
                  </a:lnTo>
                  <a:cubicBezTo>
                    <a:pt x="39164" y="82550"/>
                    <a:pt x="39164" y="82550"/>
                    <a:pt x="39164" y="82550"/>
                  </a:cubicBezTo>
                  <a:cubicBezTo>
                    <a:pt x="17406" y="82550"/>
                    <a:pt x="0" y="64911"/>
                    <a:pt x="0" y="42863"/>
                  </a:cubicBezTo>
                  <a:cubicBezTo>
                    <a:pt x="0" y="20814"/>
                    <a:pt x="17406" y="3175"/>
                    <a:pt x="39164" y="3175"/>
                  </a:cubicBezTo>
                  <a:lnTo>
                    <a:pt x="79079" y="3175"/>
                  </a:lnTo>
                  <a:close/>
                </a:path>
              </a:pathLst>
            </a:custGeom>
            <a:grpFill/>
            <a:ln w="41275">
              <a:solidFill>
                <a:schemeClr val="accent2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361534" y="1961227"/>
              <a:ext cx="79375" cy="244475"/>
            </a:xfrm>
            <a:custGeom>
              <a:avLst/>
              <a:gdLst>
                <a:gd name="T0" fmla="*/ 18 w 36"/>
                <a:gd name="T1" fmla="*/ 112 h 112"/>
                <a:gd name="T2" fmla="*/ 0 w 36"/>
                <a:gd name="T3" fmla="*/ 94 h 112"/>
                <a:gd name="T4" fmla="*/ 0 w 36"/>
                <a:gd name="T5" fmla="*/ 18 h 112"/>
                <a:gd name="T6" fmla="*/ 18 w 36"/>
                <a:gd name="T7" fmla="*/ 0 h 112"/>
                <a:gd name="T8" fmla="*/ 36 w 36"/>
                <a:gd name="T9" fmla="*/ 18 h 112"/>
                <a:gd name="T10" fmla="*/ 36 w 36"/>
                <a:gd name="T11" fmla="*/ 94 h 112"/>
                <a:gd name="T12" fmla="*/ 18 w 36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12">
                  <a:moveTo>
                    <a:pt x="18" y="112"/>
                  </a:moveTo>
                  <a:cubicBezTo>
                    <a:pt x="8" y="112"/>
                    <a:pt x="0" y="104"/>
                    <a:pt x="0" y="9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94"/>
                    <a:pt x="36" y="94"/>
                    <a:pt x="36" y="94"/>
                  </a:cubicBezTo>
                  <a:cubicBezTo>
                    <a:pt x="36" y="104"/>
                    <a:pt x="28" y="112"/>
                    <a:pt x="18" y="112"/>
                  </a:cubicBezTo>
                  <a:close/>
                </a:path>
              </a:pathLst>
            </a:custGeom>
            <a:grpFill/>
            <a:ln w="50800">
              <a:solidFill>
                <a:schemeClr val="accent2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240884" y="2146964"/>
              <a:ext cx="322262" cy="171450"/>
            </a:xfrm>
            <a:custGeom>
              <a:avLst/>
              <a:gdLst>
                <a:gd name="T0" fmla="*/ 72 w 148"/>
                <a:gd name="T1" fmla="*/ 79 h 79"/>
                <a:gd name="T2" fmla="*/ 61 w 148"/>
                <a:gd name="T3" fmla="*/ 75 h 79"/>
                <a:gd name="T4" fmla="*/ 9 w 148"/>
                <a:gd name="T5" fmla="*/ 35 h 79"/>
                <a:gd name="T6" fmla="*/ 6 w 148"/>
                <a:gd name="T7" fmla="*/ 10 h 79"/>
                <a:gd name="T8" fmla="*/ 31 w 148"/>
                <a:gd name="T9" fmla="*/ 6 h 79"/>
                <a:gd name="T10" fmla="*/ 72 w 148"/>
                <a:gd name="T11" fmla="*/ 38 h 79"/>
                <a:gd name="T12" fmla="*/ 117 w 148"/>
                <a:gd name="T13" fmla="*/ 6 h 79"/>
                <a:gd name="T14" fmla="*/ 142 w 148"/>
                <a:gd name="T15" fmla="*/ 10 h 79"/>
                <a:gd name="T16" fmla="*/ 138 w 148"/>
                <a:gd name="T17" fmla="*/ 35 h 79"/>
                <a:gd name="T18" fmla="*/ 83 w 148"/>
                <a:gd name="T19" fmla="*/ 76 h 79"/>
                <a:gd name="T20" fmla="*/ 72 w 148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79">
                  <a:moveTo>
                    <a:pt x="72" y="79"/>
                  </a:moveTo>
                  <a:cubicBezTo>
                    <a:pt x="68" y="79"/>
                    <a:pt x="64" y="78"/>
                    <a:pt x="61" y="7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" y="29"/>
                    <a:pt x="0" y="17"/>
                    <a:pt x="6" y="10"/>
                  </a:cubicBezTo>
                  <a:cubicBezTo>
                    <a:pt x="12" y="2"/>
                    <a:pt x="23" y="0"/>
                    <a:pt x="31" y="6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25" y="0"/>
                    <a:pt x="136" y="2"/>
                    <a:pt x="142" y="10"/>
                  </a:cubicBezTo>
                  <a:cubicBezTo>
                    <a:pt x="148" y="18"/>
                    <a:pt x="146" y="29"/>
                    <a:pt x="138" y="35"/>
                  </a:cubicBezTo>
                  <a:cubicBezTo>
                    <a:pt x="83" y="76"/>
                    <a:pt x="83" y="76"/>
                    <a:pt x="83" y="76"/>
                  </a:cubicBezTo>
                  <a:cubicBezTo>
                    <a:pt x="80" y="78"/>
                    <a:pt x="76" y="79"/>
                    <a:pt x="72" y="79"/>
                  </a:cubicBezTo>
                  <a:close/>
                </a:path>
              </a:pathLst>
            </a:custGeom>
            <a:grpFill/>
            <a:ln w="50800">
              <a:solidFill>
                <a:schemeClr val="accent2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2440909" y="3215352"/>
              <a:ext cx="77787" cy="242888"/>
            </a:xfrm>
            <a:custGeom>
              <a:avLst/>
              <a:gdLst>
                <a:gd name="T0" fmla="*/ 18 w 36"/>
                <a:gd name="T1" fmla="*/ 112 h 112"/>
                <a:gd name="T2" fmla="*/ 0 w 36"/>
                <a:gd name="T3" fmla="*/ 94 h 112"/>
                <a:gd name="T4" fmla="*/ 0 w 36"/>
                <a:gd name="T5" fmla="*/ 18 h 112"/>
                <a:gd name="T6" fmla="*/ 18 w 36"/>
                <a:gd name="T7" fmla="*/ 0 h 112"/>
                <a:gd name="T8" fmla="*/ 36 w 36"/>
                <a:gd name="T9" fmla="*/ 18 h 112"/>
                <a:gd name="T10" fmla="*/ 36 w 36"/>
                <a:gd name="T11" fmla="*/ 94 h 112"/>
                <a:gd name="T12" fmla="*/ 18 w 36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12">
                  <a:moveTo>
                    <a:pt x="18" y="112"/>
                  </a:moveTo>
                  <a:cubicBezTo>
                    <a:pt x="8" y="112"/>
                    <a:pt x="0" y="104"/>
                    <a:pt x="0" y="9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94"/>
                    <a:pt x="36" y="94"/>
                    <a:pt x="36" y="94"/>
                  </a:cubicBezTo>
                  <a:cubicBezTo>
                    <a:pt x="36" y="104"/>
                    <a:pt x="28" y="112"/>
                    <a:pt x="18" y="112"/>
                  </a:cubicBezTo>
                  <a:close/>
                </a:path>
              </a:pathLst>
            </a:custGeom>
            <a:grpFill/>
            <a:ln w="50800">
              <a:solidFill>
                <a:schemeClr val="accent2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2318671" y="3399502"/>
              <a:ext cx="322262" cy="171450"/>
            </a:xfrm>
            <a:custGeom>
              <a:avLst/>
              <a:gdLst>
                <a:gd name="T0" fmla="*/ 72 w 148"/>
                <a:gd name="T1" fmla="*/ 79 h 79"/>
                <a:gd name="T2" fmla="*/ 61 w 148"/>
                <a:gd name="T3" fmla="*/ 75 h 79"/>
                <a:gd name="T4" fmla="*/ 9 w 148"/>
                <a:gd name="T5" fmla="*/ 35 h 79"/>
                <a:gd name="T6" fmla="*/ 6 w 148"/>
                <a:gd name="T7" fmla="*/ 10 h 79"/>
                <a:gd name="T8" fmla="*/ 31 w 148"/>
                <a:gd name="T9" fmla="*/ 6 h 79"/>
                <a:gd name="T10" fmla="*/ 72 w 148"/>
                <a:gd name="T11" fmla="*/ 38 h 79"/>
                <a:gd name="T12" fmla="*/ 117 w 148"/>
                <a:gd name="T13" fmla="*/ 6 h 79"/>
                <a:gd name="T14" fmla="*/ 142 w 148"/>
                <a:gd name="T15" fmla="*/ 10 h 79"/>
                <a:gd name="T16" fmla="*/ 138 w 148"/>
                <a:gd name="T17" fmla="*/ 35 h 79"/>
                <a:gd name="T18" fmla="*/ 83 w 148"/>
                <a:gd name="T19" fmla="*/ 76 h 79"/>
                <a:gd name="T20" fmla="*/ 72 w 148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79">
                  <a:moveTo>
                    <a:pt x="72" y="79"/>
                  </a:moveTo>
                  <a:cubicBezTo>
                    <a:pt x="68" y="79"/>
                    <a:pt x="64" y="78"/>
                    <a:pt x="61" y="7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" y="29"/>
                    <a:pt x="0" y="17"/>
                    <a:pt x="6" y="10"/>
                  </a:cubicBezTo>
                  <a:cubicBezTo>
                    <a:pt x="12" y="2"/>
                    <a:pt x="23" y="0"/>
                    <a:pt x="31" y="6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25" y="0"/>
                    <a:pt x="136" y="2"/>
                    <a:pt x="142" y="10"/>
                  </a:cubicBezTo>
                  <a:cubicBezTo>
                    <a:pt x="148" y="18"/>
                    <a:pt x="146" y="29"/>
                    <a:pt x="138" y="35"/>
                  </a:cubicBezTo>
                  <a:cubicBezTo>
                    <a:pt x="83" y="76"/>
                    <a:pt x="83" y="76"/>
                    <a:pt x="83" y="76"/>
                  </a:cubicBezTo>
                  <a:cubicBezTo>
                    <a:pt x="80" y="78"/>
                    <a:pt x="76" y="79"/>
                    <a:pt x="72" y="79"/>
                  </a:cubicBezTo>
                  <a:close/>
                </a:path>
              </a:pathLst>
            </a:custGeom>
            <a:grpFill/>
            <a:ln w="50800">
              <a:solidFill>
                <a:schemeClr val="accent2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2893346" y="2273964"/>
              <a:ext cx="77787" cy="244475"/>
            </a:xfrm>
            <a:custGeom>
              <a:avLst/>
              <a:gdLst>
                <a:gd name="T0" fmla="*/ 18 w 36"/>
                <a:gd name="T1" fmla="*/ 112 h 112"/>
                <a:gd name="T2" fmla="*/ 0 w 36"/>
                <a:gd name="T3" fmla="*/ 94 h 112"/>
                <a:gd name="T4" fmla="*/ 0 w 36"/>
                <a:gd name="T5" fmla="*/ 18 h 112"/>
                <a:gd name="T6" fmla="*/ 18 w 36"/>
                <a:gd name="T7" fmla="*/ 0 h 112"/>
                <a:gd name="T8" fmla="*/ 36 w 36"/>
                <a:gd name="T9" fmla="*/ 18 h 112"/>
                <a:gd name="T10" fmla="*/ 36 w 36"/>
                <a:gd name="T11" fmla="*/ 94 h 112"/>
                <a:gd name="T12" fmla="*/ 18 w 36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12">
                  <a:moveTo>
                    <a:pt x="18" y="112"/>
                  </a:moveTo>
                  <a:cubicBezTo>
                    <a:pt x="8" y="112"/>
                    <a:pt x="0" y="104"/>
                    <a:pt x="0" y="9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94"/>
                    <a:pt x="36" y="94"/>
                    <a:pt x="36" y="94"/>
                  </a:cubicBezTo>
                  <a:cubicBezTo>
                    <a:pt x="36" y="104"/>
                    <a:pt x="28" y="112"/>
                    <a:pt x="18" y="112"/>
                  </a:cubicBezTo>
                  <a:close/>
                </a:path>
              </a:pathLst>
            </a:custGeom>
            <a:grpFill/>
            <a:ln w="50800">
              <a:solidFill>
                <a:schemeClr val="accent2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2771109" y="2459702"/>
              <a:ext cx="322262" cy="171450"/>
            </a:xfrm>
            <a:custGeom>
              <a:avLst/>
              <a:gdLst>
                <a:gd name="T0" fmla="*/ 72 w 148"/>
                <a:gd name="T1" fmla="*/ 79 h 79"/>
                <a:gd name="T2" fmla="*/ 61 w 148"/>
                <a:gd name="T3" fmla="*/ 75 h 79"/>
                <a:gd name="T4" fmla="*/ 9 w 148"/>
                <a:gd name="T5" fmla="*/ 35 h 79"/>
                <a:gd name="T6" fmla="*/ 6 w 148"/>
                <a:gd name="T7" fmla="*/ 10 h 79"/>
                <a:gd name="T8" fmla="*/ 31 w 148"/>
                <a:gd name="T9" fmla="*/ 6 h 79"/>
                <a:gd name="T10" fmla="*/ 72 w 148"/>
                <a:gd name="T11" fmla="*/ 38 h 79"/>
                <a:gd name="T12" fmla="*/ 117 w 148"/>
                <a:gd name="T13" fmla="*/ 6 h 79"/>
                <a:gd name="T14" fmla="*/ 142 w 148"/>
                <a:gd name="T15" fmla="*/ 10 h 79"/>
                <a:gd name="T16" fmla="*/ 138 w 148"/>
                <a:gd name="T17" fmla="*/ 35 h 79"/>
                <a:gd name="T18" fmla="*/ 83 w 148"/>
                <a:gd name="T19" fmla="*/ 76 h 79"/>
                <a:gd name="T20" fmla="*/ 72 w 148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79">
                  <a:moveTo>
                    <a:pt x="72" y="79"/>
                  </a:moveTo>
                  <a:cubicBezTo>
                    <a:pt x="68" y="79"/>
                    <a:pt x="64" y="78"/>
                    <a:pt x="61" y="7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" y="29"/>
                    <a:pt x="0" y="17"/>
                    <a:pt x="6" y="10"/>
                  </a:cubicBezTo>
                  <a:cubicBezTo>
                    <a:pt x="12" y="2"/>
                    <a:pt x="23" y="0"/>
                    <a:pt x="31" y="6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25" y="0"/>
                    <a:pt x="136" y="2"/>
                    <a:pt x="142" y="10"/>
                  </a:cubicBezTo>
                  <a:cubicBezTo>
                    <a:pt x="148" y="18"/>
                    <a:pt x="146" y="29"/>
                    <a:pt x="138" y="35"/>
                  </a:cubicBezTo>
                  <a:cubicBezTo>
                    <a:pt x="83" y="76"/>
                    <a:pt x="83" y="76"/>
                    <a:pt x="83" y="76"/>
                  </a:cubicBezTo>
                  <a:cubicBezTo>
                    <a:pt x="80" y="78"/>
                    <a:pt x="76" y="79"/>
                    <a:pt x="72" y="79"/>
                  </a:cubicBezTo>
                  <a:close/>
                </a:path>
              </a:pathLst>
            </a:custGeom>
            <a:grpFill/>
            <a:ln w="50800">
              <a:solidFill>
                <a:schemeClr val="accent2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1718596" y="2361277"/>
              <a:ext cx="77787" cy="244475"/>
            </a:xfrm>
            <a:custGeom>
              <a:avLst/>
              <a:gdLst>
                <a:gd name="T0" fmla="*/ 18 w 36"/>
                <a:gd name="T1" fmla="*/ 112 h 112"/>
                <a:gd name="T2" fmla="*/ 0 w 36"/>
                <a:gd name="T3" fmla="*/ 94 h 112"/>
                <a:gd name="T4" fmla="*/ 0 w 36"/>
                <a:gd name="T5" fmla="*/ 18 h 112"/>
                <a:gd name="T6" fmla="*/ 18 w 36"/>
                <a:gd name="T7" fmla="*/ 0 h 112"/>
                <a:gd name="T8" fmla="*/ 36 w 36"/>
                <a:gd name="T9" fmla="*/ 18 h 112"/>
                <a:gd name="T10" fmla="*/ 36 w 36"/>
                <a:gd name="T11" fmla="*/ 94 h 112"/>
                <a:gd name="T12" fmla="*/ 18 w 36"/>
                <a:gd name="T1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12">
                  <a:moveTo>
                    <a:pt x="18" y="112"/>
                  </a:moveTo>
                  <a:cubicBezTo>
                    <a:pt x="8" y="112"/>
                    <a:pt x="0" y="104"/>
                    <a:pt x="0" y="9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94"/>
                    <a:pt x="36" y="94"/>
                    <a:pt x="36" y="94"/>
                  </a:cubicBezTo>
                  <a:cubicBezTo>
                    <a:pt x="36" y="104"/>
                    <a:pt x="28" y="112"/>
                    <a:pt x="18" y="112"/>
                  </a:cubicBezTo>
                  <a:close/>
                </a:path>
              </a:pathLst>
            </a:custGeom>
            <a:grpFill/>
            <a:ln w="50800">
              <a:solidFill>
                <a:schemeClr val="accent2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1596359" y="2547014"/>
              <a:ext cx="322262" cy="171450"/>
            </a:xfrm>
            <a:custGeom>
              <a:avLst/>
              <a:gdLst>
                <a:gd name="T0" fmla="*/ 72 w 148"/>
                <a:gd name="T1" fmla="*/ 79 h 79"/>
                <a:gd name="T2" fmla="*/ 61 w 148"/>
                <a:gd name="T3" fmla="*/ 75 h 79"/>
                <a:gd name="T4" fmla="*/ 9 w 148"/>
                <a:gd name="T5" fmla="*/ 35 h 79"/>
                <a:gd name="T6" fmla="*/ 6 w 148"/>
                <a:gd name="T7" fmla="*/ 10 h 79"/>
                <a:gd name="T8" fmla="*/ 31 w 148"/>
                <a:gd name="T9" fmla="*/ 6 h 79"/>
                <a:gd name="T10" fmla="*/ 72 w 148"/>
                <a:gd name="T11" fmla="*/ 38 h 79"/>
                <a:gd name="T12" fmla="*/ 117 w 148"/>
                <a:gd name="T13" fmla="*/ 6 h 79"/>
                <a:gd name="T14" fmla="*/ 142 w 148"/>
                <a:gd name="T15" fmla="*/ 10 h 79"/>
                <a:gd name="T16" fmla="*/ 138 w 148"/>
                <a:gd name="T17" fmla="*/ 35 h 79"/>
                <a:gd name="T18" fmla="*/ 83 w 148"/>
                <a:gd name="T19" fmla="*/ 76 h 79"/>
                <a:gd name="T20" fmla="*/ 72 w 148"/>
                <a:gd name="T21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79">
                  <a:moveTo>
                    <a:pt x="72" y="79"/>
                  </a:moveTo>
                  <a:cubicBezTo>
                    <a:pt x="68" y="79"/>
                    <a:pt x="64" y="78"/>
                    <a:pt x="61" y="7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" y="29"/>
                    <a:pt x="0" y="17"/>
                    <a:pt x="6" y="10"/>
                  </a:cubicBezTo>
                  <a:cubicBezTo>
                    <a:pt x="12" y="2"/>
                    <a:pt x="23" y="0"/>
                    <a:pt x="31" y="6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25" y="0"/>
                    <a:pt x="136" y="2"/>
                    <a:pt x="142" y="10"/>
                  </a:cubicBezTo>
                  <a:cubicBezTo>
                    <a:pt x="148" y="18"/>
                    <a:pt x="146" y="29"/>
                    <a:pt x="138" y="35"/>
                  </a:cubicBezTo>
                  <a:cubicBezTo>
                    <a:pt x="83" y="76"/>
                    <a:pt x="83" y="76"/>
                    <a:pt x="83" y="76"/>
                  </a:cubicBezTo>
                  <a:cubicBezTo>
                    <a:pt x="80" y="78"/>
                    <a:pt x="76" y="79"/>
                    <a:pt x="72" y="79"/>
                  </a:cubicBezTo>
                  <a:close/>
                </a:path>
              </a:pathLst>
            </a:custGeom>
            <a:grpFill/>
            <a:ln w="50800">
              <a:solidFill>
                <a:schemeClr val="accent2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1672559" y="1700876"/>
              <a:ext cx="541337" cy="534988"/>
            </a:xfrm>
            <a:custGeom>
              <a:avLst/>
              <a:gdLst>
                <a:gd name="connsiteX0" fmla="*/ 270668 w 541337"/>
                <a:gd name="connsiteY0" fmla="*/ 223836 h 534988"/>
                <a:gd name="connsiteX1" fmla="*/ 225424 w 541337"/>
                <a:gd name="connsiteY1" fmla="*/ 267493 h 534988"/>
                <a:gd name="connsiteX2" fmla="*/ 270668 w 541337"/>
                <a:gd name="connsiteY2" fmla="*/ 311150 h 534988"/>
                <a:gd name="connsiteX3" fmla="*/ 315912 w 541337"/>
                <a:gd name="connsiteY3" fmla="*/ 267493 h 534988"/>
                <a:gd name="connsiteX4" fmla="*/ 270668 w 541337"/>
                <a:gd name="connsiteY4" fmla="*/ 223836 h 534988"/>
                <a:gd name="connsiteX5" fmla="*/ 42862 w 541337"/>
                <a:gd name="connsiteY5" fmla="*/ 195263 h 534988"/>
                <a:gd name="connsiteX6" fmla="*/ 42862 w 541337"/>
                <a:gd name="connsiteY6" fmla="*/ 202446 h 534988"/>
                <a:gd name="connsiteX7" fmla="*/ 42862 w 541337"/>
                <a:gd name="connsiteY7" fmla="*/ 455766 h 534988"/>
                <a:gd name="connsiteX8" fmla="*/ 77696 w 541337"/>
                <a:gd name="connsiteY8" fmla="*/ 490537 h 534988"/>
                <a:gd name="connsiteX9" fmla="*/ 463051 w 541337"/>
                <a:gd name="connsiteY9" fmla="*/ 490537 h 534988"/>
                <a:gd name="connsiteX10" fmla="*/ 500062 w 541337"/>
                <a:gd name="connsiteY10" fmla="*/ 455766 h 534988"/>
                <a:gd name="connsiteX11" fmla="*/ 500062 w 541337"/>
                <a:gd name="connsiteY11" fmla="*/ 237158 h 534988"/>
                <a:gd name="connsiteX12" fmla="*/ 500062 w 541337"/>
                <a:gd name="connsiteY12" fmla="*/ 195263 h 534988"/>
                <a:gd name="connsiteX13" fmla="*/ 470386 w 541337"/>
                <a:gd name="connsiteY13" fmla="*/ 195263 h 534988"/>
                <a:gd name="connsiteX14" fmla="*/ 433335 w 541337"/>
                <a:gd name="connsiteY14" fmla="*/ 195263 h 534988"/>
                <a:gd name="connsiteX15" fmla="*/ 408673 w 541337"/>
                <a:gd name="connsiteY15" fmla="*/ 195263 h 534988"/>
                <a:gd name="connsiteX16" fmla="*/ 416336 w 541337"/>
                <a:gd name="connsiteY16" fmla="*/ 206628 h 534988"/>
                <a:gd name="connsiteX17" fmla="*/ 428624 w 541337"/>
                <a:gd name="connsiteY17" fmla="*/ 267494 h 534988"/>
                <a:gd name="connsiteX18" fmla="*/ 272255 w 541337"/>
                <a:gd name="connsiteY18" fmla="*/ 423863 h 534988"/>
                <a:gd name="connsiteX19" fmla="*/ 115886 w 541337"/>
                <a:gd name="connsiteY19" fmla="*/ 267494 h 534988"/>
                <a:gd name="connsiteX20" fmla="*/ 128174 w 541337"/>
                <a:gd name="connsiteY20" fmla="*/ 206628 h 534988"/>
                <a:gd name="connsiteX21" fmla="*/ 135837 w 541337"/>
                <a:gd name="connsiteY21" fmla="*/ 195263 h 534988"/>
                <a:gd name="connsiteX22" fmla="*/ 122134 w 541337"/>
                <a:gd name="connsiteY22" fmla="*/ 195263 h 534988"/>
                <a:gd name="connsiteX23" fmla="*/ 59996 w 541337"/>
                <a:gd name="connsiteY23" fmla="*/ 195263 h 534988"/>
                <a:gd name="connsiteX24" fmla="*/ 270668 w 541337"/>
                <a:gd name="connsiteY24" fmla="*/ 179386 h 534988"/>
                <a:gd name="connsiteX25" fmla="*/ 357187 w 541337"/>
                <a:gd name="connsiteY25" fmla="*/ 266699 h 534988"/>
                <a:gd name="connsiteX26" fmla="*/ 270668 w 541337"/>
                <a:gd name="connsiteY26" fmla="*/ 354012 h 534988"/>
                <a:gd name="connsiteX27" fmla="*/ 184149 w 541337"/>
                <a:gd name="connsiteY27" fmla="*/ 266699 h 534988"/>
                <a:gd name="connsiteX28" fmla="*/ 270668 w 541337"/>
                <a:gd name="connsiteY28" fmla="*/ 179386 h 534988"/>
                <a:gd name="connsiteX29" fmla="*/ 271461 w 541337"/>
                <a:gd name="connsiteY29" fmla="*/ 152400 h 534988"/>
                <a:gd name="connsiteX30" fmla="*/ 157161 w 541337"/>
                <a:gd name="connsiteY30" fmla="*/ 267494 h 534988"/>
                <a:gd name="connsiteX31" fmla="*/ 271461 w 541337"/>
                <a:gd name="connsiteY31" fmla="*/ 382588 h 534988"/>
                <a:gd name="connsiteX32" fmla="*/ 385761 w 541337"/>
                <a:gd name="connsiteY32" fmla="*/ 267494 h 534988"/>
                <a:gd name="connsiteX33" fmla="*/ 271461 w 541337"/>
                <a:gd name="connsiteY33" fmla="*/ 152400 h 534988"/>
                <a:gd name="connsiteX34" fmla="*/ 434975 w 541337"/>
                <a:gd name="connsiteY34" fmla="*/ 85725 h 534988"/>
                <a:gd name="connsiteX35" fmla="*/ 422275 w 541337"/>
                <a:gd name="connsiteY35" fmla="*/ 98425 h 534988"/>
                <a:gd name="connsiteX36" fmla="*/ 434975 w 541337"/>
                <a:gd name="connsiteY36" fmla="*/ 111125 h 534988"/>
                <a:gd name="connsiteX37" fmla="*/ 447675 w 541337"/>
                <a:gd name="connsiteY37" fmla="*/ 98425 h 534988"/>
                <a:gd name="connsiteX38" fmla="*/ 434975 w 541337"/>
                <a:gd name="connsiteY38" fmla="*/ 85725 h 534988"/>
                <a:gd name="connsiteX39" fmla="*/ 434975 w 541337"/>
                <a:gd name="connsiteY39" fmla="*/ 42862 h 534988"/>
                <a:gd name="connsiteX40" fmla="*/ 488950 w 541337"/>
                <a:gd name="connsiteY40" fmla="*/ 97631 h 534988"/>
                <a:gd name="connsiteX41" fmla="*/ 434975 w 541337"/>
                <a:gd name="connsiteY41" fmla="*/ 152400 h 534988"/>
                <a:gd name="connsiteX42" fmla="*/ 381000 w 541337"/>
                <a:gd name="connsiteY42" fmla="*/ 97631 h 534988"/>
                <a:gd name="connsiteX43" fmla="*/ 434975 w 541337"/>
                <a:gd name="connsiteY43" fmla="*/ 42862 h 534988"/>
                <a:gd name="connsiteX44" fmla="*/ 176212 w 541337"/>
                <a:gd name="connsiteY44" fmla="*/ 42862 h 534988"/>
                <a:gd name="connsiteX45" fmla="*/ 176212 w 541337"/>
                <a:gd name="connsiteY45" fmla="*/ 70038 h 534988"/>
                <a:gd name="connsiteX46" fmla="*/ 176212 w 541337"/>
                <a:gd name="connsiteY46" fmla="*/ 141605 h 534988"/>
                <a:gd name="connsiteX47" fmla="*/ 176212 w 541337"/>
                <a:gd name="connsiteY47" fmla="*/ 147131 h 534988"/>
                <a:gd name="connsiteX48" fmla="*/ 211389 w 541337"/>
                <a:gd name="connsiteY48" fmla="*/ 123413 h 534988"/>
                <a:gd name="connsiteX49" fmla="*/ 272255 w 541337"/>
                <a:gd name="connsiteY49" fmla="*/ 111125 h 534988"/>
                <a:gd name="connsiteX50" fmla="*/ 333121 w 541337"/>
                <a:gd name="connsiteY50" fmla="*/ 123413 h 534988"/>
                <a:gd name="connsiteX51" fmla="*/ 376114 w 541337"/>
                <a:gd name="connsiteY51" fmla="*/ 152400 h 534988"/>
                <a:gd name="connsiteX52" fmla="*/ 419623 w 541337"/>
                <a:gd name="connsiteY52" fmla="*/ 152400 h 534988"/>
                <a:gd name="connsiteX53" fmla="*/ 434975 w 541337"/>
                <a:gd name="connsiteY53" fmla="*/ 152400 h 534988"/>
                <a:gd name="connsiteX54" fmla="*/ 456674 w 541337"/>
                <a:gd name="connsiteY54" fmla="*/ 152400 h 534988"/>
                <a:gd name="connsiteX55" fmla="*/ 483222 w 541337"/>
                <a:gd name="connsiteY55" fmla="*/ 152400 h 534988"/>
                <a:gd name="connsiteX56" fmla="*/ 500062 w 541337"/>
                <a:gd name="connsiteY56" fmla="*/ 152400 h 534988"/>
                <a:gd name="connsiteX57" fmla="*/ 500062 w 541337"/>
                <a:gd name="connsiteY57" fmla="*/ 124900 h 534988"/>
                <a:gd name="connsiteX58" fmla="*/ 500062 w 541337"/>
                <a:gd name="connsiteY58" fmla="*/ 77633 h 534988"/>
                <a:gd name="connsiteX59" fmla="*/ 463051 w 541337"/>
                <a:gd name="connsiteY59" fmla="*/ 42862 h 534988"/>
                <a:gd name="connsiteX60" fmla="*/ 434975 w 541337"/>
                <a:gd name="connsiteY60" fmla="*/ 42862 h 534988"/>
                <a:gd name="connsiteX61" fmla="*/ 77696 w 541337"/>
                <a:gd name="connsiteY61" fmla="*/ 42862 h 534988"/>
                <a:gd name="connsiteX62" fmla="*/ 42862 w 541337"/>
                <a:gd name="connsiteY62" fmla="*/ 77633 h 534988"/>
                <a:gd name="connsiteX63" fmla="*/ 42862 w 541337"/>
                <a:gd name="connsiteY63" fmla="*/ 144194 h 534988"/>
                <a:gd name="connsiteX64" fmla="*/ 42862 w 541337"/>
                <a:gd name="connsiteY64" fmla="*/ 152400 h 534988"/>
                <a:gd name="connsiteX65" fmla="*/ 72537 w 541337"/>
                <a:gd name="connsiteY65" fmla="*/ 152400 h 534988"/>
                <a:gd name="connsiteX66" fmla="*/ 108737 w 541337"/>
                <a:gd name="connsiteY66" fmla="*/ 152400 h 534988"/>
                <a:gd name="connsiteX67" fmla="*/ 133625 w 541337"/>
                <a:gd name="connsiteY67" fmla="*/ 152400 h 534988"/>
                <a:gd name="connsiteX68" fmla="*/ 133350 w 541337"/>
                <a:gd name="connsiteY68" fmla="*/ 151829 h 534988"/>
                <a:gd name="connsiteX69" fmla="*/ 133350 w 541337"/>
                <a:gd name="connsiteY69" fmla="*/ 45000 h 534988"/>
                <a:gd name="connsiteX70" fmla="*/ 133350 w 541337"/>
                <a:gd name="connsiteY70" fmla="*/ 42862 h 534988"/>
                <a:gd name="connsiteX71" fmla="*/ 78266 w 541337"/>
                <a:gd name="connsiteY71" fmla="*/ 0 h 534988"/>
                <a:gd name="connsiteX72" fmla="*/ 463071 w 541337"/>
                <a:gd name="connsiteY72" fmla="*/ 0 h 534988"/>
                <a:gd name="connsiteX73" fmla="*/ 541337 w 541337"/>
                <a:gd name="connsiteY73" fmla="*/ 78291 h 534988"/>
                <a:gd name="connsiteX74" fmla="*/ 541337 w 541337"/>
                <a:gd name="connsiteY74" fmla="*/ 144900 h 534988"/>
                <a:gd name="connsiteX75" fmla="*/ 541337 w 541337"/>
                <a:gd name="connsiteY75" fmla="*/ 173832 h 534988"/>
                <a:gd name="connsiteX76" fmla="*/ 541337 w 541337"/>
                <a:gd name="connsiteY76" fmla="*/ 203195 h 534988"/>
                <a:gd name="connsiteX77" fmla="*/ 541337 w 541337"/>
                <a:gd name="connsiteY77" fmla="*/ 456697 h 534988"/>
                <a:gd name="connsiteX78" fmla="*/ 463071 w 541337"/>
                <a:gd name="connsiteY78" fmla="*/ 534988 h 534988"/>
                <a:gd name="connsiteX79" fmla="*/ 78266 w 541337"/>
                <a:gd name="connsiteY79" fmla="*/ 534988 h 534988"/>
                <a:gd name="connsiteX80" fmla="*/ 0 w 541337"/>
                <a:gd name="connsiteY80" fmla="*/ 456697 h 534988"/>
                <a:gd name="connsiteX81" fmla="*/ 0 w 541337"/>
                <a:gd name="connsiteY81" fmla="*/ 78291 h 534988"/>
                <a:gd name="connsiteX82" fmla="*/ 78266 w 541337"/>
                <a:gd name="connsiteY82" fmla="*/ 0 h 53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541337" h="534988">
                  <a:moveTo>
                    <a:pt x="270668" y="223836"/>
                  </a:moveTo>
                  <a:cubicBezTo>
                    <a:pt x="245680" y="223836"/>
                    <a:pt x="225424" y="243382"/>
                    <a:pt x="225424" y="267493"/>
                  </a:cubicBezTo>
                  <a:cubicBezTo>
                    <a:pt x="225424" y="291604"/>
                    <a:pt x="245680" y="311150"/>
                    <a:pt x="270668" y="311150"/>
                  </a:cubicBezTo>
                  <a:cubicBezTo>
                    <a:pt x="295656" y="311150"/>
                    <a:pt x="315912" y="291604"/>
                    <a:pt x="315912" y="267493"/>
                  </a:cubicBezTo>
                  <a:cubicBezTo>
                    <a:pt x="315912" y="243382"/>
                    <a:pt x="295656" y="223836"/>
                    <a:pt x="270668" y="223836"/>
                  </a:cubicBezTo>
                  <a:close/>
                  <a:moveTo>
                    <a:pt x="42862" y="195263"/>
                  </a:moveTo>
                  <a:lnTo>
                    <a:pt x="42862" y="202446"/>
                  </a:lnTo>
                  <a:cubicBezTo>
                    <a:pt x="42862" y="455766"/>
                    <a:pt x="42862" y="455766"/>
                    <a:pt x="42862" y="455766"/>
                  </a:cubicBezTo>
                  <a:cubicBezTo>
                    <a:pt x="42862" y="475325"/>
                    <a:pt x="58102" y="490537"/>
                    <a:pt x="77696" y="490537"/>
                  </a:cubicBezTo>
                  <a:cubicBezTo>
                    <a:pt x="463051" y="490537"/>
                    <a:pt x="463051" y="490537"/>
                    <a:pt x="463051" y="490537"/>
                  </a:cubicBezTo>
                  <a:cubicBezTo>
                    <a:pt x="482645" y="490537"/>
                    <a:pt x="500062" y="475325"/>
                    <a:pt x="500062" y="455766"/>
                  </a:cubicBezTo>
                  <a:cubicBezTo>
                    <a:pt x="500062" y="361233"/>
                    <a:pt x="500062" y="290333"/>
                    <a:pt x="500062" y="237158"/>
                  </a:cubicBezTo>
                  <a:lnTo>
                    <a:pt x="500062" y="195263"/>
                  </a:lnTo>
                  <a:lnTo>
                    <a:pt x="470386" y="195263"/>
                  </a:lnTo>
                  <a:cubicBezTo>
                    <a:pt x="456090" y="195263"/>
                    <a:pt x="443838" y="195263"/>
                    <a:pt x="433335" y="195263"/>
                  </a:cubicBezTo>
                  <a:lnTo>
                    <a:pt x="408673" y="195263"/>
                  </a:lnTo>
                  <a:lnTo>
                    <a:pt x="416336" y="206628"/>
                  </a:lnTo>
                  <a:cubicBezTo>
                    <a:pt x="424248" y="225336"/>
                    <a:pt x="428624" y="245904"/>
                    <a:pt x="428624" y="267494"/>
                  </a:cubicBezTo>
                  <a:cubicBezTo>
                    <a:pt x="428624" y="353854"/>
                    <a:pt x="358615" y="423863"/>
                    <a:pt x="272255" y="423863"/>
                  </a:cubicBezTo>
                  <a:cubicBezTo>
                    <a:pt x="185895" y="423863"/>
                    <a:pt x="115886" y="353854"/>
                    <a:pt x="115886" y="267494"/>
                  </a:cubicBezTo>
                  <a:cubicBezTo>
                    <a:pt x="115886" y="245904"/>
                    <a:pt x="120262" y="225336"/>
                    <a:pt x="128174" y="206628"/>
                  </a:cubicBezTo>
                  <a:lnTo>
                    <a:pt x="135837" y="195263"/>
                  </a:lnTo>
                  <a:lnTo>
                    <a:pt x="122134" y="195263"/>
                  </a:lnTo>
                  <a:cubicBezTo>
                    <a:pt x="94200" y="195263"/>
                    <a:pt x="74248" y="195263"/>
                    <a:pt x="59996" y="195263"/>
                  </a:cubicBezTo>
                  <a:close/>
                  <a:moveTo>
                    <a:pt x="270668" y="179386"/>
                  </a:moveTo>
                  <a:cubicBezTo>
                    <a:pt x="318451" y="179386"/>
                    <a:pt x="357187" y="218477"/>
                    <a:pt x="357187" y="266699"/>
                  </a:cubicBezTo>
                  <a:cubicBezTo>
                    <a:pt x="357187" y="314921"/>
                    <a:pt x="318451" y="354012"/>
                    <a:pt x="270668" y="354012"/>
                  </a:cubicBezTo>
                  <a:cubicBezTo>
                    <a:pt x="222885" y="354012"/>
                    <a:pt x="184149" y="314921"/>
                    <a:pt x="184149" y="266699"/>
                  </a:cubicBezTo>
                  <a:cubicBezTo>
                    <a:pt x="184149" y="218477"/>
                    <a:pt x="222885" y="179386"/>
                    <a:pt x="270668" y="179386"/>
                  </a:cubicBezTo>
                  <a:close/>
                  <a:moveTo>
                    <a:pt x="271461" y="152400"/>
                  </a:moveTo>
                  <a:cubicBezTo>
                    <a:pt x="208335" y="152400"/>
                    <a:pt x="157161" y="203929"/>
                    <a:pt x="157161" y="267494"/>
                  </a:cubicBezTo>
                  <a:cubicBezTo>
                    <a:pt x="157161" y="331059"/>
                    <a:pt x="208335" y="382588"/>
                    <a:pt x="271461" y="382588"/>
                  </a:cubicBezTo>
                  <a:cubicBezTo>
                    <a:pt x="334587" y="382588"/>
                    <a:pt x="385761" y="331059"/>
                    <a:pt x="385761" y="267494"/>
                  </a:cubicBezTo>
                  <a:cubicBezTo>
                    <a:pt x="385761" y="203929"/>
                    <a:pt x="334587" y="152400"/>
                    <a:pt x="271461" y="152400"/>
                  </a:cubicBezTo>
                  <a:close/>
                  <a:moveTo>
                    <a:pt x="434975" y="85725"/>
                  </a:moveTo>
                  <a:cubicBezTo>
                    <a:pt x="427961" y="85725"/>
                    <a:pt x="422275" y="91411"/>
                    <a:pt x="422275" y="98425"/>
                  </a:cubicBezTo>
                  <a:cubicBezTo>
                    <a:pt x="422275" y="105439"/>
                    <a:pt x="427961" y="111125"/>
                    <a:pt x="434975" y="111125"/>
                  </a:cubicBezTo>
                  <a:cubicBezTo>
                    <a:pt x="441989" y="111125"/>
                    <a:pt x="447675" y="105439"/>
                    <a:pt x="447675" y="98425"/>
                  </a:cubicBezTo>
                  <a:cubicBezTo>
                    <a:pt x="447675" y="91411"/>
                    <a:pt x="441989" y="85725"/>
                    <a:pt x="434975" y="85725"/>
                  </a:cubicBezTo>
                  <a:close/>
                  <a:moveTo>
                    <a:pt x="434975" y="42862"/>
                  </a:moveTo>
                  <a:cubicBezTo>
                    <a:pt x="464785" y="42862"/>
                    <a:pt x="488950" y="67383"/>
                    <a:pt x="488950" y="97631"/>
                  </a:cubicBezTo>
                  <a:cubicBezTo>
                    <a:pt x="488950" y="127879"/>
                    <a:pt x="464785" y="152400"/>
                    <a:pt x="434975" y="152400"/>
                  </a:cubicBezTo>
                  <a:cubicBezTo>
                    <a:pt x="405165" y="152400"/>
                    <a:pt x="381000" y="127879"/>
                    <a:pt x="381000" y="97631"/>
                  </a:cubicBezTo>
                  <a:cubicBezTo>
                    <a:pt x="381000" y="67383"/>
                    <a:pt x="405165" y="42862"/>
                    <a:pt x="434975" y="42862"/>
                  </a:cubicBezTo>
                  <a:close/>
                  <a:moveTo>
                    <a:pt x="176212" y="42862"/>
                  </a:moveTo>
                  <a:lnTo>
                    <a:pt x="176212" y="70038"/>
                  </a:lnTo>
                  <a:cubicBezTo>
                    <a:pt x="176212" y="110933"/>
                    <a:pt x="176212" y="131381"/>
                    <a:pt x="176212" y="141605"/>
                  </a:cubicBezTo>
                  <a:lnTo>
                    <a:pt x="176212" y="147131"/>
                  </a:lnTo>
                  <a:lnTo>
                    <a:pt x="211389" y="123413"/>
                  </a:lnTo>
                  <a:cubicBezTo>
                    <a:pt x="230097" y="115501"/>
                    <a:pt x="250665" y="111125"/>
                    <a:pt x="272255" y="111125"/>
                  </a:cubicBezTo>
                  <a:cubicBezTo>
                    <a:pt x="293845" y="111125"/>
                    <a:pt x="314413" y="115501"/>
                    <a:pt x="333121" y="123413"/>
                  </a:cubicBezTo>
                  <a:lnTo>
                    <a:pt x="376114" y="152400"/>
                  </a:lnTo>
                  <a:lnTo>
                    <a:pt x="419623" y="152400"/>
                  </a:lnTo>
                  <a:lnTo>
                    <a:pt x="434975" y="152400"/>
                  </a:lnTo>
                  <a:lnTo>
                    <a:pt x="456674" y="152400"/>
                  </a:lnTo>
                  <a:cubicBezTo>
                    <a:pt x="467176" y="152400"/>
                    <a:pt x="475929" y="152400"/>
                    <a:pt x="483222" y="152400"/>
                  </a:cubicBezTo>
                  <a:lnTo>
                    <a:pt x="500062" y="152400"/>
                  </a:lnTo>
                  <a:lnTo>
                    <a:pt x="500062" y="124900"/>
                  </a:lnTo>
                  <a:cubicBezTo>
                    <a:pt x="500062" y="77633"/>
                    <a:pt x="500062" y="77633"/>
                    <a:pt x="500062" y="77633"/>
                  </a:cubicBezTo>
                  <a:cubicBezTo>
                    <a:pt x="500062" y="58074"/>
                    <a:pt x="482645" y="42862"/>
                    <a:pt x="463051" y="42862"/>
                  </a:cubicBezTo>
                  <a:lnTo>
                    <a:pt x="434975" y="42862"/>
                  </a:lnTo>
                  <a:close/>
                  <a:moveTo>
                    <a:pt x="77696" y="42862"/>
                  </a:moveTo>
                  <a:cubicBezTo>
                    <a:pt x="58102" y="42862"/>
                    <a:pt x="42862" y="58074"/>
                    <a:pt x="42862" y="77633"/>
                  </a:cubicBezTo>
                  <a:cubicBezTo>
                    <a:pt x="42862" y="101266"/>
                    <a:pt x="42862" y="123423"/>
                    <a:pt x="42862" y="144194"/>
                  </a:cubicBezTo>
                  <a:lnTo>
                    <a:pt x="42862" y="152400"/>
                  </a:lnTo>
                  <a:lnTo>
                    <a:pt x="72537" y="152400"/>
                  </a:lnTo>
                  <a:cubicBezTo>
                    <a:pt x="86504" y="152400"/>
                    <a:pt x="98476" y="152400"/>
                    <a:pt x="108737" y="152400"/>
                  </a:cubicBezTo>
                  <a:lnTo>
                    <a:pt x="133625" y="152400"/>
                  </a:lnTo>
                  <a:lnTo>
                    <a:pt x="133350" y="151829"/>
                  </a:lnTo>
                  <a:cubicBezTo>
                    <a:pt x="133350" y="90784"/>
                    <a:pt x="133350" y="60261"/>
                    <a:pt x="133350" y="45000"/>
                  </a:cubicBezTo>
                  <a:lnTo>
                    <a:pt x="133350" y="42862"/>
                  </a:lnTo>
                  <a:close/>
                  <a:moveTo>
                    <a:pt x="78266" y="0"/>
                  </a:moveTo>
                  <a:cubicBezTo>
                    <a:pt x="463071" y="0"/>
                    <a:pt x="463071" y="0"/>
                    <a:pt x="463071" y="0"/>
                  </a:cubicBezTo>
                  <a:cubicBezTo>
                    <a:pt x="506552" y="0"/>
                    <a:pt x="541337" y="34796"/>
                    <a:pt x="541337" y="78291"/>
                  </a:cubicBezTo>
                  <a:cubicBezTo>
                    <a:pt x="541337" y="101941"/>
                    <a:pt x="541337" y="124114"/>
                    <a:pt x="541337" y="144900"/>
                  </a:cubicBezTo>
                  <a:lnTo>
                    <a:pt x="541337" y="173832"/>
                  </a:lnTo>
                  <a:lnTo>
                    <a:pt x="541337" y="203195"/>
                  </a:lnTo>
                  <a:cubicBezTo>
                    <a:pt x="541337" y="456697"/>
                    <a:pt x="541337" y="456697"/>
                    <a:pt x="541337" y="456697"/>
                  </a:cubicBezTo>
                  <a:cubicBezTo>
                    <a:pt x="541337" y="500192"/>
                    <a:pt x="506552" y="534988"/>
                    <a:pt x="463071" y="534988"/>
                  </a:cubicBezTo>
                  <a:cubicBezTo>
                    <a:pt x="78266" y="534988"/>
                    <a:pt x="78266" y="534988"/>
                    <a:pt x="78266" y="534988"/>
                  </a:cubicBezTo>
                  <a:cubicBezTo>
                    <a:pt x="34785" y="534988"/>
                    <a:pt x="0" y="500192"/>
                    <a:pt x="0" y="456697"/>
                  </a:cubicBezTo>
                  <a:cubicBezTo>
                    <a:pt x="0" y="78291"/>
                    <a:pt x="0" y="78291"/>
                    <a:pt x="0" y="78291"/>
                  </a:cubicBezTo>
                  <a:cubicBezTo>
                    <a:pt x="0" y="34796"/>
                    <a:pt x="34785" y="0"/>
                    <a:pt x="78266" y="0"/>
                  </a:cubicBezTo>
                  <a:close/>
                </a:path>
              </a:pathLst>
            </a:custGeom>
            <a:grpFill/>
            <a:ln w="19050">
              <a:solidFill>
                <a:schemeClr val="accent2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477421" y="1826318"/>
              <a:ext cx="314160" cy="300009"/>
            </a:xfrm>
            <a:custGeom>
              <a:avLst/>
              <a:gdLst>
                <a:gd name="connsiteX0" fmla="*/ 174446 w 314160"/>
                <a:gd name="connsiteY0" fmla="*/ 567 h 300009"/>
                <a:gd name="connsiteX1" fmla="*/ 191938 w 314160"/>
                <a:gd name="connsiteY1" fmla="*/ 9298 h 300009"/>
                <a:gd name="connsiteX2" fmla="*/ 202051 w 314160"/>
                <a:gd name="connsiteY2" fmla="*/ 38323 h 300009"/>
                <a:gd name="connsiteX3" fmla="*/ 205000 w 314160"/>
                <a:gd name="connsiteY3" fmla="*/ 46787 h 300009"/>
                <a:gd name="connsiteX4" fmla="*/ 205093 w 314160"/>
                <a:gd name="connsiteY4" fmla="*/ 46618 h 300009"/>
                <a:gd name="connsiteX5" fmla="*/ 222515 w 314160"/>
                <a:gd name="connsiteY5" fmla="*/ 15034 h 300009"/>
                <a:gd name="connsiteX6" fmla="*/ 242114 w 314160"/>
                <a:gd name="connsiteY6" fmla="*/ 10677 h 300009"/>
                <a:gd name="connsiteX7" fmla="*/ 246470 w 314160"/>
                <a:gd name="connsiteY7" fmla="*/ 28103 h 300009"/>
                <a:gd name="connsiteX8" fmla="*/ 229576 w 314160"/>
                <a:gd name="connsiteY8" fmla="*/ 58730 h 300009"/>
                <a:gd name="connsiteX9" fmla="*/ 242297 w 314160"/>
                <a:gd name="connsiteY9" fmla="*/ 58241 h 300009"/>
                <a:gd name="connsiteX10" fmla="*/ 266281 w 314160"/>
                <a:gd name="connsiteY10" fmla="*/ 57320 h 300009"/>
                <a:gd name="connsiteX11" fmla="*/ 279400 w 314160"/>
                <a:gd name="connsiteY11" fmla="*/ 68234 h 300009"/>
                <a:gd name="connsiteX12" fmla="*/ 266281 w 314160"/>
                <a:gd name="connsiteY12" fmla="*/ 83514 h 300009"/>
                <a:gd name="connsiteX13" fmla="*/ 228358 w 314160"/>
                <a:gd name="connsiteY13" fmla="*/ 84776 h 300009"/>
                <a:gd name="connsiteX14" fmla="*/ 214963 w 314160"/>
                <a:gd name="connsiteY14" fmla="*/ 85222 h 300009"/>
                <a:gd name="connsiteX15" fmla="*/ 200466 w 314160"/>
                <a:gd name="connsiteY15" fmla="*/ 111504 h 300009"/>
                <a:gd name="connsiteX16" fmla="*/ 187287 w 314160"/>
                <a:gd name="connsiteY16" fmla="*/ 135395 h 300009"/>
                <a:gd name="connsiteX17" fmla="*/ 220945 w 314160"/>
                <a:gd name="connsiteY17" fmla="*/ 136410 h 300009"/>
                <a:gd name="connsiteX18" fmla="*/ 233774 w 314160"/>
                <a:gd name="connsiteY18" fmla="*/ 136796 h 300009"/>
                <a:gd name="connsiteX19" fmla="*/ 256373 w 314160"/>
                <a:gd name="connsiteY19" fmla="*/ 113014 h 300009"/>
                <a:gd name="connsiteX20" fmla="*/ 274638 w 314160"/>
                <a:gd name="connsiteY20" fmla="*/ 93793 h 300009"/>
                <a:gd name="connsiteX21" fmla="*/ 291956 w 314160"/>
                <a:gd name="connsiteY21" fmla="*/ 91623 h 300009"/>
                <a:gd name="connsiteX22" fmla="*/ 294120 w 314160"/>
                <a:gd name="connsiteY22" fmla="*/ 111149 h 300009"/>
                <a:gd name="connsiteX23" fmla="*/ 272845 w 314160"/>
                <a:gd name="connsiteY23" fmla="*/ 133727 h 300009"/>
                <a:gd name="connsiteX24" fmla="*/ 268954 w 314160"/>
                <a:gd name="connsiteY24" fmla="*/ 137856 h 300009"/>
                <a:gd name="connsiteX25" fmla="*/ 292603 w 314160"/>
                <a:gd name="connsiteY25" fmla="*/ 138569 h 300009"/>
                <a:gd name="connsiteX26" fmla="*/ 302840 w 314160"/>
                <a:gd name="connsiteY26" fmla="*/ 138877 h 300009"/>
                <a:gd name="connsiteX27" fmla="*/ 313733 w 314160"/>
                <a:gd name="connsiteY27" fmla="*/ 151974 h 300009"/>
                <a:gd name="connsiteX28" fmla="*/ 300661 w 314160"/>
                <a:gd name="connsiteY28" fmla="*/ 165071 h 300009"/>
                <a:gd name="connsiteX29" fmla="*/ 265616 w 314160"/>
                <a:gd name="connsiteY29" fmla="*/ 164273 h 300009"/>
                <a:gd name="connsiteX30" fmla="*/ 273589 w 314160"/>
                <a:gd name="connsiteY30" fmla="*/ 177796 h 300009"/>
                <a:gd name="connsiteX31" fmla="*/ 285461 w 314160"/>
                <a:gd name="connsiteY31" fmla="*/ 197933 h 300009"/>
                <a:gd name="connsiteX32" fmla="*/ 281132 w 314160"/>
                <a:gd name="connsiteY32" fmla="*/ 215289 h 300009"/>
                <a:gd name="connsiteX33" fmla="*/ 274638 w 314160"/>
                <a:gd name="connsiteY33" fmla="*/ 217459 h 300009"/>
                <a:gd name="connsiteX34" fmla="*/ 263814 w 314160"/>
                <a:gd name="connsiteY34" fmla="*/ 210950 h 300009"/>
                <a:gd name="connsiteX35" fmla="*/ 243790 w 314160"/>
                <a:gd name="connsiteY35" fmla="*/ 178339 h 300009"/>
                <a:gd name="connsiteX36" fmla="*/ 234722 w 314160"/>
                <a:gd name="connsiteY36" fmla="*/ 163570 h 300009"/>
                <a:gd name="connsiteX37" fmla="*/ 205734 w 314160"/>
                <a:gd name="connsiteY37" fmla="*/ 162910 h 300009"/>
                <a:gd name="connsiteX38" fmla="*/ 182308 w 314160"/>
                <a:gd name="connsiteY38" fmla="*/ 162376 h 300009"/>
                <a:gd name="connsiteX39" fmla="*/ 185086 w 314160"/>
                <a:gd name="connsiteY39" fmla="*/ 167460 h 300009"/>
                <a:gd name="connsiteX40" fmla="*/ 209626 w 314160"/>
                <a:gd name="connsiteY40" fmla="*/ 212368 h 300009"/>
                <a:gd name="connsiteX41" fmla="*/ 209673 w 314160"/>
                <a:gd name="connsiteY41" fmla="*/ 212453 h 300009"/>
                <a:gd name="connsiteX42" fmla="*/ 211478 w 314160"/>
                <a:gd name="connsiteY42" fmla="*/ 211678 h 300009"/>
                <a:gd name="connsiteX43" fmla="*/ 271803 w 314160"/>
                <a:gd name="connsiteY43" fmla="*/ 224623 h 300009"/>
                <a:gd name="connsiteX44" fmla="*/ 282575 w 314160"/>
                <a:gd name="connsiteY44" fmla="*/ 241882 h 300009"/>
                <a:gd name="connsiteX45" fmla="*/ 267494 w 314160"/>
                <a:gd name="connsiteY45" fmla="*/ 250511 h 300009"/>
                <a:gd name="connsiteX46" fmla="*/ 237601 w 314160"/>
                <a:gd name="connsiteY46" fmla="*/ 244275 h 300009"/>
                <a:gd name="connsiteX47" fmla="*/ 225706 w 314160"/>
                <a:gd name="connsiteY47" fmla="*/ 241794 h 300009"/>
                <a:gd name="connsiteX48" fmla="*/ 226076 w 314160"/>
                <a:gd name="connsiteY48" fmla="*/ 242471 h 300009"/>
                <a:gd name="connsiteX49" fmla="*/ 243335 w 314160"/>
                <a:gd name="connsiteY49" fmla="*/ 274055 h 300009"/>
                <a:gd name="connsiteX50" fmla="*/ 239021 w 314160"/>
                <a:gd name="connsiteY50" fmla="*/ 291481 h 300009"/>
                <a:gd name="connsiteX51" fmla="*/ 232548 w 314160"/>
                <a:gd name="connsiteY51" fmla="*/ 293659 h 300009"/>
                <a:gd name="connsiteX52" fmla="*/ 221762 w 314160"/>
                <a:gd name="connsiteY52" fmla="*/ 287124 h 300009"/>
                <a:gd name="connsiteX53" fmla="*/ 205514 w 314160"/>
                <a:gd name="connsiteY53" fmla="*/ 257134 h 300009"/>
                <a:gd name="connsiteX54" fmla="*/ 199595 w 314160"/>
                <a:gd name="connsiteY54" fmla="*/ 267164 h 300009"/>
                <a:gd name="connsiteX55" fmla="*/ 187779 w 314160"/>
                <a:gd name="connsiteY55" fmla="*/ 287187 h 300009"/>
                <a:gd name="connsiteX56" fmla="*/ 177006 w 314160"/>
                <a:gd name="connsiteY56" fmla="*/ 293659 h 300009"/>
                <a:gd name="connsiteX57" fmla="*/ 170543 w 314160"/>
                <a:gd name="connsiteY57" fmla="*/ 291502 h 300009"/>
                <a:gd name="connsiteX58" fmla="*/ 166234 w 314160"/>
                <a:gd name="connsiteY58" fmla="*/ 274243 h 300009"/>
                <a:gd name="connsiteX59" fmla="*/ 183671 w 314160"/>
                <a:gd name="connsiteY59" fmla="*/ 241814 h 300009"/>
                <a:gd name="connsiteX60" fmla="*/ 190417 w 314160"/>
                <a:gd name="connsiteY60" fmla="*/ 229269 h 300009"/>
                <a:gd name="connsiteX61" fmla="*/ 176187 w 314160"/>
                <a:gd name="connsiteY61" fmla="*/ 203004 h 300009"/>
                <a:gd name="connsiteX62" fmla="*/ 163209 w 314160"/>
                <a:gd name="connsiteY62" fmla="*/ 179048 h 300009"/>
                <a:gd name="connsiteX63" fmla="*/ 141123 w 314160"/>
                <a:gd name="connsiteY63" fmla="*/ 219087 h 300009"/>
                <a:gd name="connsiteX64" fmla="*/ 138177 w 314160"/>
                <a:gd name="connsiteY64" fmla="*/ 224428 h 300009"/>
                <a:gd name="connsiteX65" fmla="*/ 150514 w 314160"/>
                <a:gd name="connsiteY65" fmla="*/ 257683 h 300009"/>
                <a:gd name="connsiteX66" fmla="*/ 159738 w 314160"/>
                <a:gd name="connsiteY66" fmla="*/ 282546 h 300009"/>
                <a:gd name="connsiteX67" fmla="*/ 150992 w 314160"/>
                <a:gd name="connsiteY67" fmla="*/ 300009 h 300009"/>
                <a:gd name="connsiteX68" fmla="*/ 146619 w 314160"/>
                <a:gd name="connsiteY68" fmla="*/ 300009 h 300009"/>
                <a:gd name="connsiteX69" fmla="*/ 133500 w 314160"/>
                <a:gd name="connsiteY69" fmla="*/ 291278 h 300009"/>
                <a:gd name="connsiteX70" fmla="*/ 123387 w 314160"/>
                <a:gd name="connsiteY70" fmla="*/ 262253 h 300009"/>
                <a:gd name="connsiteX71" fmla="*/ 121036 w 314160"/>
                <a:gd name="connsiteY71" fmla="*/ 255503 h 300009"/>
                <a:gd name="connsiteX72" fmla="*/ 114446 w 314160"/>
                <a:gd name="connsiteY72" fmla="*/ 267450 h 300009"/>
                <a:gd name="connsiteX73" fmla="*/ 107096 w 314160"/>
                <a:gd name="connsiteY73" fmla="*/ 280774 h 300009"/>
                <a:gd name="connsiteX74" fmla="*/ 96207 w 314160"/>
                <a:gd name="connsiteY74" fmla="*/ 287309 h 300009"/>
                <a:gd name="connsiteX75" fmla="*/ 89674 w 314160"/>
                <a:gd name="connsiteY75" fmla="*/ 285131 h 300009"/>
                <a:gd name="connsiteX76" fmla="*/ 83141 w 314160"/>
                <a:gd name="connsiteY76" fmla="*/ 267705 h 300009"/>
                <a:gd name="connsiteX77" fmla="*/ 97422 w 314160"/>
                <a:gd name="connsiteY77" fmla="*/ 241815 h 300009"/>
                <a:gd name="connsiteX78" fmla="*/ 84405 w 314160"/>
                <a:gd name="connsiteY78" fmla="*/ 242335 h 300009"/>
                <a:gd name="connsiteX79" fmla="*/ 61344 w 314160"/>
                <a:gd name="connsiteY79" fmla="*/ 243256 h 300009"/>
                <a:gd name="connsiteX80" fmla="*/ 46038 w 314160"/>
                <a:gd name="connsiteY80" fmla="*/ 232341 h 300009"/>
                <a:gd name="connsiteX81" fmla="*/ 59157 w 314160"/>
                <a:gd name="connsiteY81" fmla="*/ 219245 h 300009"/>
                <a:gd name="connsiteX82" fmla="*/ 97080 w 314160"/>
                <a:gd name="connsiteY82" fmla="*/ 216721 h 300009"/>
                <a:gd name="connsiteX83" fmla="*/ 111805 w 314160"/>
                <a:gd name="connsiteY83" fmla="*/ 215741 h 300009"/>
                <a:gd name="connsiteX84" fmla="*/ 129145 w 314160"/>
                <a:gd name="connsiteY84" fmla="*/ 184304 h 300009"/>
                <a:gd name="connsiteX85" fmla="*/ 141750 w 314160"/>
                <a:gd name="connsiteY85" fmla="*/ 161453 h 300009"/>
                <a:gd name="connsiteX86" fmla="*/ 134399 w 314160"/>
                <a:gd name="connsiteY86" fmla="*/ 161285 h 300009"/>
                <a:gd name="connsiteX87" fmla="*/ 94352 w 314160"/>
                <a:gd name="connsiteY87" fmla="*/ 160373 h 300009"/>
                <a:gd name="connsiteX88" fmla="*/ 76761 w 314160"/>
                <a:gd name="connsiteY88" fmla="*/ 159973 h 300009"/>
                <a:gd name="connsiteX89" fmla="*/ 76056 w 314160"/>
                <a:gd name="connsiteY89" fmla="*/ 161209 h 300009"/>
                <a:gd name="connsiteX90" fmla="*/ 34925 w 314160"/>
                <a:gd name="connsiteY90" fmla="*/ 206770 h 300009"/>
                <a:gd name="connsiteX91" fmla="*/ 24102 w 314160"/>
                <a:gd name="connsiteY91" fmla="*/ 211109 h 300009"/>
                <a:gd name="connsiteX92" fmla="*/ 15443 w 314160"/>
                <a:gd name="connsiteY92" fmla="*/ 208939 h 300009"/>
                <a:gd name="connsiteX93" fmla="*/ 15443 w 314160"/>
                <a:gd name="connsiteY93" fmla="*/ 189413 h 300009"/>
                <a:gd name="connsiteX94" fmla="*/ 36718 w 314160"/>
                <a:gd name="connsiteY94" fmla="*/ 166836 h 300009"/>
                <a:gd name="connsiteX95" fmla="*/ 43891 w 314160"/>
                <a:gd name="connsiteY95" fmla="*/ 159224 h 300009"/>
                <a:gd name="connsiteX96" fmla="*/ 42693 w 314160"/>
                <a:gd name="connsiteY96" fmla="*/ 159197 h 300009"/>
                <a:gd name="connsiteX97" fmla="*/ 13072 w 314160"/>
                <a:gd name="connsiteY97" fmla="*/ 158523 h 300009"/>
                <a:gd name="connsiteX98" fmla="*/ 0 w 314160"/>
                <a:gd name="connsiteY98" fmla="*/ 145426 h 300009"/>
                <a:gd name="connsiteX99" fmla="*/ 13072 w 314160"/>
                <a:gd name="connsiteY99" fmla="*/ 130146 h 300009"/>
                <a:gd name="connsiteX100" fmla="*/ 40818 w 314160"/>
                <a:gd name="connsiteY100" fmla="*/ 130982 h 300009"/>
                <a:gd name="connsiteX101" fmla="*/ 35974 w 314160"/>
                <a:gd name="connsiteY101" fmla="*/ 122766 h 300009"/>
                <a:gd name="connsiteX102" fmla="*/ 24102 w 314160"/>
                <a:gd name="connsiteY102" fmla="*/ 102630 h 300009"/>
                <a:gd name="connsiteX103" fmla="*/ 28431 w 314160"/>
                <a:gd name="connsiteY103" fmla="*/ 85273 h 300009"/>
                <a:gd name="connsiteX104" fmla="*/ 45749 w 314160"/>
                <a:gd name="connsiteY104" fmla="*/ 89612 h 300009"/>
                <a:gd name="connsiteX105" fmla="*/ 64521 w 314160"/>
                <a:gd name="connsiteY105" fmla="*/ 122224 h 300009"/>
                <a:gd name="connsiteX106" fmla="*/ 70070 w 314160"/>
                <a:gd name="connsiteY106" fmla="*/ 131864 h 300009"/>
                <a:gd name="connsiteX107" fmla="*/ 108718 w 314160"/>
                <a:gd name="connsiteY107" fmla="*/ 133028 h 300009"/>
                <a:gd name="connsiteX108" fmla="*/ 138766 w 314160"/>
                <a:gd name="connsiteY108" fmla="*/ 133933 h 300009"/>
                <a:gd name="connsiteX109" fmla="*/ 117399 w 314160"/>
                <a:gd name="connsiteY109" fmla="*/ 94494 h 300009"/>
                <a:gd name="connsiteX110" fmla="*/ 114211 w 314160"/>
                <a:gd name="connsiteY110" fmla="*/ 88610 h 300009"/>
                <a:gd name="connsiteX111" fmla="*/ 78894 w 314160"/>
                <a:gd name="connsiteY111" fmla="*/ 81389 h 300009"/>
                <a:gd name="connsiteX112" fmla="*/ 52189 w 314160"/>
                <a:gd name="connsiteY112" fmla="*/ 75928 h 300009"/>
                <a:gd name="connsiteX113" fmla="*/ 43458 w 314160"/>
                <a:gd name="connsiteY113" fmla="*/ 60826 h 300009"/>
                <a:gd name="connsiteX114" fmla="*/ 58737 w 314160"/>
                <a:gd name="connsiteY114" fmla="*/ 50039 h 300009"/>
                <a:gd name="connsiteX115" fmla="*/ 89024 w 314160"/>
                <a:gd name="connsiteY115" fmla="*/ 57522 h 300009"/>
                <a:gd name="connsiteX116" fmla="*/ 98658 w 314160"/>
                <a:gd name="connsiteY116" fmla="*/ 59903 h 300009"/>
                <a:gd name="connsiteX117" fmla="*/ 90971 w 314160"/>
                <a:gd name="connsiteY117" fmla="*/ 45714 h 300009"/>
                <a:gd name="connsiteX118" fmla="*/ 83690 w 314160"/>
                <a:gd name="connsiteY118" fmla="*/ 32275 h 300009"/>
                <a:gd name="connsiteX119" fmla="*/ 88004 w 314160"/>
                <a:gd name="connsiteY119" fmla="*/ 14849 h 300009"/>
                <a:gd name="connsiteX120" fmla="*/ 105263 w 314160"/>
                <a:gd name="connsiteY120" fmla="*/ 21384 h 300009"/>
                <a:gd name="connsiteX121" fmla="*/ 119414 w 314160"/>
                <a:gd name="connsiteY121" fmla="*/ 47280 h 300009"/>
                <a:gd name="connsiteX122" fmla="*/ 126268 w 314160"/>
                <a:gd name="connsiteY122" fmla="*/ 34297 h 300009"/>
                <a:gd name="connsiteX123" fmla="*/ 137318 w 314160"/>
                <a:gd name="connsiteY123" fmla="*/ 13363 h 300009"/>
                <a:gd name="connsiteX124" fmla="*/ 145231 w 314160"/>
                <a:gd name="connsiteY124" fmla="*/ 7161 h 300009"/>
                <a:gd name="connsiteX125" fmla="*/ 154781 w 314160"/>
                <a:gd name="connsiteY125" fmla="*/ 9049 h 300009"/>
                <a:gd name="connsiteX126" fmla="*/ 161329 w 314160"/>
                <a:gd name="connsiteY126" fmla="*/ 26308 h 300009"/>
                <a:gd name="connsiteX127" fmla="*/ 142400 w 314160"/>
                <a:gd name="connsiteY127" fmla="*/ 58736 h 300009"/>
                <a:gd name="connsiteX128" fmla="*/ 133761 w 314160"/>
                <a:gd name="connsiteY128" fmla="*/ 73535 h 300009"/>
                <a:gd name="connsiteX129" fmla="*/ 150838 w 314160"/>
                <a:gd name="connsiteY129" fmla="*/ 104785 h 300009"/>
                <a:gd name="connsiteX130" fmla="*/ 161871 w 314160"/>
                <a:gd name="connsiteY130" fmla="*/ 124976 h 300009"/>
                <a:gd name="connsiteX131" fmla="*/ 163717 w 314160"/>
                <a:gd name="connsiteY131" fmla="*/ 121629 h 300009"/>
                <a:gd name="connsiteX132" fmla="*/ 188142 w 314160"/>
                <a:gd name="connsiteY132" fmla="*/ 77349 h 300009"/>
                <a:gd name="connsiteX133" fmla="*/ 187565 w 314160"/>
                <a:gd name="connsiteY133" fmla="*/ 76966 h 300009"/>
                <a:gd name="connsiteX134" fmla="*/ 167886 w 314160"/>
                <a:gd name="connsiteY134" fmla="*/ 18029 h 300009"/>
                <a:gd name="connsiteX135" fmla="*/ 174446 w 314160"/>
                <a:gd name="connsiteY135" fmla="*/ 567 h 300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314160" h="300009">
                  <a:moveTo>
                    <a:pt x="174446" y="567"/>
                  </a:moveTo>
                  <a:cubicBezTo>
                    <a:pt x="181005" y="-1616"/>
                    <a:pt x="189752" y="2750"/>
                    <a:pt x="191938" y="9298"/>
                  </a:cubicBezTo>
                  <a:cubicBezTo>
                    <a:pt x="196311" y="21849"/>
                    <a:pt x="199591" y="31263"/>
                    <a:pt x="202051" y="38323"/>
                  </a:cubicBezTo>
                  <a:lnTo>
                    <a:pt x="205000" y="46787"/>
                  </a:lnTo>
                  <a:lnTo>
                    <a:pt x="205093" y="46618"/>
                  </a:lnTo>
                  <a:cubicBezTo>
                    <a:pt x="222515" y="15034"/>
                    <a:pt x="222515" y="15034"/>
                    <a:pt x="222515" y="15034"/>
                  </a:cubicBezTo>
                  <a:cubicBezTo>
                    <a:pt x="226870" y="8499"/>
                    <a:pt x="235581" y="6321"/>
                    <a:pt x="242114" y="10677"/>
                  </a:cubicBezTo>
                  <a:cubicBezTo>
                    <a:pt x="246470" y="12856"/>
                    <a:pt x="250825" y="21568"/>
                    <a:pt x="246470" y="28103"/>
                  </a:cubicBezTo>
                  <a:lnTo>
                    <a:pt x="229576" y="58730"/>
                  </a:lnTo>
                  <a:lnTo>
                    <a:pt x="242297" y="58241"/>
                  </a:lnTo>
                  <a:cubicBezTo>
                    <a:pt x="266281" y="57320"/>
                    <a:pt x="266281" y="57320"/>
                    <a:pt x="266281" y="57320"/>
                  </a:cubicBezTo>
                  <a:cubicBezTo>
                    <a:pt x="272840" y="55137"/>
                    <a:pt x="279400" y="61686"/>
                    <a:pt x="279400" y="68234"/>
                  </a:cubicBezTo>
                  <a:cubicBezTo>
                    <a:pt x="279400" y="76966"/>
                    <a:pt x="275027" y="81331"/>
                    <a:pt x="266281" y="83514"/>
                  </a:cubicBezTo>
                  <a:cubicBezTo>
                    <a:pt x="249882" y="84060"/>
                    <a:pt x="237582" y="84469"/>
                    <a:pt x="228358" y="84776"/>
                  </a:cubicBezTo>
                  <a:lnTo>
                    <a:pt x="214963" y="85222"/>
                  </a:lnTo>
                  <a:lnTo>
                    <a:pt x="200466" y="111504"/>
                  </a:lnTo>
                  <a:lnTo>
                    <a:pt x="187287" y="135395"/>
                  </a:lnTo>
                  <a:lnTo>
                    <a:pt x="220945" y="136410"/>
                  </a:lnTo>
                  <a:lnTo>
                    <a:pt x="233774" y="136796"/>
                  </a:lnTo>
                  <a:lnTo>
                    <a:pt x="256373" y="113014"/>
                  </a:lnTo>
                  <a:cubicBezTo>
                    <a:pt x="274638" y="93793"/>
                    <a:pt x="274638" y="93793"/>
                    <a:pt x="274638" y="93793"/>
                  </a:cubicBezTo>
                  <a:cubicBezTo>
                    <a:pt x="278967" y="87284"/>
                    <a:pt x="287626" y="87284"/>
                    <a:pt x="291956" y="91623"/>
                  </a:cubicBezTo>
                  <a:cubicBezTo>
                    <a:pt x="298450" y="98132"/>
                    <a:pt x="298450" y="104641"/>
                    <a:pt x="294120" y="111149"/>
                  </a:cubicBezTo>
                  <a:cubicBezTo>
                    <a:pt x="284920" y="120912"/>
                    <a:pt x="278020" y="128235"/>
                    <a:pt x="272845" y="133727"/>
                  </a:cubicBezTo>
                  <a:lnTo>
                    <a:pt x="268954" y="137856"/>
                  </a:lnTo>
                  <a:lnTo>
                    <a:pt x="292603" y="138569"/>
                  </a:lnTo>
                  <a:cubicBezTo>
                    <a:pt x="302840" y="138877"/>
                    <a:pt x="302840" y="138877"/>
                    <a:pt x="302840" y="138877"/>
                  </a:cubicBezTo>
                  <a:cubicBezTo>
                    <a:pt x="309376" y="138877"/>
                    <a:pt x="315912" y="145426"/>
                    <a:pt x="313733" y="151974"/>
                  </a:cubicBezTo>
                  <a:cubicBezTo>
                    <a:pt x="313733" y="160705"/>
                    <a:pt x="309376" y="165071"/>
                    <a:pt x="300661" y="165071"/>
                  </a:cubicBezTo>
                  <a:lnTo>
                    <a:pt x="265616" y="164273"/>
                  </a:lnTo>
                  <a:lnTo>
                    <a:pt x="273589" y="177796"/>
                  </a:lnTo>
                  <a:cubicBezTo>
                    <a:pt x="285461" y="197933"/>
                    <a:pt x="285461" y="197933"/>
                    <a:pt x="285461" y="197933"/>
                  </a:cubicBezTo>
                  <a:cubicBezTo>
                    <a:pt x="289791" y="204442"/>
                    <a:pt x="287626" y="210950"/>
                    <a:pt x="281132" y="215289"/>
                  </a:cubicBezTo>
                  <a:cubicBezTo>
                    <a:pt x="278967" y="217459"/>
                    <a:pt x="276802" y="217459"/>
                    <a:pt x="274638" y="217459"/>
                  </a:cubicBezTo>
                  <a:cubicBezTo>
                    <a:pt x="270308" y="217459"/>
                    <a:pt x="265979" y="215289"/>
                    <a:pt x="263814" y="210950"/>
                  </a:cubicBezTo>
                  <a:cubicBezTo>
                    <a:pt x="255155" y="196848"/>
                    <a:pt x="248661" y="186271"/>
                    <a:pt x="243790" y="178339"/>
                  </a:cubicBezTo>
                  <a:lnTo>
                    <a:pt x="234722" y="163570"/>
                  </a:lnTo>
                  <a:lnTo>
                    <a:pt x="205734" y="162910"/>
                  </a:lnTo>
                  <a:lnTo>
                    <a:pt x="182308" y="162376"/>
                  </a:lnTo>
                  <a:lnTo>
                    <a:pt x="185086" y="167460"/>
                  </a:lnTo>
                  <a:cubicBezTo>
                    <a:pt x="194794" y="185225"/>
                    <a:pt x="202884" y="200030"/>
                    <a:pt x="209626" y="212368"/>
                  </a:cubicBezTo>
                  <a:lnTo>
                    <a:pt x="209673" y="212453"/>
                  </a:lnTo>
                  <a:lnTo>
                    <a:pt x="211478" y="211678"/>
                  </a:lnTo>
                  <a:cubicBezTo>
                    <a:pt x="271803" y="224623"/>
                    <a:pt x="271803" y="224623"/>
                    <a:pt x="271803" y="224623"/>
                  </a:cubicBezTo>
                  <a:cubicBezTo>
                    <a:pt x="278266" y="226780"/>
                    <a:pt x="282575" y="233252"/>
                    <a:pt x="282575" y="241882"/>
                  </a:cubicBezTo>
                  <a:cubicBezTo>
                    <a:pt x="280421" y="248354"/>
                    <a:pt x="273957" y="252669"/>
                    <a:pt x="267494" y="250511"/>
                  </a:cubicBezTo>
                  <a:cubicBezTo>
                    <a:pt x="254567" y="247815"/>
                    <a:pt x="244872" y="245792"/>
                    <a:pt x="237601" y="244275"/>
                  </a:cubicBezTo>
                  <a:lnTo>
                    <a:pt x="225706" y="241794"/>
                  </a:lnTo>
                  <a:lnTo>
                    <a:pt x="226076" y="242471"/>
                  </a:lnTo>
                  <a:cubicBezTo>
                    <a:pt x="243335" y="274055"/>
                    <a:pt x="243335" y="274055"/>
                    <a:pt x="243335" y="274055"/>
                  </a:cubicBezTo>
                  <a:cubicBezTo>
                    <a:pt x="247650" y="280590"/>
                    <a:pt x="245493" y="287124"/>
                    <a:pt x="239021" y="291481"/>
                  </a:cubicBezTo>
                  <a:cubicBezTo>
                    <a:pt x="236863" y="291481"/>
                    <a:pt x="234706" y="293659"/>
                    <a:pt x="232548" y="293659"/>
                  </a:cubicBezTo>
                  <a:cubicBezTo>
                    <a:pt x="228234" y="293659"/>
                    <a:pt x="223919" y="291481"/>
                    <a:pt x="221762" y="287124"/>
                  </a:cubicBezTo>
                  <a:lnTo>
                    <a:pt x="205514" y="257134"/>
                  </a:lnTo>
                  <a:lnTo>
                    <a:pt x="199595" y="267164"/>
                  </a:lnTo>
                  <a:cubicBezTo>
                    <a:pt x="187779" y="287187"/>
                    <a:pt x="187779" y="287187"/>
                    <a:pt x="187779" y="287187"/>
                  </a:cubicBezTo>
                  <a:cubicBezTo>
                    <a:pt x="185624" y="291502"/>
                    <a:pt x="181315" y="293659"/>
                    <a:pt x="177006" y="293659"/>
                  </a:cubicBezTo>
                  <a:cubicBezTo>
                    <a:pt x="174852" y="293659"/>
                    <a:pt x="172697" y="293659"/>
                    <a:pt x="170543" y="291502"/>
                  </a:cubicBezTo>
                  <a:cubicBezTo>
                    <a:pt x="164079" y="289344"/>
                    <a:pt x="161925" y="280715"/>
                    <a:pt x="166234" y="274243"/>
                  </a:cubicBezTo>
                  <a:cubicBezTo>
                    <a:pt x="173775" y="260220"/>
                    <a:pt x="179430" y="249702"/>
                    <a:pt x="183671" y="241814"/>
                  </a:cubicBezTo>
                  <a:lnTo>
                    <a:pt x="190417" y="229269"/>
                  </a:lnTo>
                  <a:lnTo>
                    <a:pt x="176187" y="203004"/>
                  </a:lnTo>
                  <a:lnTo>
                    <a:pt x="163209" y="179048"/>
                  </a:lnTo>
                  <a:lnTo>
                    <a:pt x="141123" y="219087"/>
                  </a:lnTo>
                  <a:lnTo>
                    <a:pt x="138177" y="224428"/>
                  </a:lnTo>
                  <a:lnTo>
                    <a:pt x="150514" y="257683"/>
                  </a:lnTo>
                  <a:cubicBezTo>
                    <a:pt x="159738" y="282546"/>
                    <a:pt x="159738" y="282546"/>
                    <a:pt x="159738" y="282546"/>
                  </a:cubicBezTo>
                  <a:cubicBezTo>
                    <a:pt x="161925" y="289095"/>
                    <a:pt x="157552" y="297826"/>
                    <a:pt x="150992" y="300009"/>
                  </a:cubicBezTo>
                  <a:cubicBezTo>
                    <a:pt x="148806" y="300009"/>
                    <a:pt x="148806" y="300009"/>
                    <a:pt x="146619" y="300009"/>
                  </a:cubicBezTo>
                  <a:cubicBezTo>
                    <a:pt x="142246" y="300009"/>
                    <a:pt x="135686" y="297826"/>
                    <a:pt x="133500" y="291278"/>
                  </a:cubicBezTo>
                  <a:cubicBezTo>
                    <a:pt x="129127" y="278727"/>
                    <a:pt x="125847" y="269313"/>
                    <a:pt x="123387" y="262253"/>
                  </a:cubicBezTo>
                  <a:lnTo>
                    <a:pt x="121036" y="255503"/>
                  </a:lnTo>
                  <a:lnTo>
                    <a:pt x="114446" y="267450"/>
                  </a:lnTo>
                  <a:cubicBezTo>
                    <a:pt x="107096" y="280774"/>
                    <a:pt x="107096" y="280774"/>
                    <a:pt x="107096" y="280774"/>
                  </a:cubicBezTo>
                  <a:cubicBezTo>
                    <a:pt x="104918" y="285131"/>
                    <a:pt x="100562" y="287309"/>
                    <a:pt x="96207" y="287309"/>
                  </a:cubicBezTo>
                  <a:cubicBezTo>
                    <a:pt x="94029" y="287309"/>
                    <a:pt x="91852" y="287309"/>
                    <a:pt x="89674" y="285131"/>
                  </a:cubicBezTo>
                  <a:cubicBezTo>
                    <a:pt x="83141" y="282953"/>
                    <a:pt x="80963" y="274240"/>
                    <a:pt x="83141" y="267705"/>
                  </a:cubicBezTo>
                  <a:lnTo>
                    <a:pt x="97422" y="241815"/>
                  </a:lnTo>
                  <a:lnTo>
                    <a:pt x="84405" y="242335"/>
                  </a:lnTo>
                  <a:cubicBezTo>
                    <a:pt x="61344" y="243256"/>
                    <a:pt x="61344" y="243256"/>
                    <a:pt x="61344" y="243256"/>
                  </a:cubicBezTo>
                  <a:cubicBezTo>
                    <a:pt x="52598" y="245438"/>
                    <a:pt x="48225" y="238890"/>
                    <a:pt x="46038" y="232341"/>
                  </a:cubicBezTo>
                  <a:cubicBezTo>
                    <a:pt x="46038" y="225793"/>
                    <a:pt x="52598" y="219245"/>
                    <a:pt x="59157" y="219245"/>
                  </a:cubicBezTo>
                  <a:cubicBezTo>
                    <a:pt x="75556" y="218153"/>
                    <a:pt x="87856" y="217335"/>
                    <a:pt x="97080" y="216721"/>
                  </a:cubicBezTo>
                  <a:lnTo>
                    <a:pt x="111805" y="215741"/>
                  </a:lnTo>
                  <a:lnTo>
                    <a:pt x="129145" y="184304"/>
                  </a:lnTo>
                  <a:lnTo>
                    <a:pt x="141750" y="161453"/>
                  </a:lnTo>
                  <a:lnTo>
                    <a:pt x="134399" y="161285"/>
                  </a:lnTo>
                  <a:cubicBezTo>
                    <a:pt x="119233" y="160940"/>
                    <a:pt x="105963" y="160638"/>
                    <a:pt x="94352" y="160373"/>
                  </a:cubicBezTo>
                  <a:lnTo>
                    <a:pt x="76761" y="159973"/>
                  </a:lnTo>
                  <a:lnTo>
                    <a:pt x="76056" y="161209"/>
                  </a:lnTo>
                  <a:cubicBezTo>
                    <a:pt x="34925" y="206770"/>
                    <a:pt x="34925" y="206770"/>
                    <a:pt x="34925" y="206770"/>
                  </a:cubicBezTo>
                  <a:cubicBezTo>
                    <a:pt x="30596" y="211109"/>
                    <a:pt x="28431" y="211109"/>
                    <a:pt x="24102" y="211109"/>
                  </a:cubicBezTo>
                  <a:cubicBezTo>
                    <a:pt x="21937" y="211109"/>
                    <a:pt x="17607" y="211109"/>
                    <a:pt x="15443" y="208939"/>
                  </a:cubicBezTo>
                  <a:cubicBezTo>
                    <a:pt x="11113" y="202431"/>
                    <a:pt x="11113" y="195922"/>
                    <a:pt x="15443" y="189413"/>
                  </a:cubicBezTo>
                  <a:cubicBezTo>
                    <a:pt x="24643" y="179650"/>
                    <a:pt x="31543" y="172328"/>
                    <a:pt x="36718" y="166836"/>
                  </a:cubicBezTo>
                  <a:lnTo>
                    <a:pt x="43891" y="159224"/>
                  </a:lnTo>
                  <a:lnTo>
                    <a:pt x="42693" y="159197"/>
                  </a:lnTo>
                  <a:cubicBezTo>
                    <a:pt x="13072" y="158523"/>
                    <a:pt x="13072" y="158523"/>
                    <a:pt x="13072" y="158523"/>
                  </a:cubicBezTo>
                  <a:cubicBezTo>
                    <a:pt x="4357" y="158523"/>
                    <a:pt x="0" y="151974"/>
                    <a:pt x="0" y="145426"/>
                  </a:cubicBezTo>
                  <a:cubicBezTo>
                    <a:pt x="0" y="136695"/>
                    <a:pt x="6536" y="130146"/>
                    <a:pt x="13072" y="130146"/>
                  </a:cubicBezTo>
                  <a:lnTo>
                    <a:pt x="40818" y="130982"/>
                  </a:lnTo>
                  <a:lnTo>
                    <a:pt x="35974" y="122766"/>
                  </a:lnTo>
                  <a:cubicBezTo>
                    <a:pt x="24102" y="102630"/>
                    <a:pt x="24102" y="102630"/>
                    <a:pt x="24102" y="102630"/>
                  </a:cubicBezTo>
                  <a:cubicBezTo>
                    <a:pt x="19772" y="96121"/>
                    <a:pt x="21937" y="89612"/>
                    <a:pt x="28431" y="85273"/>
                  </a:cubicBezTo>
                  <a:cubicBezTo>
                    <a:pt x="32761" y="80934"/>
                    <a:pt x="41420" y="83104"/>
                    <a:pt x="45749" y="89612"/>
                  </a:cubicBezTo>
                  <a:cubicBezTo>
                    <a:pt x="53867" y="103715"/>
                    <a:pt x="59955" y="114291"/>
                    <a:pt x="64521" y="122224"/>
                  </a:cubicBezTo>
                  <a:lnTo>
                    <a:pt x="70070" y="131864"/>
                  </a:lnTo>
                  <a:lnTo>
                    <a:pt x="108718" y="133028"/>
                  </a:lnTo>
                  <a:lnTo>
                    <a:pt x="138766" y="133933"/>
                  </a:lnTo>
                  <a:lnTo>
                    <a:pt x="117399" y="94494"/>
                  </a:lnTo>
                  <a:lnTo>
                    <a:pt x="114211" y="88610"/>
                  </a:lnTo>
                  <a:lnTo>
                    <a:pt x="78894" y="81389"/>
                  </a:lnTo>
                  <a:cubicBezTo>
                    <a:pt x="52189" y="75928"/>
                    <a:pt x="52189" y="75928"/>
                    <a:pt x="52189" y="75928"/>
                  </a:cubicBezTo>
                  <a:cubicBezTo>
                    <a:pt x="45641" y="73770"/>
                    <a:pt x="41275" y="67298"/>
                    <a:pt x="43458" y="60826"/>
                  </a:cubicBezTo>
                  <a:cubicBezTo>
                    <a:pt x="43458" y="52196"/>
                    <a:pt x="52189" y="47882"/>
                    <a:pt x="58737" y="50039"/>
                  </a:cubicBezTo>
                  <a:cubicBezTo>
                    <a:pt x="71834" y="53275"/>
                    <a:pt x="81657" y="55702"/>
                    <a:pt x="89024" y="57522"/>
                  </a:cubicBezTo>
                  <a:lnTo>
                    <a:pt x="98658" y="59903"/>
                  </a:lnTo>
                  <a:lnTo>
                    <a:pt x="90971" y="45714"/>
                  </a:lnTo>
                  <a:cubicBezTo>
                    <a:pt x="83690" y="32275"/>
                    <a:pt x="83690" y="32275"/>
                    <a:pt x="83690" y="32275"/>
                  </a:cubicBezTo>
                  <a:cubicBezTo>
                    <a:pt x="79375" y="25740"/>
                    <a:pt x="81532" y="19206"/>
                    <a:pt x="88004" y="14849"/>
                  </a:cubicBezTo>
                  <a:cubicBezTo>
                    <a:pt x="94477" y="12671"/>
                    <a:pt x="103106" y="14849"/>
                    <a:pt x="105263" y="21384"/>
                  </a:cubicBezTo>
                  <a:lnTo>
                    <a:pt x="119414" y="47280"/>
                  </a:lnTo>
                  <a:lnTo>
                    <a:pt x="126268" y="34297"/>
                  </a:lnTo>
                  <a:cubicBezTo>
                    <a:pt x="137318" y="13363"/>
                    <a:pt x="137318" y="13363"/>
                    <a:pt x="137318" y="13363"/>
                  </a:cubicBezTo>
                  <a:cubicBezTo>
                    <a:pt x="139501" y="10127"/>
                    <a:pt x="142230" y="7970"/>
                    <a:pt x="145231" y="7161"/>
                  </a:cubicBezTo>
                  <a:cubicBezTo>
                    <a:pt x="148232" y="6352"/>
                    <a:pt x="151507" y="6891"/>
                    <a:pt x="154781" y="9049"/>
                  </a:cubicBezTo>
                  <a:cubicBezTo>
                    <a:pt x="161329" y="11206"/>
                    <a:pt x="163512" y="19836"/>
                    <a:pt x="161329" y="26308"/>
                  </a:cubicBezTo>
                  <a:cubicBezTo>
                    <a:pt x="153144" y="40331"/>
                    <a:pt x="147004" y="50848"/>
                    <a:pt x="142400" y="58736"/>
                  </a:cubicBezTo>
                  <a:lnTo>
                    <a:pt x="133761" y="73535"/>
                  </a:lnTo>
                  <a:lnTo>
                    <a:pt x="150838" y="104785"/>
                  </a:lnTo>
                  <a:lnTo>
                    <a:pt x="161871" y="124976"/>
                  </a:lnTo>
                  <a:lnTo>
                    <a:pt x="163717" y="121629"/>
                  </a:lnTo>
                  <a:lnTo>
                    <a:pt x="188142" y="77349"/>
                  </a:lnTo>
                  <a:lnTo>
                    <a:pt x="187565" y="76966"/>
                  </a:lnTo>
                  <a:cubicBezTo>
                    <a:pt x="167886" y="18029"/>
                    <a:pt x="167886" y="18029"/>
                    <a:pt x="167886" y="18029"/>
                  </a:cubicBezTo>
                  <a:cubicBezTo>
                    <a:pt x="163513" y="11481"/>
                    <a:pt x="167886" y="2750"/>
                    <a:pt x="174446" y="567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258346" y="2349667"/>
              <a:ext cx="468812" cy="471985"/>
            </a:xfrm>
            <a:custGeom>
              <a:avLst/>
              <a:gdLst>
                <a:gd name="connsiteX0" fmla="*/ 290954 w 468812"/>
                <a:gd name="connsiteY0" fmla="*/ 32247 h 471985"/>
                <a:gd name="connsiteX1" fmla="*/ 30163 w 468812"/>
                <a:gd name="connsiteY1" fmla="*/ 293039 h 471985"/>
                <a:gd name="connsiteX2" fmla="*/ 56242 w 468812"/>
                <a:gd name="connsiteY2" fmla="*/ 319118 h 471985"/>
                <a:gd name="connsiteX3" fmla="*/ 143173 w 468812"/>
                <a:gd name="connsiteY3" fmla="*/ 332157 h 471985"/>
                <a:gd name="connsiteX4" fmla="*/ 149692 w 468812"/>
                <a:gd name="connsiteY4" fmla="*/ 414741 h 471985"/>
                <a:gd name="connsiteX5" fmla="*/ 175772 w 468812"/>
                <a:gd name="connsiteY5" fmla="*/ 438647 h 471985"/>
                <a:gd name="connsiteX6" fmla="*/ 436563 w 468812"/>
                <a:gd name="connsiteY6" fmla="*/ 180029 h 471985"/>
                <a:gd name="connsiteX7" fmla="*/ 414830 w 468812"/>
                <a:gd name="connsiteY7" fmla="*/ 156123 h 471985"/>
                <a:gd name="connsiteX8" fmla="*/ 327900 w 468812"/>
                <a:gd name="connsiteY8" fmla="*/ 140910 h 471985"/>
                <a:gd name="connsiteX9" fmla="*/ 317034 w 468812"/>
                <a:gd name="connsiteY9" fmla="*/ 58326 h 471985"/>
                <a:gd name="connsiteX10" fmla="*/ 290954 w 468812"/>
                <a:gd name="connsiteY10" fmla="*/ 32247 h 471985"/>
                <a:gd name="connsiteX11" fmla="*/ 282810 w 468812"/>
                <a:gd name="connsiteY11" fmla="*/ 3270 h 471985"/>
                <a:gd name="connsiteX12" fmla="*/ 302389 w 468812"/>
                <a:gd name="connsiteY12" fmla="*/ 3270 h 471985"/>
                <a:gd name="connsiteX13" fmla="*/ 343723 w 468812"/>
                <a:gd name="connsiteY13" fmla="*/ 44692 h 471985"/>
                <a:gd name="connsiteX14" fmla="*/ 345899 w 468812"/>
                <a:gd name="connsiteY14" fmla="*/ 62132 h 471985"/>
                <a:gd name="connsiteX15" fmla="*/ 345899 w 468812"/>
                <a:gd name="connsiteY15" fmla="*/ 120994 h 471985"/>
                <a:gd name="connsiteX16" fmla="*/ 406812 w 468812"/>
                <a:gd name="connsiteY16" fmla="*/ 129714 h 471985"/>
                <a:gd name="connsiteX17" fmla="*/ 426391 w 468812"/>
                <a:gd name="connsiteY17" fmla="*/ 129714 h 471985"/>
                <a:gd name="connsiteX18" fmla="*/ 465549 w 468812"/>
                <a:gd name="connsiteY18" fmla="*/ 171136 h 471985"/>
                <a:gd name="connsiteX19" fmla="*/ 465549 w 468812"/>
                <a:gd name="connsiteY19" fmla="*/ 188576 h 471985"/>
                <a:gd name="connsiteX20" fmla="*/ 184914 w 468812"/>
                <a:gd name="connsiteY20" fmla="*/ 467625 h 471985"/>
                <a:gd name="connsiteX21" fmla="*/ 176212 w 468812"/>
                <a:gd name="connsiteY21" fmla="*/ 471985 h 471985"/>
                <a:gd name="connsiteX22" fmla="*/ 165335 w 468812"/>
                <a:gd name="connsiteY22" fmla="*/ 467625 h 471985"/>
                <a:gd name="connsiteX23" fmla="*/ 124001 w 468812"/>
                <a:gd name="connsiteY23" fmla="*/ 424024 h 471985"/>
                <a:gd name="connsiteX24" fmla="*/ 124001 w 468812"/>
                <a:gd name="connsiteY24" fmla="*/ 406583 h 471985"/>
                <a:gd name="connsiteX25" fmla="*/ 121826 w 468812"/>
                <a:gd name="connsiteY25" fmla="*/ 349901 h 471985"/>
                <a:gd name="connsiteX26" fmla="*/ 60913 w 468812"/>
                <a:gd name="connsiteY26" fmla="*/ 345541 h 471985"/>
                <a:gd name="connsiteX27" fmla="*/ 43509 w 468812"/>
                <a:gd name="connsiteY27" fmla="*/ 345541 h 471985"/>
                <a:gd name="connsiteX28" fmla="*/ 2175 w 468812"/>
                <a:gd name="connsiteY28" fmla="*/ 301940 h 471985"/>
                <a:gd name="connsiteX29" fmla="*/ 0 w 468812"/>
                <a:gd name="connsiteY29" fmla="*/ 293219 h 471985"/>
                <a:gd name="connsiteX30" fmla="*/ 2175 w 468812"/>
                <a:gd name="connsiteY30" fmla="*/ 284499 h 471985"/>
                <a:gd name="connsiteX31" fmla="*/ 282810 w 468812"/>
                <a:gd name="connsiteY31" fmla="*/ 3270 h 47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68812" h="471985">
                  <a:moveTo>
                    <a:pt x="290954" y="32247"/>
                  </a:moveTo>
                  <a:cubicBezTo>
                    <a:pt x="30163" y="293039"/>
                    <a:pt x="30163" y="293039"/>
                    <a:pt x="30163" y="293039"/>
                  </a:cubicBezTo>
                  <a:cubicBezTo>
                    <a:pt x="56242" y="319118"/>
                    <a:pt x="56242" y="319118"/>
                    <a:pt x="56242" y="319118"/>
                  </a:cubicBezTo>
                  <a:cubicBezTo>
                    <a:pt x="77975" y="306078"/>
                    <a:pt x="114920" y="299558"/>
                    <a:pt x="143173" y="332157"/>
                  </a:cubicBezTo>
                  <a:cubicBezTo>
                    <a:pt x="169252" y="364756"/>
                    <a:pt x="160559" y="395182"/>
                    <a:pt x="149692" y="414741"/>
                  </a:cubicBezTo>
                  <a:cubicBezTo>
                    <a:pt x="175772" y="438647"/>
                    <a:pt x="175772" y="438647"/>
                    <a:pt x="175772" y="438647"/>
                  </a:cubicBezTo>
                  <a:cubicBezTo>
                    <a:pt x="436563" y="180029"/>
                    <a:pt x="436563" y="180029"/>
                    <a:pt x="436563" y="180029"/>
                  </a:cubicBezTo>
                  <a:cubicBezTo>
                    <a:pt x="414830" y="156123"/>
                    <a:pt x="414830" y="156123"/>
                    <a:pt x="414830" y="156123"/>
                  </a:cubicBezTo>
                  <a:cubicBezTo>
                    <a:pt x="395271" y="166989"/>
                    <a:pt x="362672" y="173509"/>
                    <a:pt x="327900" y="140910"/>
                  </a:cubicBezTo>
                  <a:cubicBezTo>
                    <a:pt x="301821" y="112658"/>
                    <a:pt x="308341" y="77886"/>
                    <a:pt x="317034" y="58326"/>
                  </a:cubicBezTo>
                  <a:cubicBezTo>
                    <a:pt x="290954" y="32247"/>
                    <a:pt x="290954" y="32247"/>
                    <a:pt x="290954" y="32247"/>
                  </a:cubicBezTo>
                  <a:close/>
                  <a:moveTo>
                    <a:pt x="282810" y="3270"/>
                  </a:moveTo>
                  <a:cubicBezTo>
                    <a:pt x="287161" y="-1090"/>
                    <a:pt x="295863" y="-1090"/>
                    <a:pt x="302389" y="3270"/>
                  </a:cubicBezTo>
                  <a:cubicBezTo>
                    <a:pt x="343723" y="44692"/>
                    <a:pt x="343723" y="44692"/>
                    <a:pt x="343723" y="44692"/>
                  </a:cubicBezTo>
                  <a:cubicBezTo>
                    <a:pt x="348074" y="49052"/>
                    <a:pt x="348074" y="57772"/>
                    <a:pt x="345899" y="62132"/>
                  </a:cubicBezTo>
                  <a:cubicBezTo>
                    <a:pt x="343723" y="64312"/>
                    <a:pt x="321969" y="97013"/>
                    <a:pt x="345899" y="120994"/>
                  </a:cubicBezTo>
                  <a:cubicBezTo>
                    <a:pt x="380706" y="151515"/>
                    <a:pt x="404636" y="131894"/>
                    <a:pt x="406812" y="129714"/>
                  </a:cubicBezTo>
                  <a:cubicBezTo>
                    <a:pt x="413338" y="123174"/>
                    <a:pt x="422040" y="125354"/>
                    <a:pt x="426391" y="129714"/>
                  </a:cubicBezTo>
                  <a:cubicBezTo>
                    <a:pt x="465549" y="171136"/>
                    <a:pt x="465549" y="171136"/>
                    <a:pt x="465549" y="171136"/>
                  </a:cubicBezTo>
                  <a:cubicBezTo>
                    <a:pt x="469900" y="175496"/>
                    <a:pt x="469900" y="184216"/>
                    <a:pt x="465549" y="188576"/>
                  </a:cubicBezTo>
                  <a:cubicBezTo>
                    <a:pt x="184914" y="467625"/>
                    <a:pt x="184914" y="467625"/>
                    <a:pt x="184914" y="467625"/>
                  </a:cubicBezTo>
                  <a:cubicBezTo>
                    <a:pt x="182739" y="469805"/>
                    <a:pt x="178388" y="471985"/>
                    <a:pt x="176212" y="471985"/>
                  </a:cubicBezTo>
                  <a:cubicBezTo>
                    <a:pt x="171862" y="471985"/>
                    <a:pt x="167511" y="469805"/>
                    <a:pt x="165335" y="467625"/>
                  </a:cubicBezTo>
                  <a:cubicBezTo>
                    <a:pt x="124001" y="424024"/>
                    <a:pt x="124001" y="424024"/>
                    <a:pt x="124001" y="424024"/>
                  </a:cubicBezTo>
                  <a:cubicBezTo>
                    <a:pt x="119650" y="419663"/>
                    <a:pt x="119650" y="410943"/>
                    <a:pt x="124001" y="406583"/>
                  </a:cubicBezTo>
                  <a:cubicBezTo>
                    <a:pt x="126177" y="404403"/>
                    <a:pt x="147931" y="380422"/>
                    <a:pt x="121826" y="349901"/>
                  </a:cubicBezTo>
                  <a:cubicBezTo>
                    <a:pt x="97896" y="319380"/>
                    <a:pt x="63088" y="345541"/>
                    <a:pt x="60913" y="345541"/>
                  </a:cubicBezTo>
                  <a:cubicBezTo>
                    <a:pt x="56562" y="349901"/>
                    <a:pt x="50036" y="349901"/>
                    <a:pt x="43509" y="345541"/>
                  </a:cubicBezTo>
                  <a:cubicBezTo>
                    <a:pt x="2175" y="301940"/>
                    <a:pt x="2175" y="301940"/>
                    <a:pt x="2175" y="301940"/>
                  </a:cubicBezTo>
                  <a:cubicBezTo>
                    <a:pt x="0" y="299760"/>
                    <a:pt x="0" y="297580"/>
                    <a:pt x="0" y="293219"/>
                  </a:cubicBezTo>
                  <a:cubicBezTo>
                    <a:pt x="0" y="291039"/>
                    <a:pt x="0" y="286679"/>
                    <a:pt x="2175" y="284499"/>
                  </a:cubicBezTo>
                  <a:cubicBezTo>
                    <a:pt x="282810" y="3270"/>
                    <a:pt x="282810" y="3270"/>
                    <a:pt x="282810" y="3270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1" name="Freeform 77"/>
            <p:cNvSpPr>
              <a:spLocks/>
            </p:cNvSpPr>
            <p:nvPr/>
          </p:nvSpPr>
          <p:spPr bwMode="auto">
            <a:xfrm>
              <a:off x="2564734" y="2577177"/>
              <a:ext cx="58737" cy="57150"/>
            </a:xfrm>
            <a:custGeom>
              <a:avLst/>
              <a:gdLst>
                <a:gd name="T0" fmla="*/ 20 w 27"/>
                <a:gd name="T1" fmla="*/ 26 h 26"/>
                <a:gd name="T2" fmla="*/ 16 w 27"/>
                <a:gd name="T3" fmla="*/ 24 h 26"/>
                <a:gd name="T4" fmla="*/ 3 w 27"/>
                <a:gd name="T5" fmla="*/ 11 h 26"/>
                <a:gd name="T6" fmla="*/ 3 w 27"/>
                <a:gd name="T7" fmla="*/ 3 h 26"/>
                <a:gd name="T8" fmla="*/ 11 w 27"/>
                <a:gd name="T9" fmla="*/ 3 h 26"/>
                <a:gd name="T10" fmla="*/ 24 w 27"/>
                <a:gd name="T11" fmla="*/ 16 h 26"/>
                <a:gd name="T12" fmla="*/ 24 w 27"/>
                <a:gd name="T13" fmla="*/ 24 h 26"/>
                <a:gd name="T14" fmla="*/ 20 w 27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26">
                  <a:moveTo>
                    <a:pt x="20" y="26"/>
                  </a:moveTo>
                  <a:cubicBezTo>
                    <a:pt x="19" y="26"/>
                    <a:pt x="17" y="25"/>
                    <a:pt x="16" y="24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9"/>
                    <a:pt x="0" y="5"/>
                    <a:pt x="3" y="3"/>
                  </a:cubicBezTo>
                  <a:cubicBezTo>
                    <a:pt x="5" y="0"/>
                    <a:pt x="9" y="0"/>
                    <a:pt x="11" y="3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7" y="18"/>
                    <a:pt x="27" y="22"/>
                    <a:pt x="24" y="24"/>
                  </a:cubicBezTo>
                  <a:cubicBezTo>
                    <a:pt x="23" y="25"/>
                    <a:pt x="22" y="26"/>
                    <a:pt x="20" y="26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2" name="Freeform 78"/>
            <p:cNvSpPr>
              <a:spLocks/>
            </p:cNvSpPr>
            <p:nvPr/>
          </p:nvSpPr>
          <p:spPr bwMode="auto">
            <a:xfrm>
              <a:off x="2525046" y="2535902"/>
              <a:ext cx="57150" cy="57150"/>
            </a:xfrm>
            <a:custGeom>
              <a:avLst/>
              <a:gdLst>
                <a:gd name="T0" fmla="*/ 19 w 26"/>
                <a:gd name="T1" fmla="*/ 26 h 26"/>
                <a:gd name="T2" fmla="*/ 15 w 26"/>
                <a:gd name="T3" fmla="*/ 24 h 26"/>
                <a:gd name="T4" fmla="*/ 2 w 26"/>
                <a:gd name="T5" fmla="*/ 11 h 26"/>
                <a:gd name="T6" fmla="*/ 2 w 26"/>
                <a:gd name="T7" fmla="*/ 3 h 26"/>
                <a:gd name="T8" fmla="*/ 11 w 26"/>
                <a:gd name="T9" fmla="*/ 3 h 26"/>
                <a:gd name="T10" fmla="*/ 24 w 26"/>
                <a:gd name="T11" fmla="*/ 16 h 26"/>
                <a:gd name="T12" fmla="*/ 24 w 26"/>
                <a:gd name="T13" fmla="*/ 24 h 26"/>
                <a:gd name="T14" fmla="*/ 19 w 26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6">
                  <a:moveTo>
                    <a:pt x="19" y="26"/>
                  </a:moveTo>
                  <a:cubicBezTo>
                    <a:pt x="18" y="26"/>
                    <a:pt x="16" y="26"/>
                    <a:pt x="15" y="24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9"/>
                    <a:pt x="0" y="5"/>
                    <a:pt x="2" y="3"/>
                  </a:cubicBezTo>
                  <a:cubicBezTo>
                    <a:pt x="4" y="0"/>
                    <a:pt x="8" y="0"/>
                    <a:pt x="11" y="3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6" y="18"/>
                    <a:pt x="26" y="22"/>
                    <a:pt x="24" y="24"/>
                  </a:cubicBezTo>
                  <a:cubicBezTo>
                    <a:pt x="22" y="26"/>
                    <a:pt x="21" y="26"/>
                    <a:pt x="19" y="26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3" name="Freeform 79"/>
            <p:cNvSpPr>
              <a:spLocks/>
            </p:cNvSpPr>
            <p:nvPr/>
          </p:nvSpPr>
          <p:spPr bwMode="auto">
            <a:xfrm>
              <a:off x="2482184" y="2496214"/>
              <a:ext cx="57150" cy="55563"/>
            </a:xfrm>
            <a:custGeom>
              <a:avLst/>
              <a:gdLst>
                <a:gd name="T0" fmla="*/ 19 w 26"/>
                <a:gd name="T1" fmla="*/ 25 h 25"/>
                <a:gd name="T2" fmla="*/ 15 w 26"/>
                <a:gd name="T3" fmla="*/ 24 h 25"/>
                <a:gd name="T4" fmla="*/ 2 w 26"/>
                <a:gd name="T5" fmla="*/ 11 h 25"/>
                <a:gd name="T6" fmla="*/ 2 w 26"/>
                <a:gd name="T7" fmla="*/ 2 h 25"/>
                <a:gd name="T8" fmla="*/ 11 w 26"/>
                <a:gd name="T9" fmla="*/ 2 h 25"/>
                <a:gd name="T10" fmla="*/ 24 w 26"/>
                <a:gd name="T11" fmla="*/ 15 h 25"/>
                <a:gd name="T12" fmla="*/ 24 w 26"/>
                <a:gd name="T13" fmla="*/ 24 h 25"/>
                <a:gd name="T14" fmla="*/ 19 w 26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5">
                  <a:moveTo>
                    <a:pt x="19" y="25"/>
                  </a:moveTo>
                  <a:cubicBezTo>
                    <a:pt x="18" y="25"/>
                    <a:pt x="16" y="25"/>
                    <a:pt x="15" y="24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8"/>
                    <a:pt x="0" y="4"/>
                    <a:pt x="2" y="2"/>
                  </a:cubicBezTo>
                  <a:cubicBezTo>
                    <a:pt x="5" y="0"/>
                    <a:pt x="8" y="0"/>
                    <a:pt x="11" y="2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6" y="17"/>
                    <a:pt x="26" y="21"/>
                    <a:pt x="24" y="24"/>
                  </a:cubicBezTo>
                  <a:cubicBezTo>
                    <a:pt x="23" y="25"/>
                    <a:pt x="21" y="25"/>
                    <a:pt x="19" y="25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4" name="Freeform 80"/>
            <p:cNvSpPr>
              <a:spLocks/>
            </p:cNvSpPr>
            <p:nvPr/>
          </p:nvSpPr>
          <p:spPr bwMode="auto">
            <a:xfrm>
              <a:off x="2440909" y="2454939"/>
              <a:ext cx="55562" cy="57150"/>
            </a:xfrm>
            <a:custGeom>
              <a:avLst/>
              <a:gdLst>
                <a:gd name="T0" fmla="*/ 19 w 26"/>
                <a:gd name="T1" fmla="*/ 26 h 26"/>
                <a:gd name="T2" fmla="*/ 15 w 26"/>
                <a:gd name="T3" fmla="*/ 24 h 26"/>
                <a:gd name="T4" fmla="*/ 2 w 26"/>
                <a:gd name="T5" fmla="*/ 11 h 26"/>
                <a:gd name="T6" fmla="*/ 2 w 26"/>
                <a:gd name="T7" fmla="*/ 2 h 26"/>
                <a:gd name="T8" fmla="*/ 10 w 26"/>
                <a:gd name="T9" fmla="*/ 2 h 26"/>
                <a:gd name="T10" fmla="*/ 23 w 26"/>
                <a:gd name="T11" fmla="*/ 15 h 26"/>
                <a:gd name="T12" fmla="*/ 23 w 26"/>
                <a:gd name="T13" fmla="*/ 24 h 26"/>
                <a:gd name="T14" fmla="*/ 19 w 26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6">
                  <a:moveTo>
                    <a:pt x="19" y="26"/>
                  </a:moveTo>
                  <a:cubicBezTo>
                    <a:pt x="18" y="26"/>
                    <a:pt x="16" y="25"/>
                    <a:pt x="15" y="24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8"/>
                    <a:pt x="0" y="5"/>
                    <a:pt x="2" y="2"/>
                  </a:cubicBezTo>
                  <a:cubicBezTo>
                    <a:pt x="4" y="0"/>
                    <a:pt x="8" y="0"/>
                    <a:pt x="10" y="2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6" y="18"/>
                    <a:pt x="26" y="21"/>
                    <a:pt x="23" y="24"/>
                  </a:cubicBezTo>
                  <a:cubicBezTo>
                    <a:pt x="22" y="25"/>
                    <a:pt x="21" y="26"/>
                    <a:pt x="19" y="26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1899817" y="2714848"/>
              <a:ext cx="284166" cy="220428"/>
              <a:chOff x="8964790" y="2459832"/>
              <a:chExt cx="339725" cy="263525"/>
            </a:xfrm>
            <a:grpFill/>
          </p:grpSpPr>
          <p:sp>
            <p:nvSpPr>
              <p:cNvPr id="64" name="Freeform 85"/>
              <p:cNvSpPr>
                <a:spLocks/>
              </p:cNvSpPr>
              <p:nvPr/>
            </p:nvSpPr>
            <p:spPr bwMode="auto">
              <a:xfrm>
                <a:off x="8964790" y="2459832"/>
                <a:ext cx="287337" cy="182563"/>
              </a:xfrm>
              <a:custGeom>
                <a:avLst/>
                <a:gdLst>
                  <a:gd name="T0" fmla="*/ 84 w 132"/>
                  <a:gd name="T1" fmla="*/ 84 h 84"/>
                  <a:gd name="T2" fmla="*/ 47 w 132"/>
                  <a:gd name="T3" fmla="*/ 84 h 84"/>
                  <a:gd name="T4" fmla="*/ 27 w 132"/>
                  <a:gd name="T5" fmla="*/ 12 h 84"/>
                  <a:gd name="T6" fmla="*/ 6 w 132"/>
                  <a:gd name="T7" fmla="*/ 12 h 84"/>
                  <a:gd name="T8" fmla="*/ 0 w 132"/>
                  <a:gd name="T9" fmla="*/ 6 h 84"/>
                  <a:gd name="T10" fmla="*/ 6 w 132"/>
                  <a:gd name="T11" fmla="*/ 0 h 84"/>
                  <a:gd name="T12" fmla="*/ 32 w 132"/>
                  <a:gd name="T13" fmla="*/ 0 h 84"/>
                  <a:gd name="T14" fmla="*/ 38 w 132"/>
                  <a:gd name="T15" fmla="*/ 5 h 84"/>
                  <a:gd name="T16" fmla="*/ 52 w 132"/>
                  <a:gd name="T17" fmla="*/ 72 h 84"/>
                  <a:gd name="T18" fmla="*/ 126 w 132"/>
                  <a:gd name="T19" fmla="*/ 72 h 84"/>
                  <a:gd name="T20" fmla="*/ 126 w 132"/>
                  <a:gd name="T21" fmla="*/ 72 h 84"/>
                  <a:gd name="T22" fmla="*/ 132 w 132"/>
                  <a:gd name="T23" fmla="*/ 78 h 84"/>
                  <a:gd name="T24" fmla="*/ 126 w 132"/>
                  <a:gd name="T25" fmla="*/ 84 h 84"/>
                  <a:gd name="T26" fmla="*/ 84 w 132"/>
                  <a:gd name="T27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2" h="84">
                    <a:moveTo>
                      <a:pt x="84" y="84"/>
                    </a:moveTo>
                    <a:cubicBezTo>
                      <a:pt x="48" y="84"/>
                      <a:pt x="47" y="84"/>
                      <a:pt x="47" y="84"/>
                    </a:cubicBezTo>
                    <a:cubicBezTo>
                      <a:pt x="42" y="83"/>
                      <a:pt x="41" y="83"/>
                      <a:pt x="2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5" y="0"/>
                      <a:pt x="37" y="2"/>
                      <a:pt x="38" y="5"/>
                    </a:cubicBezTo>
                    <a:cubicBezTo>
                      <a:pt x="43" y="32"/>
                      <a:pt x="50" y="62"/>
                      <a:pt x="52" y="72"/>
                    </a:cubicBezTo>
                    <a:cubicBezTo>
                      <a:pt x="64" y="72"/>
                      <a:pt x="101" y="72"/>
                      <a:pt x="126" y="72"/>
                    </a:cubicBezTo>
                    <a:cubicBezTo>
                      <a:pt x="126" y="72"/>
                      <a:pt x="126" y="72"/>
                      <a:pt x="126" y="72"/>
                    </a:cubicBezTo>
                    <a:cubicBezTo>
                      <a:pt x="129" y="72"/>
                      <a:pt x="132" y="75"/>
                      <a:pt x="132" y="78"/>
                    </a:cubicBezTo>
                    <a:cubicBezTo>
                      <a:pt x="132" y="81"/>
                      <a:pt x="129" y="84"/>
                      <a:pt x="126" y="84"/>
                    </a:cubicBezTo>
                    <a:cubicBezTo>
                      <a:pt x="108" y="84"/>
                      <a:pt x="95" y="84"/>
                      <a:pt x="84" y="84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65" name="Freeform 86"/>
              <p:cNvSpPr>
                <a:spLocks/>
              </p:cNvSpPr>
              <p:nvPr/>
            </p:nvSpPr>
            <p:spPr bwMode="auto">
              <a:xfrm>
                <a:off x="9061628" y="2494757"/>
                <a:ext cx="242887" cy="25400"/>
              </a:xfrm>
              <a:custGeom>
                <a:avLst/>
                <a:gdLst>
                  <a:gd name="T0" fmla="*/ 106 w 112"/>
                  <a:gd name="T1" fmla="*/ 12 h 12"/>
                  <a:gd name="T2" fmla="*/ 6 w 112"/>
                  <a:gd name="T3" fmla="*/ 12 h 12"/>
                  <a:gd name="T4" fmla="*/ 0 w 112"/>
                  <a:gd name="T5" fmla="*/ 6 h 12"/>
                  <a:gd name="T6" fmla="*/ 6 w 112"/>
                  <a:gd name="T7" fmla="*/ 0 h 12"/>
                  <a:gd name="T8" fmla="*/ 106 w 112"/>
                  <a:gd name="T9" fmla="*/ 0 h 12"/>
                  <a:gd name="T10" fmla="*/ 112 w 112"/>
                  <a:gd name="T11" fmla="*/ 6 h 12"/>
                  <a:gd name="T12" fmla="*/ 106 w 112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12">
                    <a:moveTo>
                      <a:pt x="106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06" y="0"/>
                      <a:pt x="106" y="0"/>
                      <a:pt x="106" y="0"/>
                    </a:cubicBezTo>
                    <a:cubicBezTo>
                      <a:pt x="109" y="0"/>
                      <a:pt x="112" y="3"/>
                      <a:pt x="112" y="6"/>
                    </a:cubicBezTo>
                    <a:cubicBezTo>
                      <a:pt x="112" y="9"/>
                      <a:pt x="109" y="12"/>
                      <a:pt x="106" y="12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66" name="Freeform 87"/>
              <p:cNvSpPr>
                <a:spLocks/>
              </p:cNvSpPr>
              <p:nvPr/>
            </p:nvSpPr>
            <p:spPr bwMode="auto">
              <a:xfrm>
                <a:off x="9079090" y="2537619"/>
                <a:ext cx="217487" cy="26988"/>
              </a:xfrm>
              <a:custGeom>
                <a:avLst/>
                <a:gdLst>
                  <a:gd name="T0" fmla="*/ 94 w 100"/>
                  <a:gd name="T1" fmla="*/ 12 h 12"/>
                  <a:gd name="T2" fmla="*/ 6 w 100"/>
                  <a:gd name="T3" fmla="*/ 12 h 12"/>
                  <a:gd name="T4" fmla="*/ 0 w 100"/>
                  <a:gd name="T5" fmla="*/ 6 h 12"/>
                  <a:gd name="T6" fmla="*/ 6 w 100"/>
                  <a:gd name="T7" fmla="*/ 0 h 12"/>
                  <a:gd name="T8" fmla="*/ 94 w 100"/>
                  <a:gd name="T9" fmla="*/ 0 h 12"/>
                  <a:gd name="T10" fmla="*/ 100 w 100"/>
                  <a:gd name="T11" fmla="*/ 6 h 12"/>
                  <a:gd name="T12" fmla="*/ 94 w 100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12">
                    <a:moveTo>
                      <a:pt x="94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7" y="0"/>
                      <a:pt x="100" y="3"/>
                      <a:pt x="100" y="6"/>
                    </a:cubicBezTo>
                    <a:cubicBezTo>
                      <a:pt x="100" y="9"/>
                      <a:pt x="97" y="12"/>
                      <a:pt x="94" y="12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67" name="Freeform 88"/>
              <p:cNvSpPr>
                <a:spLocks/>
              </p:cNvSpPr>
              <p:nvPr/>
            </p:nvSpPr>
            <p:spPr bwMode="auto">
              <a:xfrm>
                <a:off x="9087028" y="2572544"/>
                <a:ext cx="192087" cy="26988"/>
              </a:xfrm>
              <a:custGeom>
                <a:avLst/>
                <a:gdLst>
                  <a:gd name="T0" fmla="*/ 82 w 88"/>
                  <a:gd name="T1" fmla="*/ 12 h 12"/>
                  <a:gd name="T2" fmla="*/ 6 w 88"/>
                  <a:gd name="T3" fmla="*/ 12 h 12"/>
                  <a:gd name="T4" fmla="*/ 0 w 88"/>
                  <a:gd name="T5" fmla="*/ 6 h 12"/>
                  <a:gd name="T6" fmla="*/ 6 w 88"/>
                  <a:gd name="T7" fmla="*/ 0 h 12"/>
                  <a:gd name="T8" fmla="*/ 82 w 88"/>
                  <a:gd name="T9" fmla="*/ 0 h 12"/>
                  <a:gd name="T10" fmla="*/ 88 w 88"/>
                  <a:gd name="T11" fmla="*/ 6 h 12"/>
                  <a:gd name="T12" fmla="*/ 82 w 88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2">
                    <a:moveTo>
                      <a:pt x="82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5" y="0"/>
                      <a:pt x="88" y="3"/>
                      <a:pt x="88" y="6"/>
                    </a:cubicBezTo>
                    <a:cubicBezTo>
                      <a:pt x="88" y="9"/>
                      <a:pt x="85" y="12"/>
                      <a:pt x="82" y="12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68" name="Freeform 67"/>
              <p:cNvSpPr>
                <a:spLocks noChangeArrowheads="1"/>
              </p:cNvSpPr>
              <p:nvPr/>
            </p:nvSpPr>
            <p:spPr bwMode="auto">
              <a:xfrm>
                <a:off x="9045753" y="2647157"/>
                <a:ext cx="76200" cy="76200"/>
              </a:xfrm>
              <a:custGeom>
                <a:avLst/>
                <a:gdLst>
                  <a:gd name="connsiteX0" fmla="*/ 37306 w 76200"/>
                  <a:gd name="connsiteY0" fmla="*/ 25400 h 76200"/>
                  <a:gd name="connsiteX1" fmla="*/ 25400 w 76200"/>
                  <a:gd name="connsiteY1" fmla="*/ 37307 h 76200"/>
                  <a:gd name="connsiteX2" fmla="*/ 37306 w 76200"/>
                  <a:gd name="connsiteY2" fmla="*/ 49214 h 76200"/>
                  <a:gd name="connsiteX3" fmla="*/ 49212 w 76200"/>
                  <a:gd name="connsiteY3" fmla="*/ 37307 h 76200"/>
                  <a:gd name="connsiteX4" fmla="*/ 37306 w 76200"/>
                  <a:gd name="connsiteY4" fmla="*/ 25400 h 76200"/>
                  <a:gd name="connsiteX5" fmla="*/ 38100 w 76200"/>
                  <a:gd name="connsiteY5" fmla="*/ 0 h 76200"/>
                  <a:gd name="connsiteX6" fmla="*/ 76200 w 76200"/>
                  <a:gd name="connsiteY6" fmla="*/ 38100 h 76200"/>
                  <a:gd name="connsiteX7" fmla="*/ 38100 w 76200"/>
                  <a:gd name="connsiteY7" fmla="*/ 76200 h 76200"/>
                  <a:gd name="connsiteX8" fmla="*/ 0 w 76200"/>
                  <a:gd name="connsiteY8" fmla="*/ 38100 h 76200"/>
                  <a:gd name="connsiteX9" fmla="*/ 38100 w 76200"/>
                  <a:gd name="connsiteY9" fmla="*/ 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200" h="76200">
                    <a:moveTo>
                      <a:pt x="37306" y="25400"/>
                    </a:moveTo>
                    <a:cubicBezTo>
                      <a:pt x="30730" y="25400"/>
                      <a:pt x="25400" y="30731"/>
                      <a:pt x="25400" y="37307"/>
                    </a:cubicBezTo>
                    <a:cubicBezTo>
                      <a:pt x="25400" y="43883"/>
                      <a:pt x="30730" y="49214"/>
                      <a:pt x="37306" y="49214"/>
                    </a:cubicBezTo>
                    <a:cubicBezTo>
                      <a:pt x="43882" y="49214"/>
                      <a:pt x="49212" y="43883"/>
                      <a:pt x="49212" y="37307"/>
                    </a:cubicBezTo>
                    <a:cubicBezTo>
                      <a:pt x="49212" y="30731"/>
                      <a:pt x="43882" y="25400"/>
                      <a:pt x="37306" y="25400"/>
                    </a:cubicBezTo>
                    <a:close/>
                    <a:moveTo>
                      <a:pt x="38100" y="0"/>
                    </a:moveTo>
                    <a:cubicBezTo>
                      <a:pt x="59142" y="0"/>
                      <a:pt x="76200" y="17058"/>
                      <a:pt x="76200" y="38100"/>
                    </a:cubicBezTo>
                    <a:cubicBezTo>
                      <a:pt x="76200" y="59142"/>
                      <a:pt x="59142" y="76200"/>
                      <a:pt x="38100" y="76200"/>
                    </a:cubicBezTo>
                    <a:cubicBezTo>
                      <a:pt x="17058" y="76200"/>
                      <a:pt x="0" y="59142"/>
                      <a:pt x="0" y="38100"/>
                    </a:cubicBezTo>
                    <a:cubicBezTo>
                      <a:pt x="0" y="17058"/>
                      <a:pt x="17058" y="0"/>
                      <a:pt x="38100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69" name="Freeform 68"/>
              <p:cNvSpPr>
                <a:spLocks noChangeArrowheads="1"/>
              </p:cNvSpPr>
              <p:nvPr/>
            </p:nvSpPr>
            <p:spPr bwMode="auto">
              <a:xfrm>
                <a:off x="9174339" y="2647157"/>
                <a:ext cx="77788" cy="76200"/>
              </a:xfrm>
              <a:custGeom>
                <a:avLst/>
                <a:gdLst>
                  <a:gd name="connsiteX0" fmla="*/ 38894 w 77788"/>
                  <a:gd name="connsiteY0" fmla="*/ 25400 h 76200"/>
                  <a:gd name="connsiteX1" fmla="*/ 25400 w 77788"/>
                  <a:gd name="connsiteY1" fmla="*/ 37307 h 76200"/>
                  <a:gd name="connsiteX2" fmla="*/ 38894 w 77788"/>
                  <a:gd name="connsiteY2" fmla="*/ 49214 h 76200"/>
                  <a:gd name="connsiteX3" fmla="*/ 52388 w 77788"/>
                  <a:gd name="connsiteY3" fmla="*/ 37307 h 76200"/>
                  <a:gd name="connsiteX4" fmla="*/ 38894 w 77788"/>
                  <a:gd name="connsiteY4" fmla="*/ 25400 h 76200"/>
                  <a:gd name="connsiteX5" fmla="*/ 38894 w 77788"/>
                  <a:gd name="connsiteY5" fmla="*/ 0 h 76200"/>
                  <a:gd name="connsiteX6" fmla="*/ 77788 w 77788"/>
                  <a:gd name="connsiteY6" fmla="*/ 38100 h 76200"/>
                  <a:gd name="connsiteX7" fmla="*/ 38894 w 77788"/>
                  <a:gd name="connsiteY7" fmla="*/ 76200 h 76200"/>
                  <a:gd name="connsiteX8" fmla="*/ 0 w 77788"/>
                  <a:gd name="connsiteY8" fmla="*/ 38100 h 76200"/>
                  <a:gd name="connsiteX9" fmla="*/ 38894 w 77788"/>
                  <a:gd name="connsiteY9" fmla="*/ 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7788" h="76200">
                    <a:moveTo>
                      <a:pt x="38894" y="25400"/>
                    </a:moveTo>
                    <a:cubicBezTo>
                      <a:pt x="31441" y="25400"/>
                      <a:pt x="25400" y="30731"/>
                      <a:pt x="25400" y="37307"/>
                    </a:cubicBezTo>
                    <a:cubicBezTo>
                      <a:pt x="25400" y="43883"/>
                      <a:pt x="31441" y="49214"/>
                      <a:pt x="38894" y="49214"/>
                    </a:cubicBezTo>
                    <a:cubicBezTo>
                      <a:pt x="46347" y="49214"/>
                      <a:pt x="52388" y="43883"/>
                      <a:pt x="52388" y="37307"/>
                    </a:cubicBezTo>
                    <a:cubicBezTo>
                      <a:pt x="52388" y="30731"/>
                      <a:pt x="46347" y="25400"/>
                      <a:pt x="38894" y="25400"/>
                    </a:cubicBezTo>
                    <a:close/>
                    <a:moveTo>
                      <a:pt x="38894" y="0"/>
                    </a:moveTo>
                    <a:cubicBezTo>
                      <a:pt x="60375" y="0"/>
                      <a:pt x="77788" y="17058"/>
                      <a:pt x="77788" y="38100"/>
                    </a:cubicBezTo>
                    <a:cubicBezTo>
                      <a:pt x="77788" y="59142"/>
                      <a:pt x="60375" y="76200"/>
                      <a:pt x="38894" y="76200"/>
                    </a:cubicBezTo>
                    <a:cubicBezTo>
                      <a:pt x="17413" y="76200"/>
                      <a:pt x="0" y="59142"/>
                      <a:pt x="0" y="38100"/>
                    </a:cubicBezTo>
                    <a:cubicBezTo>
                      <a:pt x="0" y="17058"/>
                      <a:pt x="17413" y="0"/>
                      <a:pt x="38894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2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2305971" y="4218652"/>
              <a:ext cx="306388" cy="273050"/>
              <a:chOff x="9147175" y="4252913"/>
              <a:chExt cx="306388" cy="273050"/>
            </a:xfrm>
            <a:grpFill/>
          </p:grpSpPr>
          <p:sp>
            <p:nvSpPr>
              <p:cNvPr id="49" name="Freeform 93"/>
              <p:cNvSpPr>
                <a:spLocks/>
              </p:cNvSpPr>
              <p:nvPr/>
            </p:nvSpPr>
            <p:spPr bwMode="auto">
              <a:xfrm>
                <a:off x="9153525" y="4252913"/>
                <a:ext cx="47625" cy="79375"/>
              </a:xfrm>
              <a:custGeom>
                <a:avLst/>
                <a:gdLst>
                  <a:gd name="T0" fmla="*/ 30 w 30"/>
                  <a:gd name="T1" fmla="*/ 50 h 50"/>
                  <a:gd name="T2" fmla="*/ 0 w 30"/>
                  <a:gd name="T3" fmla="*/ 50 h 50"/>
                  <a:gd name="T4" fmla="*/ 0 w 30"/>
                  <a:gd name="T5" fmla="*/ 43 h 50"/>
                  <a:gd name="T6" fmla="*/ 11 w 30"/>
                  <a:gd name="T7" fmla="*/ 43 h 50"/>
                  <a:gd name="T8" fmla="*/ 11 w 30"/>
                  <a:gd name="T9" fmla="*/ 8 h 50"/>
                  <a:gd name="T10" fmla="*/ 0 w 30"/>
                  <a:gd name="T11" fmla="*/ 10 h 50"/>
                  <a:gd name="T12" fmla="*/ 0 w 30"/>
                  <a:gd name="T13" fmla="*/ 4 h 50"/>
                  <a:gd name="T14" fmla="*/ 19 w 30"/>
                  <a:gd name="T15" fmla="*/ 0 h 50"/>
                  <a:gd name="T16" fmla="*/ 19 w 30"/>
                  <a:gd name="T17" fmla="*/ 43 h 50"/>
                  <a:gd name="T18" fmla="*/ 30 w 30"/>
                  <a:gd name="T19" fmla="*/ 43 h 50"/>
                  <a:gd name="T20" fmla="*/ 30 w 30"/>
                  <a:gd name="T21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50">
                    <a:moveTo>
                      <a:pt x="30" y="50"/>
                    </a:moveTo>
                    <a:lnTo>
                      <a:pt x="0" y="50"/>
                    </a:lnTo>
                    <a:lnTo>
                      <a:pt x="0" y="43"/>
                    </a:lnTo>
                    <a:lnTo>
                      <a:pt x="11" y="43"/>
                    </a:lnTo>
                    <a:lnTo>
                      <a:pt x="11" y="8"/>
                    </a:lnTo>
                    <a:lnTo>
                      <a:pt x="0" y="10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43"/>
                    </a:lnTo>
                    <a:lnTo>
                      <a:pt x="30" y="43"/>
                    </a:lnTo>
                    <a:lnTo>
                      <a:pt x="30" y="50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50" name="Freeform 49"/>
              <p:cNvSpPr>
                <a:spLocks/>
              </p:cNvSpPr>
              <p:nvPr/>
            </p:nvSpPr>
            <p:spPr bwMode="auto">
              <a:xfrm>
                <a:off x="9210675" y="4252913"/>
                <a:ext cx="53975" cy="79375"/>
              </a:xfrm>
              <a:custGeom>
                <a:avLst/>
                <a:gdLst>
                  <a:gd name="connsiteX0" fmla="*/ 26988 w 53975"/>
                  <a:gd name="connsiteY0" fmla="*/ 7937 h 79375"/>
                  <a:gd name="connsiteX1" fmla="*/ 12700 w 53975"/>
                  <a:gd name="connsiteY1" fmla="*/ 39687 h 79375"/>
                  <a:gd name="connsiteX2" fmla="*/ 26988 w 53975"/>
                  <a:gd name="connsiteY2" fmla="*/ 71437 h 79375"/>
                  <a:gd name="connsiteX3" fmla="*/ 41276 w 53975"/>
                  <a:gd name="connsiteY3" fmla="*/ 39687 h 79375"/>
                  <a:gd name="connsiteX4" fmla="*/ 26988 w 53975"/>
                  <a:gd name="connsiteY4" fmla="*/ 7937 h 79375"/>
                  <a:gd name="connsiteX5" fmla="*/ 28067 w 53975"/>
                  <a:gd name="connsiteY5" fmla="*/ 0 h 79375"/>
                  <a:gd name="connsiteX6" fmla="*/ 53975 w 53975"/>
                  <a:gd name="connsiteY6" fmla="*/ 38615 h 79375"/>
                  <a:gd name="connsiteX7" fmla="*/ 47498 w 53975"/>
                  <a:gd name="connsiteY7" fmla="*/ 68649 h 79375"/>
                  <a:gd name="connsiteX8" fmla="*/ 25908 w 53975"/>
                  <a:gd name="connsiteY8" fmla="*/ 79375 h 79375"/>
                  <a:gd name="connsiteX9" fmla="*/ 8636 w 53975"/>
                  <a:gd name="connsiteY9" fmla="*/ 70794 h 79375"/>
                  <a:gd name="connsiteX10" fmla="*/ 0 w 53975"/>
                  <a:gd name="connsiteY10" fmla="*/ 40760 h 79375"/>
                  <a:gd name="connsiteX11" fmla="*/ 8636 w 53975"/>
                  <a:gd name="connsiteY11" fmla="*/ 10727 h 79375"/>
                  <a:gd name="connsiteX12" fmla="*/ 28067 w 53975"/>
                  <a:gd name="connsiteY12" fmla="*/ 0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3975" h="79375">
                    <a:moveTo>
                      <a:pt x="26988" y="7937"/>
                    </a:moveTo>
                    <a:cubicBezTo>
                      <a:pt x="19097" y="7937"/>
                      <a:pt x="12700" y="22152"/>
                      <a:pt x="12700" y="39687"/>
                    </a:cubicBezTo>
                    <a:cubicBezTo>
                      <a:pt x="12700" y="57222"/>
                      <a:pt x="19097" y="71437"/>
                      <a:pt x="26988" y="71437"/>
                    </a:cubicBezTo>
                    <a:cubicBezTo>
                      <a:pt x="34879" y="71437"/>
                      <a:pt x="41276" y="57222"/>
                      <a:pt x="41276" y="39687"/>
                    </a:cubicBezTo>
                    <a:cubicBezTo>
                      <a:pt x="41276" y="22152"/>
                      <a:pt x="34879" y="7937"/>
                      <a:pt x="26988" y="7937"/>
                    </a:cubicBezTo>
                    <a:close/>
                    <a:moveTo>
                      <a:pt x="28067" y="0"/>
                    </a:moveTo>
                    <a:cubicBezTo>
                      <a:pt x="45339" y="0"/>
                      <a:pt x="53975" y="12872"/>
                      <a:pt x="53975" y="38615"/>
                    </a:cubicBezTo>
                    <a:cubicBezTo>
                      <a:pt x="53975" y="53632"/>
                      <a:pt x="51816" y="62213"/>
                      <a:pt x="47498" y="68649"/>
                    </a:cubicBezTo>
                    <a:cubicBezTo>
                      <a:pt x="43180" y="77230"/>
                      <a:pt x="34544" y="79375"/>
                      <a:pt x="25908" y="79375"/>
                    </a:cubicBezTo>
                    <a:cubicBezTo>
                      <a:pt x="19431" y="79375"/>
                      <a:pt x="12954" y="77230"/>
                      <a:pt x="8636" y="70794"/>
                    </a:cubicBezTo>
                    <a:cubicBezTo>
                      <a:pt x="2159" y="64358"/>
                      <a:pt x="0" y="53632"/>
                      <a:pt x="0" y="40760"/>
                    </a:cubicBezTo>
                    <a:cubicBezTo>
                      <a:pt x="0" y="27889"/>
                      <a:pt x="2159" y="17162"/>
                      <a:pt x="8636" y="10727"/>
                    </a:cubicBezTo>
                    <a:cubicBezTo>
                      <a:pt x="12954" y="2146"/>
                      <a:pt x="19431" y="0"/>
                      <a:pt x="28067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51" name="Freeform 96"/>
              <p:cNvSpPr>
                <a:spLocks/>
              </p:cNvSpPr>
              <p:nvPr/>
            </p:nvSpPr>
            <p:spPr bwMode="auto">
              <a:xfrm>
                <a:off x="9277350" y="4252913"/>
                <a:ext cx="47625" cy="79375"/>
              </a:xfrm>
              <a:custGeom>
                <a:avLst/>
                <a:gdLst>
                  <a:gd name="T0" fmla="*/ 30 w 30"/>
                  <a:gd name="T1" fmla="*/ 50 h 50"/>
                  <a:gd name="T2" fmla="*/ 1 w 30"/>
                  <a:gd name="T3" fmla="*/ 50 h 50"/>
                  <a:gd name="T4" fmla="*/ 1 w 30"/>
                  <a:gd name="T5" fmla="*/ 43 h 50"/>
                  <a:gd name="T6" fmla="*/ 12 w 30"/>
                  <a:gd name="T7" fmla="*/ 43 h 50"/>
                  <a:gd name="T8" fmla="*/ 12 w 30"/>
                  <a:gd name="T9" fmla="*/ 8 h 50"/>
                  <a:gd name="T10" fmla="*/ 0 w 30"/>
                  <a:gd name="T11" fmla="*/ 10 h 50"/>
                  <a:gd name="T12" fmla="*/ 0 w 30"/>
                  <a:gd name="T13" fmla="*/ 4 h 50"/>
                  <a:gd name="T14" fmla="*/ 19 w 30"/>
                  <a:gd name="T15" fmla="*/ 0 h 50"/>
                  <a:gd name="T16" fmla="*/ 19 w 30"/>
                  <a:gd name="T17" fmla="*/ 43 h 50"/>
                  <a:gd name="T18" fmla="*/ 30 w 30"/>
                  <a:gd name="T19" fmla="*/ 43 h 50"/>
                  <a:gd name="T20" fmla="*/ 30 w 30"/>
                  <a:gd name="T21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50">
                    <a:moveTo>
                      <a:pt x="30" y="50"/>
                    </a:moveTo>
                    <a:lnTo>
                      <a:pt x="1" y="50"/>
                    </a:lnTo>
                    <a:lnTo>
                      <a:pt x="1" y="43"/>
                    </a:lnTo>
                    <a:lnTo>
                      <a:pt x="12" y="43"/>
                    </a:lnTo>
                    <a:lnTo>
                      <a:pt x="12" y="8"/>
                    </a:lnTo>
                    <a:lnTo>
                      <a:pt x="0" y="10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43"/>
                    </a:lnTo>
                    <a:lnTo>
                      <a:pt x="30" y="43"/>
                    </a:lnTo>
                    <a:lnTo>
                      <a:pt x="30" y="50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52" name="Freeform 51"/>
              <p:cNvSpPr>
                <a:spLocks/>
              </p:cNvSpPr>
              <p:nvPr/>
            </p:nvSpPr>
            <p:spPr bwMode="auto">
              <a:xfrm>
                <a:off x="9336088" y="4252913"/>
                <a:ext cx="53975" cy="79375"/>
              </a:xfrm>
              <a:custGeom>
                <a:avLst/>
                <a:gdLst>
                  <a:gd name="connsiteX0" fmla="*/ 26988 w 53975"/>
                  <a:gd name="connsiteY0" fmla="*/ 7937 h 79375"/>
                  <a:gd name="connsiteX1" fmla="*/ 12700 w 53975"/>
                  <a:gd name="connsiteY1" fmla="*/ 39687 h 79375"/>
                  <a:gd name="connsiteX2" fmla="*/ 26988 w 53975"/>
                  <a:gd name="connsiteY2" fmla="*/ 71437 h 79375"/>
                  <a:gd name="connsiteX3" fmla="*/ 41276 w 53975"/>
                  <a:gd name="connsiteY3" fmla="*/ 39687 h 79375"/>
                  <a:gd name="connsiteX4" fmla="*/ 26988 w 53975"/>
                  <a:gd name="connsiteY4" fmla="*/ 7937 h 79375"/>
                  <a:gd name="connsiteX5" fmla="*/ 28067 w 53975"/>
                  <a:gd name="connsiteY5" fmla="*/ 0 h 79375"/>
                  <a:gd name="connsiteX6" fmla="*/ 53975 w 53975"/>
                  <a:gd name="connsiteY6" fmla="*/ 38615 h 79375"/>
                  <a:gd name="connsiteX7" fmla="*/ 47498 w 53975"/>
                  <a:gd name="connsiteY7" fmla="*/ 68649 h 79375"/>
                  <a:gd name="connsiteX8" fmla="*/ 25908 w 53975"/>
                  <a:gd name="connsiteY8" fmla="*/ 79375 h 79375"/>
                  <a:gd name="connsiteX9" fmla="*/ 6477 w 53975"/>
                  <a:gd name="connsiteY9" fmla="*/ 70794 h 79375"/>
                  <a:gd name="connsiteX10" fmla="*/ 0 w 53975"/>
                  <a:gd name="connsiteY10" fmla="*/ 40760 h 79375"/>
                  <a:gd name="connsiteX11" fmla="*/ 6477 w 53975"/>
                  <a:gd name="connsiteY11" fmla="*/ 10727 h 79375"/>
                  <a:gd name="connsiteX12" fmla="*/ 28067 w 53975"/>
                  <a:gd name="connsiteY12" fmla="*/ 0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3975" h="79375">
                    <a:moveTo>
                      <a:pt x="26988" y="7937"/>
                    </a:moveTo>
                    <a:cubicBezTo>
                      <a:pt x="19097" y="7937"/>
                      <a:pt x="12700" y="22152"/>
                      <a:pt x="12700" y="39687"/>
                    </a:cubicBezTo>
                    <a:cubicBezTo>
                      <a:pt x="12700" y="57222"/>
                      <a:pt x="19097" y="71437"/>
                      <a:pt x="26988" y="71437"/>
                    </a:cubicBezTo>
                    <a:cubicBezTo>
                      <a:pt x="34879" y="71437"/>
                      <a:pt x="41276" y="57222"/>
                      <a:pt x="41276" y="39687"/>
                    </a:cubicBezTo>
                    <a:cubicBezTo>
                      <a:pt x="41276" y="22152"/>
                      <a:pt x="34879" y="7937"/>
                      <a:pt x="26988" y="7937"/>
                    </a:cubicBezTo>
                    <a:close/>
                    <a:moveTo>
                      <a:pt x="28067" y="0"/>
                    </a:moveTo>
                    <a:cubicBezTo>
                      <a:pt x="45339" y="0"/>
                      <a:pt x="53975" y="12872"/>
                      <a:pt x="53975" y="38615"/>
                    </a:cubicBezTo>
                    <a:cubicBezTo>
                      <a:pt x="53975" y="53632"/>
                      <a:pt x="51816" y="62213"/>
                      <a:pt x="47498" y="68649"/>
                    </a:cubicBezTo>
                    <a:cubicBezTo>
                      <a:pt x="41021" y="77230"/>
                      <a:pt x="34544" y="79375"/>
                      <a:pt x="25908" y="79375"/>
                    </a:cubicBezTo>
                    <a:cubicBezTo>
                      <a:pt x="17272" y="79375"/>
                      <a:pt x="10795" y="77230"/>
                      <a:pt x="6477" y="70794"/>
                    </a:cubicBezTo>
                    <a:cubicBezTo>
                      <a:pt x="2159" y="64358"/>
                      <a:pt x="0" y="53632"/>
                      <a:pt x="0" y="40760"/>
                    </a:cubicBezTo>
                    <a:cubicBezTo>
                      <a:pt x="0" y="27889"/>
                      <a:pt x="2159" y="17162"/>
                      <a:pt x="6477" y="10727"/>
                    </a:cubicBezTo>
                    <a:cubicBezTo>
                      <a:pt x="12954" y="2146"/>
                      <a:pt x="19431" y="0"/>
                      <a:pt x="28067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53" name="Freeform 99"/>
              <p:cNvSpPr>
                <a:spLocks/>
              </p:cNvSpPr>
              <p:nvPr/>
            </p:nvSpPr>
            <p:spPr bwMode="auto">
              <a:xfrm>
                <a:off x="9404350" y="4252913"/>
                <a:ext cx="47625" cy="79375"/>
              </a:xfrm>
              <a:custGeom>
                <a:avLst/>
                <a:gdLst>
                  <a:gd name="T0" fmla="*/ 30 w 30"/>
                  <a:gd name="T1" fmla="*/ 50 h 50"/>
                  <a:gd name="T2" fmla="*/ 0 w 30"/>
                  <a:gd name="T3" fmla="*/ 50 h 50"/>
                  <a:gd name="T4" fmla="*/ 0 w 30"/>
                  <a:gd name="T5" fmla="*/ 43 h 50"/>
                  <a:gd name="T6" fmla="*/ 11 w 30"/>
                  <a:gd name="T7" fmla="*/ 43 h 50"/>
                  <a:gd name="T8" fmla="*/ 11 w 30"/>
                  <a:gd name="T9" fmla="*/ 8 h 50"/>
                  <a:gd name="T10" fmla="*/ 0 w 30"/>
                  <a:gd name="T11" fmla="*/ 10 h 50"/>
                  <a:gd name="T12" fmla="*/ 0 w 30"/>
                  <a:gd name="T13" fmla="*/ 4 h 50"/>
                  <a:gd name="T14" fmla="*/ 19 w 30"/>
                  <a:gd name="T15" fmla="*/ 0 h 50"/>
                  <a:gd name="T16" fmla="*/ 19 w 30"/>
                  <a:gd name="T17" fmla="*/ 43 h 50"/>
                  <a:gd name="T18" fmla="*/ 30 w 30"/>
                  <a:gd name="T19" fmla="*/ 43 h 50"/>
                  <a:gd name="T20" fmla="*/ 30 w 30"/>
                  <a:gd name="T21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50">
                    <a:moveTo>
                      <a:pt x="30" y="50"/>
                    </a:moveTo>
                    <a:lnTo>
                      <a:pt x="0" y="50"/>
                    </a:lnTo>
                    <a:lnTo>
                      <a:pt x="0" y="43"/>
                    </a:lnTo>
                    <a:lnTo>
                      <a:pt x="11" y="43"/>
                    </a:lnTo>
                    <a:lnTo>
                      <a:pt x="11" y="8"/>
                    </a:lnTo>
                    <a:lnTo>
                      <a:pt x="0" y="10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43"/>
                    </a:lnTo>
                    <a:lnTo>
                      <a:pt x="30" y="43"/>
                    </a:lnTo>
                    <a:lnTo>
                      <a:pt x="30" y="50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54" name="Freeform 53"/>
              <p:cNvSpPr>
                <a:spLocks/>
              </p:cNvSpPr>
              <p:nvPr/>
            </p:nvSpPr>
            <p:spPr bwMode="auto">
              <a:xfrm>
                <a:off x="9147175" y="4349750"/>
                <a:ext cx="53975" cy="82550"/>
              </a:xfrm>
              <a:custGeom>
                <a:avLst/>
                <a:gdLst>
                  <a:gd name="connsiteX0" fmla="*/ 26988 w 53975"/>
                  <a:gd name="connsiteY0" fmla="*/ 11113 h 82550"/>
                  <a:gd name="connsiteX1" fmla="*/ 12700 w 53975"/>
                  <a:gd name="connsiteY1" fmla="*/ 41276 h 82550"/>
                  <a:gd name="connsiteX2" fmla="*/ 26988 w 53975"/>
                  <a:gd name="connsiteY2" fmla="*/ 71439 h 82550"/>
                  <a:gd name="connsiteX3" fmla="*/ 41276 w 53975"/>
                  <a:gd name="connsiteY3" fmla="*/ 41276 h 82550"/>
                  <a:gd name="connsiteX4" fmla="*/ 26988 w 53975"/>
                  <a:gd name="connsiteY4" fmla="*/ 11113 h 82550"/>
                  <a:gd name="connsiteX5" fmla="*/ 28067 w 53975"/>
                  <a:gd name="connsiteY5" fmla="*/ 0 h 82550"/>
                  <a:gd name="connsiteX6" fmla="*/ 53975 w 53975"/>
                  <a:gd name="connsiteY6" fmla="*/ 41275 h 82550"/>
                  <a:gd name="connsiteX7" fmla="*/ 47498 w 53975"/>
                  <a:gd name="connsiteY7" fmla="*/ 71688 h 82550"/>
                  <a:gd name="connsiteX8" fmla="*/ 28067 w 53975"/>
                  <a:gd name="connsiteY8" fmla="*/ 82550 h 82550"/>
                  <a:gd name="connsiteX9" fmla="*/ 8636 w 53975"/>
                  <a:gd name="connsiteY9" fmla="*/ 71688 h 82550"/>
                  <a:gd name="connsiteX10" fmla="*/ 0 w 53975"/>
                  <a:gd name="connsiteY10" fmla="*/ 43448 h 82550"/>
                  <a:gd name="connsiteX11" fmla="*/ 8636 w 53975"/>
                  <a:gd name="connsiteY11" fmla="*/ 10862 h 82550"/>
                  <a:gd name="connsiteX12" fmla="*/ 28067 w 53975"/>
                  <a:gd name="connsiteY12" fmla="*/ 0 h 82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3975" h="82550">
                    <a:moveTo>
                      <a:pt x="26988" y="11113"/>
                    </a:moveTo>
                    <a:cubicBezTo>
                      <a:pt x="19097" y="11113"/>
                      <a:pt x="12700" y="24617"/>
                      <a:pt x="12700" y="41276"/>
                    </a:cubicBezTo>
                    <a:cubicBezTo>
                      <a:pt x="12700" y="57935"/>
                      <a:pt x="19097" y="71439"/>
                      <a:pt x="26988" y="71439"/>
                    </a:cubicBezTo>
                    <a:cubicBezTo>
                      <a:pt x="34879" y="71439"/>
                      <a:pt x="41276" y="57935"/>
                      <a:pt x="41276" y="41276"/>
                    </a:cubicBezTo>
                    <a:cubicBezTo>
                      <a:pt x="41276" y="24617"/>
                      <a:pt x="34879" y="11113"/>
                      <a:pt x="26988" y="11113"/>
                    </a:cubicBezTo>
                    <a:close/>
                    <a:moveTo>
                      <a:pt x="28067" y="0"/>
                    </a:moveTo>
                    <a:cubicBezTo>
                      <a:pt x="45339" y="0"/>
                      <a:pt x="53975" y="13034"/>
                      <a:pt x="53975" y="41275"/>
                    </a:cubicBezTo>
                    <a:cubicBezTo>
                      <a:pt x="53975" y="54309"/>
                      <a:pt x="51816" y="65171"/>
                      <a:pt x="47498" y="71688"/>
                    </a:cubicBezTo>
                    <a:cubicBezTo>
                      <a:pt x="43180" y="78206"/>
                      <a:pt x="36703" y="82550"/>
                      <a:pt x="28067" y="82550"/>
                    </a:cubicBezTo>
                    <a:cubicBezTo>
                      <a:pt x="19431" y="82550"/>
                      <a:pt x="12954" y="78206"/>
                      <a:pt x="8636" y="71688"/>
                    </a:cubicBezTo>
                    <a:cubicBezTo>
                      <a:pt x="4318" y="65171"/>
                      <a:pt x="0" y="54309"/>
                      <a:pt x="0" y="43448"/>
                    </a:cubicBezTo>
                    <a:cubicBezTo>
                      <a:pt x="0" y="28241"/>
                      <a:pt x="4318" y="17379"/>
                      <a:pt x="8636" y="10862"/>
                    </a:cubicBezTo>
                    <a:cubicBezTo>
                      <a:pt x="12954" y="4345"/>
                      <a:pt x="19431" y="0"/>
                      <a:pt x="28067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55" name="Freeform 102"/>
              <p:cNvSpPr>
                <a:spLocks/>
              </p:cNvSpPr>
              <p:nvPr/>
            </p:nvSpPr>
            <p:spPr bwMode="auto">
              <a:xfrm>
                <a:off x="9217025" y="4349750"/>
                <a:ext cx="46037" cy="80963"/>
              </a:xfrm>
              <a:custGeom>
                <a:avLst/>
                <a:gdLst>
                  <a:gd name="T0" fmla="*/ 29 w 29"/>
                  <a:gd name="T1" fmla="*/ 51 h 51"/>
                  <a:gd name="T2" fmla="*/ 0 w 29"/>
                  <a:gd name="T3" fmla="*/ 51 h 51"/>
                  <a:gd name="T4" fmla="*/ 0 w 29"/>
                  <a:gd name="T5" fmla="*/ 44 h 51"/>
                  <a:gd name="T6" fmla="*/ 11 w 29"/>
                  <a:gd name="T7" fmla="*/ 44 h 51"/>
                  <a:gd name="T8" fmla="*/ 11 w 29"/>
                  <a:gd name="T9" fmla="*/ 8 h 51"/>
                  <a:gd name="T10" fmla="*/ 0 w 29"/>
                  <a:gd name="T11" fmla="*/ 13 h 51"/>
                  <a:gd name="T12" fmla="*/ 0 w 29"/>
                  <a:gd name="T13" fmla="*/ 4 h 51"/>
                  <a:gd name="T14" fmla="*/ 19 w 29"/>
                  <a:gd name="T15" fmla="*/ 0 h 51"/>
                  <a:gd name="T16" fmla="*/ 19 w 29"/>
                  <a:gd name="T17" fmla="*/ 44 h 51"/>
                  <a:gd name="T18" fmla="*/ 29 w 29"/>
                  <a:gd name="T19" fmla="*/ 44 h 51"/>
                  <a:gd name="T20" fmla="*/ 29 w 29"/>
                  <a:gd name="T2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51">
                    <a:moveTo>
                      <a:pt x="29" y="51"/>
                    </a:moveTo>
                    <a:lnTo>
                      <a:pt x="0" y="51"/>
                    </a:lnTo>
                    <a:lnTo>
                      <a:pt x="0" y="44"/>
                    </a:lnTo>
                    <a:lnTo>
                      <a:pt x="11" y="44"/>
                    </a:lnTo>
                    <a:lnTo>
                      <a:pt x="11" y="8"/>
                    </a:lnTo>
                    <a:lnTo>
                      <a:pt x="0" y="13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44"/>
                    </a:lnTo>
                    <a:lnTo>
                      <a:pt x="29" y="44"/>
                    </a:lnTo>
                    <a:lnTo>
                      <a:pt x="29" y="51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56" name="Freeform 55"/>
              <p:cNvSpPr>
                <a:spLocks/>
              </p:cNvSpPr>
              <p:nvPr/>
            </p:nvSpPr>
            <p:spPr bwMode="auto">
              <a:xfrm>
                <a:off x="9272588" y="4349750"/>
                <a:ext cx="55562" cy="82550"/>
              </a:xfrm>
              <a:custGeom>
                <a:avLst/>
                <a:gdLst>
                  <a:gd name="connsiteX0" fmla="*/ 27781 w 55562"/>
                  <a:gd name="connsiteY0" fmla="*/ 11113 h 82550"/>
                  <a:gd name="connsiteX1" fmla="*/ 14287 w 55562"/>
                  <a:gd name="connsiteY1" fmla="*/ 41276 h 82550"/>
                  <a:gd name="connsiteX2" fmla="*/ 27781 w 55562"/>
                  <a:gd name="connsiteY2" fmla="*/ 71439 h 82550"/>
                  <a:gd name="connsiteX3" fmla="*/ 41275 w 55562"/>
                  <a:gd name="connsiteY3" fmla="*/ 41276 h 82550"/>
                  <a:gd name="connsiteX4" fmla="*/ 27781 w 55562"/>
                  <a:gd name="connsiteY4" fmla="*/ 11113 h 82550"/>
                  <a:gd name="connsiteX5" fmla="*/ 28892 w 55562"/>
                  <a:gd name="connsiteY5" fmla="*/ 0 h 82550"/>
                  <a:gd name="connsiteX6" fmla="*/ 55562 w 55562"/>
                  <a:gd name="connsiteY6" fmla="*/ 41275 h 82550"/>
                  <a:gd name="connsiteX7" fmla="*/ 48895 w 55562"/>
                  <a:gd name="connsiteY7" fmla="*/ 71688 h 82550"/>
                  <a:gd name="connsiteX8" fmla="*/ 26670 w 55562"/>
                  <a:gd name="connsiteY8" fmla="*/ 82550 h 82550"/>
                  <a:gd name="connsiteX9" fmla="*/ 6667 w 55562"/>
                  <a:gd name="connsiteY9" fmla="*/ 71688 h 82550"/>
                  <a:gd name="connsiteX10" fmla="*/ 0 w 55562"/>
                  <a:gd name="connsiteY10" fmla="*/ 43448 h 82550"/>
                  <a:gd name="connsiteX11" fmla="*/ 8890 w 55562"/>
                  <a:gd name="connsiteY11" fmla="*/ 10862 h 82550"/>
                  <a:gd name="connsiteX12" fmla="*/ 28892 w 55562"/>
                  <a:gd name="connsiteY12" fmla="*/ 0 h 82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5562" h="82550">
                    <a:moveTo>
                      <a:pt x="27781" y="11113"/>
                    </a:moveTo>
                    <a:cubicBezTo>
                      <a:pt x="20328" y="11113"/>
                      <a:pt x="14287" y="24617"/>
                      <a:pt x="14287" y="41276"/>
                    </a:cubicBezTo>
                    <a:cubicBezTo>
                      <a:pt x="14287" y="57935"/>
                      <a:pt x="20328" y="71439"/>
                      <a:pt x="27781" y="71439"/>
                    </a:cubicBezTo>
                    <a:cubicBezTo>
                      <a:pt x="35234" y="71439"/>
                      <a:pt x="41275" y="57935"/>
                      <a:pt x="41275" y="41276"/>
                    </a:cubicBezTo>
                    <a:cubicBezTo>
                      <a:pt x="41275" y="24617"/>
                      <a:pt x="35234" y="11113"/>
                      <a:pt x="27781" y="11113"/>
                    </a:cubicBezTo>
                    <a:close/>
                    <a:moveTo>
                      <a:pt x="28892" y="0"/>
                    </a:moveTo>
                    <a:cubicBezTo>
                      <a:pt x="46672" y="0"/>
                      <a:pt x="55562" y="13034"/>
                      <a:pt x="55562" y="41275"/>
                    </a:cubicBezTo>
                    <a:cubicBezTo>
                      <a:pt x="55562" y="54309"/>
                      <a:pt x="53340" y="65171"/>
                      <a:pt x="48895" y="71688"/>
                    </a:cubicBezTo>
                    <a:cubicBezTo>
                      <a:pt x="42227" y="78206"/>
                      <a:pt x="35560" y="82550"/>
                      <a:pt x="26670" y="82550"/>
                    </a:cubicBezTo>
                    <a:cubicBezTo>
                      <a:pt x="17780" y="82550"/>
                      <a:pt x="13335" y="78206"/>
                      <a:pt x="6667" y="71688"/>
                    </a:cubicBezTo>
                    <a:cubicBezTo>
                      <a:pt x="2222" y="65171"/>
                      <a:pt x="0" y="54309"/>
                      <a:pt x="0" y="43448"/>
                    </a:cubicBezTo>
                    <a:cubicBezTo>
                      <a:pt x="0" y="28241"/>
                      <a:pt x="2222" y="17379"/>
                      <a:pt x="8890" y="10862"/>
                    </a:cubicBezTo>
                    <a:cubicBezTo>
                      <a:pt x="13335" y="4345"/>
                      <a:pt x="20002" y="0"/>
                      <a:pt x="28892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57" name="Freeform 105"/>
              <p:cNvSpPr>
                <a:spLocks/>
              </p:cNvSpPr>
              <p:nvPr/>
            </p:nvSpPr>
            <p:spPr bwMode="auto">
              <a:xfrm>
                <a:off x="9340850" y="4349750"/>
                <a:ext cx="47625" cy="80963"/>
              </a:xfrm>
              <a:custGeom>
                <a:avLst/>
                <a:gdLst>
                  <a:gd name="T0" fmla="*/ 30 w 30"/>
                  <a:gd name="T1" fmla="*/ 51 h 51"/>
                  <a:gd name="T2" fmla="*/ 0 w 30"/>
                  <a:gd name="T3" fmla="*/ 51 h 51"/>
                  <a:gd name="T4" fmla="*/ 0 w 30"/>
                  <a:gd name="T5" fmla="*/ 44 h 51"/>
                  <a:gd name="T6" fmla="*/ 11 w 30"/>
                  <a:gd name="T7" fmla="*/ 44 h 51"/>
                  <a:gd name="T8" fmla="*/ 11 w 30"/>
                  <a:gd name="T9" fmla="*/ 8 h 51"/>
                  <a:gd name="T10" fmla="*/ 0 w 30"/>
                  <a:gd name="T11" fmla="*/ 13 h 51"/>
                  <a:gd name="T12" fmla="*/ 0 w 30"/>
                  <a:gd name="T13" fmla="*/ 4 h 51"/>
                  <a:gd name="T14" fmla="*/ 19 w 30"/>
                  <a:gd name="T15" fmla="*/ 0 h 51"/>
                  <a:gd name="T16" fmla="*/ 19 w 30"/>
                  <a:gd name="T17" fmla="*/ 44 h 51"/>
                  <a:gd name="T18" fmla="*/ 30 w 30"/>
                  <a:gd name="T19" fmla="*/ 44 h 51"/>
                  <a:gd name="T20" fmla="*/ 30 w 30"/>
                  <a:gd name="T2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51">
                    <a:moveTo>
                      <a:pt x="30" y="51"/>
                    </a:moveTo>
                    <a:lnTo>
                      <a:pt x="0" y="51"/>
                    </a:lnTo>
                    <a:lnTo>
                      <a:pt x="0" y="44"/>
                    </a:lnTo>
                    <a:lnTo>
                      <a:pt x="11" y="44"/>
                    </a:lnTo>
                    <a:lnTo>
                      <a:pt x="11" y="8"/>
                    </a:lnTo>
                    <a:lnTo>
                      <a:pt x="0" y="13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44"/>
                    </a:lnTo>
                    <a:lnTo>
                      <a:pt x="30" y="44"/>
                    </a:lnTo>
                    <a:lnTo>
                      <a:pt x="30" y="51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58" name="Freeform 57"/>
              <p:cNvSpPr>
                <a:spLocks/>
              </p:cNvSpPr>
              <p:nvPr/>
            </p:nvSpPr>
            <p:spPr bwMode="auto">
              <a:xfrm>
                <a:off x="9399588" y="4349750"/>
                <a:ext cx="53975" cy="82550"/>
              </a:xfrm>
              <a:custGeom>
                <a:avLst/>
                <a:gdLst>
                  <a:gd name="connsiteX0" fmla="*/ 28087 w 53975"/>
                  <a:gd name="connsiteY0" fmla="*/ 11113 h 82550"/>
                  <a:gd name="connsiteX1" fmla="*/ 12700 w 53975"/>
                  <a:gd name="connsiteY1" fmla="*/ 41276 h 82550"/>
                  <a:gd name="connsiteX2" fmla="*/ 25888 w 53975"/>
                  <a:gd name="connsiteY2" fmla="*/ 71438 h 82550"/>
                  <a:gd name="connsiteX3" fmla="*/ 41275 w 53975"/>
                  <a:gd name="connsiteY3" fmla="*/ 41276 h 82550"/>
                  <a:gd name="connsiteX4" fmla="*/ 28087 w 53975"/>
                  <a:gd name="connsiteY4" fmla="*/ 11113 h 82550"/>
                  <a:gd name="connsiteX5" fmla="*/ 28067 w 53975"/>
                  <a:gd name="connsiteY5" fmla="*/ 0 h 82550"/>
                  <a:gd name="connsiteX6" fmla="*/ 53975 w 53975"/>
                  <a:gd name="connsiteY6" fmla="*/ 41275 h 82550"/>
                  <a:gd name="connsiteX7" fmla="*/ 45339 w 53975"/>
                  <a:gd name="connsiteY7" fmla="*/ 71688 h 82550"/>
                  <a:gd name="connsiteX8" fmla="*/ 25908 w 53975"/>
                  <a:gd name="connsiteY8" fmla="*/ 82550 h 82550"/>
                  <a:gd name="connsiteX9" fmla="*/ 6477 w 53975"/>
                  <a:gd name="connsiteY9" fmla="*/ 71688 h 82550"/>
                  <a:gd name="connsiteX10" fmla="*/ 0 w 53975"/>
                  <a:gd name="connsiteY10" fmla="*/ 43448 h 82550"/>
                  <a:gd name="connsiteX11" fmla="*/ 6477 w 53975"/>
                  <a:gd name="connsiteY11" fmla="*/ 10862 h 82550"/>
                  <a:gd name="connsiteX12" fmla="*/ 28067 w 53975"/>
                  <a:gd name="connsiteY12" fmla="*/ 0 h 82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3975" h="82550">
                    <a:moveTo>
                      <a:pt x="28087" y="11113"/>
                    </a:moveTo>
                    <a:cubicBezTo>
                      <a:pt x="17096" y="11113"/>
                      <a:pt x="12700" y="21886"/>
                      <a:pt x="12700" y="41276"/>
                    </a:cubicBezTo>
                    <a:cubicBezTo>
                      <a:pt x="12700" y="60666"/>
                      <a:pt x="17096" y="71438"/>
                      <a:pt x="25888" y="71438"/>
                    </a:cubicBezTo>
                    <a:cubicBezTo>
                      <a:pt x="36879" y="71438"/>
                      <a:pt x="41275" y="60666"/>
                      <a:pt x="41275" y="41276"/>
                    </a:cubicBezTo>
                    <a:cubicBezTo>
                      <a:pt x="41275" y="21886"/>
                      <a:pt x="36879" y="11113"/>
                      <a:pt x="28087" y="11113"/>
                    </a:cubicBezTo>
                    <a:close/>
                    <a:moveTo>
                      <a:pt x="28067" y="0"/>
                    </a:moveTo>
                    <a:cubicBezTo>
                      <a:pt x="45339" y="0"/>
                      <a:pt x="53975" y="13034"/>
                      <a:pt x="53975" y="41275"/>
                    </a:cubicBezTo>
                    <a:cubicBezTo>
                      <a:pt x="53975" y="54309"/>
                      <a:pt x="51816" y="65171"/>
                      <a:pt x="45339" y="71688"/>
                    </a:cubicBezTo>
                    <a:cubicBezTo>
                      <a:pt x="41021" y="78206"/>
                      <a:pt x="34544" y="82550"/>
                      <a:pt x="25908" y="82550"/>
                    </a:cubicBezTo>
                    <a:cubicBezTo>
                      <a:pt x="17272" y="82550"/>
                      <a:pt x="10795" y="78206"/>
                      <a:pt x="6477" y="71688"/>
                    </a:cubicBezTo>
                    <a:cubicBezTo>
                      <a:pt x="2159" y="65171"/>
                      <a:pt x="0" y="54309"/>
                      <a:pt x="0" y="43448"/>
                    </a:cubicBezTo>
                    <a:cubicBezTo>
                      <a:pt x="0" y="28241"/>
                      <a:pt x="2159" y="17379"/>
                      <a:pt x="6477" y="10862"/>
                    </a:cubicBezTo>
                    <a:cubicBezTo>
                      <a:pt x="10795" y="4345"/>
                      <a:pt x="19431" y="0"/>
                      <a:pt x="28067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59" name="Freeform 58"/>
              <p:cNvSpPr>
                <a:spLocks/>
              </p:cNvSpPr>
              <p:nvPr/>
            </p:nvSpPr>
            <p:spPr bwMode="auto">
              <a:xfrm>
                <a:off x="9147175" y="4446588"/>
                <a:ext cx="53975" cy="79375"/>
              </a:xfrm>
              <a:custGeom>
                <a:avLst/>
                <a:gdLst>
                  <a:gd name="connsiteX0" fmla="*/ 26988 w 53975"/>
                  <a:gd name="connsiteY0" fmla="*/ 7937 h 79375"/>
                  <a:gd name="connsiteX1" fmla="*/ 12700 w 53975"/>
                  <a:gd name="connsiteY1" fmla="*/ 39687 h 79375"/>
                  <a:gd name="connsiteX2" fmla="*/ 26988 w 53975"/>
                  <a:gd name="connsiteY2" fmla="*/ 71437 h 79375"/>
                  <a:gd name="connsiteX3" fmla="*/ 41276 w 53975"/>
                  <a:gd name="connsiteY3" fmla="*/ 39687 h 79375"/>
                  <a:gd name="connsiteX4" fmla="*/ 26988 w 53975"/>
                  <a:gd name="connsiteY4" fmla="*/ 7937 h 79375"/>
                  <a:gd name="connsiteX5" fmla="*/ 28067 w 53975"/>
                  <a:gd name="connsiteY5" fmla="*/ 0 h 79375"/>
                  <a:gd name="connsiteX6" fmla="*/ 53975 w 53975"/>
                  <a:gd name="connsiteY6" fmla="*/ 38615 h 79375"/>
                  <a:gd name="connsiteX7" fmla="*/ 47498 w 53975"/>
                  <a:gd name="connsiteY7" fmla="*/ 68649 h 79375"/>
                  <a:gd name="connsiteX8" fmla="*/ 28067 w 53975"/>
                  <a:gd name="connsiteY8" fmla="*/ 79375 h 79375"/>
                  <a:gd name="connsiteX9" fmla="*/ 8636 w 53975"/>
                  <a:gd name="connsiteY9" fmla="*/ 70794 h 79375"/>
                  <a:gd name="connsiteX10" fmla="*/ 0 w 53975"/>
                  <a:gd name="connsiteY10" fmla="*/ 40760 h 79375"/>
                  <a:gd name="connsiteX11" fmla="*/ 8636 w 53975"/>
                  <a:gd name="connsiteY11" fmla="*/ 10727 h 79375"/>
                  <a:gd name="connsiteX12" fmla="*/ 28067 w 53975"/>
                  <a:gd name="connsiteY12" fmla="*/ 0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3975" h="79375">
                    <a:moveTo>
                      <a:pt x="26988" y="7937"/>
                    </a:moveTo>
                    <a:cubicBezTo>
                      <a:pt x="19097" y="7937"/>
                      <a:pt x="12700" y="22152"/>
                      <a:pt x="12700" y="39687"/>
                    </a:cubicBezTo>
                    <a:cubicBezTo>
                      <a:pt x="12700" y="57222"/>
                      <a:pt x="19097" y="71437"/>
                      <a:pt x="26988" y="71437"/>
                    </a:cubicBezTo>
                    <a:cubicBezTo>
                      <a:pt x="34879" y="71437"/>
                      <a:pt x="41276" y="57222"/>
                      <a:pt x="41276" y="39687"/>
                    </a:cubicBezTo>
                    <a:cubicBezTo>
                      <a:pt x="41276" y="22152"/>
                      <a:pt x="34879" y="7937"/>
                      <a:pt x="26988" y="7937"/>
                    </a:cubicBezTo>
                    <a:close/>
                    <a:moveTo>
                      <a:pt x="28067" y="0"/>
                    </a:moveTo>
                    <a:cubicBezTo>
                      <a:pt x="45339" y="0"/>
                      <a:pt x="53975" y="12872"/>
                      <a:pt x="53975" y="38615"/>
                    </a:cubicBezTo>
                    <a:cubicBezTo>
                      <a:pt x="53975" y="51487"/>
                      <a:pt x="51816" y="62213"/>
                      <a:pt x="47498" y="68649"/>
                    </a:cubicBezTo>
                    <a:cubicBezTo>
                      <a:pt x="43180" y="77230"/>
                      <a:pt x="36703" y="79375"/>
                      <a:pt x="28067" y="79375"/>
                    </a:cubicBezTo>
                    <a:cubicBezTo>
                      <a:pt x="19431" y="79375"/>
                      <a:pt x="12954" y="77230"/>
                      <a:pt x="8636" y="70794"/>
                    </a:cubicBezTo>
                    <a:cubicBezTo>
                      <a:pt x="4318" y="62213"/>
                      <a:pt x="0" y="53632"/>
                      <a:pt x="0" y="40760"/>
                    </a:cubicBezTo>
                    <a:cubicBezTo>
                      <a:pt x="0" y="27889"/>
                      <a:pt x="4318" y="17162"/>
                      <a:pt x="8636" y="10727"/>
                    </a:cubicBezTo>
                    <a:cubicBezTo>
                      <a:pt x="12954" y="2146"/>
                      <a:pt x="19431" y="0"/>
                      <a:pt x="28067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60" name="Freeform 59"/>
              <p:cNvSpPr>
                <a:spLocks/>
              </p:cNvSpPr>
              <p:nvPr/>
            </p:nvSpPr>
            <p:spPr bwMode="auto">
              <a:xfrm>
                <a:off x="9210675" y="4446588"/>
                <a:ext cx="53975" cy="79375"/>
              </a:xfrm>
              <a:custGeom>
                <a:avLst/>
                <a:gdLst>
                  <a:gd name="connsiteX0" fmla="*/ 26988 w 53975"/>
                  <a:gd name="connsiteY0" fmla="*/ 7937 h 79375"/>
                  <a:gd name="connsiteX1" fmla="*/ 12700 w 53975"/>
                  <a:gd name="connsiteY1" fmla="*/ 39687 h 79375"/>
                  <a:gd name="connsiteX2" fmla="*/ 26988 w 53975"/>
                  <a:gd name="connsiteY2" fmla="*/ 71437 h 79375"/>
                  <a:gd name="connsiteX3" fmla="*/ 41276 w 53975"/>
                  <a:gd name="connsiteY3" fmla="*/ 39687 h 79375"/>
                  <a:gd name="connsiteX4" fmla="*/ 26988 w 53975"/>
                  <a:gd name="connsiteY4" fmla="*/ 7937 h 79375"/>
                  <a:gd name="connsiteX5" fmla="*/ 28067 w 53975"/>
                  <a:gd name="connsiteY5" fmla="*/ 0 h 79375"/>
                  <a:gd name="connsiteX6" fmla="*/ 53975 w 53975"/>
                  <a:gd name="connsiteY6" fmla="*/ 38615 h 79375"/>
                  <a:gd name="connsiteX7" fmla="*/ 47498 w 53975"/>
                  <a:gd name="connsiteY7" fmla="*/ 68649 h 79375"/>
                  <a:gd name="connsiteX8" fmla="*/ 25908 w 53975"/>
                  <a:gd name="connsiteY8" fmla="*/ 79375 h 79375"/>
                  <a:gd name="connsiteX9" fmla="*/ 8636 w 53975"/>
                  <a:gd name="connsiteY9" fmla="*/ 70794 h 79375"/>
                  <a:gd name="connsiteX10" fmla="*/ 0 w 53975"/>
                  <a:gd name="connsiteY10" fmla="*/ 40760 h 79375"/>
                  <a:gd name="connsiteX11" fmla="*/ 8636 w 53975"/>
                  <a:gd name="connsiteY11" fmla="*/ 10727 h 79375"/>
                  <a:gd name="connsiteX12" fmla="*/ 28067 w 53975"/>
                  <a:gd name="connsiteY12" fmla="*/ 0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3975" h="79375">
                    <a:moveTo>
                      <a:pt x="26988" y="7937"/>
                    </a:moveTo>
                    <a:cubicBezTo>
                      <a:pt x="19097" y="7937"/>
                      <a:pt x="12700" y="22152"/>
                      <a:pt x="12700" y="39687"/>
                    </a:cubicBezTo>
                    <a:cubicBezTo>
                      <a:pt x="12700" y="57222"/>
                      <a:pt x="19097" y="71437"/>
                      <a:pt x="26988" y="71437"/>
                    </a:cubicBezTo>
                    <a:cubicBezTo>
                      <a:pt x="34879" y="71437"/>
                      <a:pt x="41276" y="57222"/>
                      <a:pt x="41276" y="39687"/>
                    </a:cubicBezTo>
                    <a:cubicBezTo>
                      <a:pt x="41276" y="22152"/>
                      <a:pt x="34879" y="7937"/>
                      <a:pt x="26988" y="7937"/>
                    </a:cubicBezTo>
                    <a:close/>
                    <a:moveTo>
                      <a:pt x="28067" y="0"/>
                    </a:moveTo>
                    <a:cubicBezTo>
                      <a:pt x="45339" y="0"/>
                      <a:pt x="53975" y="12872"/>
                      <a:pt x="53975" y="38615"/>
                    </a:cubicBezTo>
                    <a:cubicBezTo>
                      <a:pt x="53975" y="51487"/>
                      <a:pt x="51816" y="62213"/>
                      <a:pt x="47498" y="68649"/>
                    </a:cubicBezTo>
                    <a:cubicBezTo>
                      <a:pt x="43180" y="77230"/>
                      <a:pt x="34544" y="79375"/>
                      <a:pt x="25908" y="79375"/>
                    </a:cubicBezTo>
                    <a:cubicBezTo>
                      <a:pt x="19431" y="79375"/>
                      <a:pt x="12954" y="77230"/>
                      <a:pt x="8636" y="70794"/>
                    </a:cubicBezTo>
                    <a:cubicBezTo>
                      <a:pt x="2159" y="62213"/>
                      <a:pt x="0" y="53632"/>
                      <a:pt x="0" y="40760"/>
                    </a:cubicBezTo>
                    <a:cubicBezTo>
                      <a:pt x="0" y="27889"/>
                      <a:pt x="2159" y="17162"/>
                      <a:pt x="8636" y="10727"/>
                    </a:cubicBezTo>
                    <a:cubicBezTo>
                      <a:pt x="12954" y="2146"/>
                      <a:pt x="19431" y="0"/>
                      <a:pt x="28067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61" name="Freeform 112"/>
              <p:cNvSpPr>
                <a:spLocks/>
              </p:cNvSpPr>
              <p:nvPr/>
            </p:nvSpPr>
            <p:spPr bwMode="auto">
              <a:xfrm>
                <a:off x="9277350" y="4446588"/>
                <a:ext cx="47625" cy="79375"/>
              </a:xfrm>
              <a:custGeom>
                <a:avLst/>
                <a:gdLst>
                  <a:gd name="T0" fmla="*/ 30 w 30"/>
                  <a:gd name="T1" fmla="*/ 50 h 50"/>
                  <a:gd name="T2" fmla="*/ 1 w 30"/>
                  <a:gd name="T3" fmla="*/ 50 h 50"/>
                  <a:gd name="T4" fmla="*/ 1 w 30"/>
                  <a:gd name="T5" fmla="*/ 43 h 50"/>
                  <a:gd name="T6" fmla="*/ 12 w 30"/>
                  <a:gd name="T7" fmla="*/ 43 h 50"/>
                  <a:gd name="T8" fmla="*/ 12 w 30"/>
                  <a:gd name="T9" fmla="*/ 8 h 50"/>
                  <a:gd name="T10" fmla="*/ 0 w 30"/>
                  <a:gd name="T11" fmla="*/ 10 h 50"/>
                  <a:gd name="T12" fmla="*/ 0 w 30"/>
                  <a:gd name="T13" fmla="*/ 4 h 50"/>
                  <a:gd name="T14" fmla="*/ 19 w 30"/>
                  <a:gd name="T15" fmla="*/ 0 h 50"/>
                  <a:gd name="T16" fmla="*/ 19 w 30"/>
                  <a:gd name="T17" fmla="*/ 43 h 50"/>
                  <a:gd name="T18" fmla="*/ 30 w 30"/>
                  <a:gd name="T19" fmla="*/ 43 h 50"/>
                  <a:gd name="T20" fmla="*/ 30 w 30"/>
                  <a:gd name="T21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" h="50">
                    <a:moveTo>
                      <a:pt x="30" y="50"/>
                    </a:moveTo>
                    <a:lnTo>
                      <a:pt x="1" y="50"/>
                    </a:lnTo>
                    <a:lnTo>
                      <a:pt x="1" y="43"/>
                    </a:lnTo>
                    <a:lnTo>
                      <a:pt x="12" y="43"/>
                    </a:lnTo>
                    <a:lnTo>
                      <a:pt x="12" y="8"/>
                    </a:lnTo>
                    <a:lnTo>
                      <a:pt x="0" y="10"/>
                    </a:lnTo>
                    <a:lnTo>
                      <a:pt x="0" y="4"/>
                    </a:lnTo>
                    <a:lnTo>
                      <a:pt x="19" y="0"/>
                    </a:lnTo>
                    <a:lnTo>
                      <a:pt x="19" y="43"/>
                    </a:lnTo>
                    <a:lnTo>
                      <a:pt x="30" y="43"/>
                    </a:lnTo>
                    <a:lnTo>
                      <a:pt x="30" y="50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62" name="Freeform 61"/>
              <p:cNvSpPr>
                <a:spLocks/>
              </p:cNvSpPr>
              <p:nvPr/>
            </p:nvSpPr>
            <p:spPr bwMode="auto">
              <a:xfrm>
                <a:off x="9336088" y="4446588"/>
                <a:ext cx="53975" cy="79375"/>
              </a:xfrm>
              <a:custGeom>
                <a:avLst/>
                <a:gdLst>
                  <a:gd name="connsiteX0" fmla="*/ 26988 w 53975"/>
                  <a:gd name="connsiteY0" fmla="*/ 7937 h 79375"/>
                  <a:gd name="connsiteX1" fmla="*/ 12700 w 53975"/>
                  <a:gd name="connsiteY1" fmla="*/ 39687 h 79375"/>
                  <a:gd name="connsiteX2" fmla="*/ 26988 w 53975"/>
                  <a:gd name="connsiteY2" fmla="*/ 71437 h 79375"/>
                  <a:gd name="connsiteX3" fmla="*/ 41276 w 53975"/>
                  <a:gd name="connsiteY3" fmla="*/ 39687 h 79375"/>
                  <a:gd name="connsiteX4" fmla="*/ 26988 w 53975"/>
                  <a:gd name="connsiteY4" fmla="*/ 7937 h 79375"/>
                  <a:gd name="connsiteX5" fmla="*/ 28067 w 53975"/>
                  <a:gd name="connsiteY5" fmla="*/ 0 h 79375"/>
                  <a:gd name="connsiteX6" fmla="*/ 53975 w 53975"/>
                  <a:gd name="connsiteY6" fmla="*/ 38615 h 79375"/>
                  <a:gd name="connsiteX7" fmla="*/ 47498 w 53975"/>
                  <a:gd name="connsiteY7" fmla="*/ 68649 h 79375"/>
                  <a:gd name="connsiteX8" fmla="*/ 25908 w 53975"/>
                  <a:gd name="connsiteY8" fmla="*/ 79375 h 79375"/>
                  <a:gd name="connsiteX9" fmla="*/ 6477 w 53975"/>
                  <a:gd name="connsiteY9" fmla="*/ 70794 h 79375"/>
                  <a:gd name="connsiteX10" fmla="*/ 0 w 53975"/>
                  <a:gd name="connsiteY10" fmla="*/ 40760 h 79375"/>
                  <a:gd name="connsiteX11" fmla="*/ 6477 w 53975"/>
                  <a:gd name="connsiteY11" fmla="*/ 10727 h 79375"/>
                  <a:gd name="connsiteX12" fmla="*/ 28067 w 53975"/>
                  <a:gd name="connsiteY12" fmla="*/ 0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3975" h="79375">
                    <a:moveTo>
                      <a:pt x="26988" y="7937"/>
                    </a:moveTo>
                    <a:cubicBezTo>
                      <a:pt x="19097" y="7937"/>
                      <a:pt x="12700" y="22152"/>
                      <a:pt x="12700" y="39687"/>
                    </a:cubicBezTo>
                    <a:cubicBezTo>
                      <a:pt x="12700" y="57222"/>
                      <a:pt x="19097" y="71437"/>
                      <a:pt x="26988" y="71437"/>
                    </a:cubicBezTo>
                    <a:cubicBezTo>
                      <a:pt x="34879" y="71437"/>
                      <a:pt x="41276" y="57222"/>
                      <a:pt x="41276" y="39687"/>
                    </a:cubicBezTo>
                    <a:cubicBezTo>
                      <a:pt x="41276" y="22152"/>
                      <a:pt x="34879" y="7937"/>
                      <a:pt x="26988" y="7937"/>
                    </a:cubicBezTo>
                    <a:close/>
                    <a:moveTo>
                      <a:pt x="28067" y="0"/>
                    </a:moveTo>
                    <a:cubicBezTo>
                      <a:pt x="45339" y="0"/>
                      <a:pt x="53975" y="12872"/>
                      <a:pt x="53975" y="38615"/>
                    </a:cubicBezTo>
                    <a:cubicBezTo>
                      <a:pt x="53975" y="51487"/>
                      <a:pt x="51816" y="62213"/>
                      <a:pt x="47498" y="68649"/>
                    </a:cubicBezTo>
                    <a:cubicBezTo>
                      <a:pt x="41021" y="77230"/>
                      <a:pt x="34544" y="79375"/>
                      <a:pt x="25908" y="79375"/>
                    </a:cubicBezTo>
                    <a:cubicBezTo>
                      <a:pt x="17272" y="79375"/>
                      <a:pt x="10795" y="77230"/>
                      <a:pt x="6477" y="70794"/>
                    </a:cubicBezTo>
                    <a:cubicBezTo>
                      <a:pt x="2159" y="62213"/>
                      <a:pt x="0" y="53632"/>
                      <a:pt x="0" y="40760"/>
                    </a:cubicBezTo>
                    <a:cubicBezTo>
                      <a:pt x="0" y="27889"/>
                      <a:pt x="2159" y="17162"/>
                      <a:pt x="6477" y="10727"/>
                    </a:cubicBezTo>
                    <a:cubicBezTo>
                      <a:pt x="12954" y="2146"/>
                      <a:pt x="19431" y="0"/>
                      <a:pt x="28067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  <p:sp>
            <p:nvSpPr>
              <p:cNvPr id="63" name="Freeform 62"/>
              <p:cNvSpPr>
                <a:spLocks/>
              </p:cNvSpPr>
              <p:nvPr/>
            </p:nvSpPr>
            <p:spPr bwMode="auto">
              <a:xfrm>
                <a:off x="9399588" y="4446588"/>
                <a:ext cx="53975" cy="79375"/>
              </a:xfrm>
              <a:custGeom>
                <a:avLst/>
                <a:gdLst>
                  <a:gd name="connsiteX0" fmla="*/ 28087 w 53975"/>
                  <a:gd name="connsiteY0" fmla="*/ 7937 h 79375"/>
                  <a:gd name="connsiteX1" fmla="*/ 12700 w 53975"/>
                  <a:gd name="connsiteY1" fmla="*/ 40782 h 79375"/>
                  <a:gd name="connsiteX2" fmla="*/ 25888 w 53975"/>
                  <a:gd name="connsiteY2" fmla="*/ 71437 h 79375"/>
                  <a:gd name="connsiteX3" fmla="*/ 41275 w 53975"/>
                  <a:gd name="connsiteY3" fmla="*/ 40782 h 79375"/>
                  <a:gd name="connsiteX4" fmla="*/ 28087 w 53975"/>
                  <a:gd name="connsiteY4" fmla="*/ 7937 h 79375"/>
                  <a:gd name="connsiteX5" fmla="*/ 28067 w 53975"/>
                  <a:gd name="connsiteY5" fmla="*/ 0 h 79375"/>
                  <a:gd name="connsiteX6" fmla="*/ 53975 w 53975"/>
                  <a:gd name="connsiteY6" fmla="*/ 38615 h 79375"/>
                  <a:gd name="connsiteX7" fmla="*/ 45339 w 53975"/>
                  <a:gd name="connsiteY7" fmla="*/ 68649 h 79375"/>
                  <a:gd name="connsiteX8" fmla="*/ 25908 w 53975"/>
                  <a:gd name="connsiteY8" fmla="*/ 79375 h 79375"/>
                  <a:gd name="connsiteX9" fmla="*/ 6477 w 53975"/>
                  <a:gd name="connsiteY9" fmla="*/ 70794 h 79375"/>
                  <a:gd name="connsiteX10" fmla="*/ 0 w 53975"/>
                  <a:gd name="connsiteY10" fmla="*/ 40760 h 79375"/>
                  <a:gd name="connsiteX11" fmla="*/ 6477 w 53975"/>
                  <a:gd name="connsiteY11" fmla="*/ 10727 h 79375"/>
                  <a:gd name="connsiteX12" fmla="*/ 28067 w 53975"/>
                  <a:gd name="connsiteY12" fmla="*/ 0 h 7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3975" h="79375">
                    <a:moveTo>
                      <a:pt x="28087" y="7937"/>
                    </a:moveTo>
                    <a:cubicBezTo>
                      <a:pt x="17096" y="7937"/>
                      <a:pt x="12700" y="18886"/>
                      <a:pt x="12700" y="40782"/>
                    </a:cubicBezTo>
                    <a:cubicBezTo>
                      <a:pt x="12700" y="60489"/>
                      <a:pt x="17096" y="71437"/>
                      <a:pt x="25888" y="71437"/>
                    </a:cubicBezTo>
                    <a:cubicBezTo>
                      <a:pt x="36879" y="71437"/>
                      <a:pt x="41275" y="60489"/>
                      <a:pt x="41275" y="40782"/>
                    </a:cubicBezTo>
                    <a:cubicBezTo>
                      <a:pt x="41275" y="18886"/>
                      <a:pt x="36879" y="7937"/>
                      <a:pt x="28087" y="7937"/>
                    </a:cubicBezTo>
                    <a:close/>
                    <a:moveTo>
                      <a:pt x="28067" y="0"/>
                    </a:moveTo>
                    <a:cubicBezTo>
                      <a:pt x="45339" y="0"/>
                      <a:pt x="53975" y="12872"/>
                      <a:pt x="53975" y="38615"/>
                    </a:cubicBezTo>
                    <a:cubicBezTo>
                      <a:pt x="53975" y="51487"/>
                      <a:pt x="51816" y="62213"/>
                      <a:pt x="45339" y="68649"/>
                    </a:cubicBezTo>
                    <a:cubicBezTo>
                      <a:pt x="41021" y="77230"/>
                      <a:pt x="34544" y="79375"/>
                      <a:pt x="25908" y="79375"/>
                    </a:cubicBezTo>
                    <a:cubicBezTo>
                      <a:pt x="17272" y="79375"/>
                      <a:pt x="10795" y="77230"/>
                      <a:pt x="6477" y="70794"/>
                    </a:cubicBezTo>
                    <a:cubicBezTo>
                      <a:pt x="2159" y="62213"/>
                      <a:pt x="0" y="53632"/>
                      <a:pt x="0" y="40760"/>
                    </a:cubicBezTo>
                    <a:cubicBezTo>
                      <a:pt x="0" y="27889"/>
                      <a:pt x="2159" y="17162"/>
                      <a:pt x="6477" y="10727"/>
                    </a:cubicBezTo>
                    <a:cubicBezTo>
                      <a:pt x="10795" y="2146"/>
                      <a:pt x="19431" y="0"/>
                      <a:pt x="28067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</a:endParaRPr>
              </a:p>
            </p:txBody>
          </p:sp>
        </p:grp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2843106" y="1714592"/>
              <a:ext cx="265748" cy="253778"/>
            </a:xfrm>
            <a:custGeom>
              <a:avLst/>
              <a:gdLst>
                <a:gd name="connsiteX0" fmla="*/ 174446 w 314160"/>
                <a:gd name="connsiteY0" fmla="*/ 567 h 300009"/>
                <a:gd name="connsiteX1" fmla="*/ 191938 w 314160"/>
                <a:gd name="connsiteY1" fmla="*/ 9298 h 300009"/>
                <a:gd name="connsiteX2" fmla="*/ 202051 w 314160"/>
                <a:gd name="connsiteY2" fmla="*/ 38323 h 300009"/>
                <a:gd name="connsiteX3" fmla="*/ 205000 w 314160"/>
                <a:gd name="connsiteY3" fmla="*/ 46787 h 300009"/>
                <a:gd name="connsiteX4" fmla="*/ 205093 w 314160"/>
                <a:gd name="connsiteY4" fmla="*/ 46618 h 300009"/>
                <a:gd name="connsiteX5" fmla="*/ 222515 w 314160"/>
                <a:gd name="connsiteY5" fmla="*/ 15034 h 300009"/>
                <a:gd name="connsiteX6" fmla="*/ 242114 w 314160"/>
                <a:gd name="connsiteY6" fmla="*/ 10677 h 300009"/>
                <a:gd name="connsiteX7" fmla="*/ 246470 w 314160"/>
                <a:gd name="connsiteY7" fmla="*/ 28103 h 300009"/>
                <a:gd name="connsiteX8" fmla="*/ 229576 w 314160"/>
                <a:gd name="connsiteY8" fmla="*/ 58730 h 300009"/>
                <a:gd name="connsiteX9" fmla="*/ 242297 w 314160"/>
                <a:gd name="connsiteY9" fmla="*/ 58241 h 300009"/>
                <a:gd name="connsiteX10" fmla="*/ 266281 w 314160"/>
                <a:gd name="connsiteY10" fmla="*/ 57320 h 300009"/>
                <a:gd name="connsiteX11" fmla="*/ 279400 w 314160"/>
                <a:gd name="connsiteY11" fmla="*/ 68234 h 300009"/>
                <a:gd name="connsiteX12" fmla="*/ 266281 w 314160"/>
                <a:gd name="connsiteY12" fmla="*/ 83514 h 300009"/>
                <a:gd name="connsiteX13" fmla="*/ 228358 w 314160"/>
                <a:gd name="connsiteY13" fmla="*/ 84776 h 300009"/>
                <a:gd name="connsiteX14" fmla="*/ 214963 w 314160"/>
                <a:gd name="connsiteY14" fmla="*/ 85222 h 300009"/>
                <a:gd name="connsiteX15" fmla="*/ 200466 w 314160"/>
                <a:gd name="connsiteY15" fmla="*/ 111504 h 300009"/>
                <a:gd name="connsiteX16" fmla="*/ 187287 w 314160"/>
                <a:gd name="connsiteY16" fmla="*/ 135395 h 300009"/>
                <a:gd name="connsiteX17" fmla="*/ 220945 w 314160"/>
                <a:gd name="connsiteY17" fmla="*/ 136410 h 300009"/>
                <a:gd name="connsiteX18" fmla="*/ 233774 w 314160"/>
                <a:gd name="connsiteY18" fmla="*/ 136796 h 300009"/>
                <a:gd name="connsiteX19" fmla="*/ 256373 w 314160"/>
                <a:gd name="connsiteY19" fmla="*/ 113014 h 300009"/>
                <a:gd name="connsiteX20" fmla="*/ 274638 w 314160"/>
                <a:gd name="connsiteY20" fmla="*/ 93793 h 300009"/>
                <a:gd name="connsiteX21" fmla="*/ 291956 w 314160"/>
                <a:gd name="connsiteY21" fmla="*/ 91623 h 300009"/>
                <a:gd name="connsiteX22" fmla="*/ 294120 w 314160"/>
                <a:gd name="connsiteY22" fmla="*/ 111149 h 300009"/>
                <a:gd name="connsiteX23" fmla="*/ 272845 w 314160"/>
                <a:gd name="connsiteY23" fmla="*/ 133727 h 300009"/>
                <a:gd name="connsiteX24" fmla="*/ 268954 w 314160"/>
                <a:gd name="connsiteY24" fmla="*/ 137856 h 300009"/>
                <a:gd name="connsiteX25" fmla="*/ 292603 w 314160"/>
                <a:gd name="connsiteY25" fmla="*/ 138569 h 300009"/>
                <a:gd name="connsiteX26" fmla="*/ 302840 w 314160"/>
                <a:gd name="connsiteY26" fmla="*/ 138877 h 300009"/>
                <a:gd name="connsiteX27" fmla="*/ 313733 w 314160"/>
                <a:gd name="connsiteY27" fmla="*/ 151974 h 300009"/>
                <a:gd name="connsiteX28" fmla="*/ 300661 w 314160"/>
                <a:gd name="connsiteY28" fmla="*/ 165071 h 300009"/>
                <a:gd name="connsiteX29" fmla="*/ 265616 w 314160"/>
                <a:gd name="connsiteY29" fmla="*/ 164273 h 300009"/>
                <a:gd name="connsiteX30" fmla="*/ 273589 w 314160"/>
                <a:gd name="connsiteY30" fmla="*/ 177796 h 300009"/>
                <a:gd name="connsiteX31" fmla="*/ 285461 w 314160"/>
                <a:gd name="connsiteY31" fmla="*/ 197933 h 300009"/>
                <a:gd name="connsiteX32" fmla="*/ 281132 w 314160"/>
                <a:gd name="connsiteY32" fmla="*/ 215289 h 300009"/>
                <a:gd name="connsiteX33" fmla="*/ 274638 w 314160"/>
                <a:gd name="connsiteY33" fmla="*/ 217459 h 300009"/>
                <a:gd name="connsiteX34" fmla="*/ 263814 w 314160"/>
                <a:gd name="connsiteY34" fmla="*/ 210950 h 300009"/>
                <a:gd name="connsiteX35" fmla="*/ 243790 w 314160"/>
                <a:gd name="connsiteY35" fmla="*/ 178339 h 300009"/>
                <a:gd name="connsiteX36" fmla="*/ 234722 w 314160"/>
                <a:gd name="connsiteY36" fmla="*/ 163570 h 300009"/>
                <a:gd name="connsiteX37" fmla="*/ 205734 w 314160"/>
                <a:gd name="connsiteY37" fmla="*/ 162910 h 300009"/>
                <a:gd name="connsiteX38" fmla="*/ 182308 w 314160"/>
                <a:gd name="connsiteY38" fmla="*/ 162376 h 300009"/>
                <a:gd name="connsiteX39" fmla="*/ 185086 w 314160"/>
                <a:gd name="connsiteY39" fmla="*/ 167460 h 300009"/>
                <a:gd name="connsiteX40" fmla="*/ 209626 w 314160"/>
                <a:gd name="connsiteY40" fmla="*/ 212368 h 300009"/>
                <a:gd name="connsiteX41" fmla="*/ 209673 w 314160"/>
                <a:gd name="connsiteY41" fmla="*/ 212453 h 300009"/>
                <a:gd name="connsiteX42" fmla="*/ 211478 w 314160"/>
                <a:gd name="connsiteY42" fmla="*/ 211678 h 300009"/>
                <a:gd name="connsiteX43" fmla="*/ 271803 w 314160"/>
                <a:gd name="connsiteY43" fmla="*/ 224623 h 300009"/>
                <a:gd name="connsiteX44" fmla="*/ 282575 w 314160"/>
                <a:gd name="connsiteY44" fmla="*/ 241882 h 300009"/>
                <a:gd name="connsiteX45" fmla="*/ 267494 w 314160"/>
                <a:gd name="connsiteY45" fmla="*/ 250511 h 300009"/>
                <a:gd name="connsiteX46" fmla="*/ 237601 w 314160"/>
                <a:gd name="connsiteY46" fmla="*/ 244275 h 300009"/>
                <a:gd name="connsiteX47" fmla="*/ 225706 w 314160"/>
                <a:gd name="connsiteY47" fmla="*/ 241794 h 300009"/>
                <a:gd name="connsiteX48" fmla="*/ 226076 w 314160"/>
                <a:gd name="connsiteY48" fmla="*/ 242471 h 300009"/>
                <a:gd name="connsiteX49" fmla="*/ 243335 w 314160"/>
                <a:gd name="connsiteY49" fmla="*/ 274055 h 300009"/>
                <a:gd name="connsiteX50" fmla="*/ 239021 w 314160"/>
                <a:gd name="connsiteY50" fmla="*/ 291481 h 300009"/>
                <a:gd name="connsiteX51" fmla="*/ 232548 w 314160"/>
                <a:gd name="connsiteY51" fmla="*/ 293659 h 300009"/>
                <a:gd name="connsiteX52" fmla="*/ 221762 w 314160"/>
                <a:gd name="connsiteY52" fmla="*/ 287124 h 300009"/>
                <a:gd name="connsiteX53" fmla="*/ 205514 w 314160"/>
                <a:gd name="connsiteY53" fmla="*/ 257134 h 300009"/>
                <a:gd name="connsiteX54" fmla="*/ 199595 w 314160"/>
                <a:gd name="connsiteY54" fmla="*/ 267164 h 300009"/>
                <a:gd name="connsiteX55" fmla="*/ 187779 w 314160"/>
                <a:gd name="connsiteY55" fmla="*/ 287187 h 300009"/>
                <a:gd name="connsiteX56" fmla="*/ 177006 w 314160"/>
                <a:gd name="connsiteY56" fmla="*/ 293659 h 300009"/>
                <a:gd name="connsiteX57" fmla="*/ 170543 w 314160"/>
                <a:gd name="connsiteY57" fmla="*/ 291502 h 300009"/>
                <a:gd name="connsiteX58" fmla="*/ 166234 w 314160"/>
                <a:gd name="connsiteY58" fmla="*/ 274243 h 300009"/>
                <a:gd name="connsiteX59" fmla="*/ 183671 w 314160"/>
                <a:gd name="connsiteY59" fmla="*/ 241814 h 300009"/>
                <a:gd name="connsiteX60" fmla="*/ 190417 w 314160"/>
                <a:gd name="connsiteY60" fmla="*/ 229269 h 300009"/>
                <a:gd name="connsiteX61" fmla="*/ 176187 w 314160"/>
                <a:gd name="connsiteY61" fmla="*/ 203004 h 300009"/>
                <a:gd name="connsiteX62" fmla="*/ 163209 w 314160"/>
                <a:gd name="connsiteY62" fmla="*/ 179048 h 300009"/>
                <a:gd name="connsiteX63" fmla="*/ 141123 w 314160"/>
                <a:gd name="connsiteY63" fmla="*/ 219087 h 300009"/>
                <a:gd name="connsiteX64" fmla="*/ 138177 w 314160"/>
                <a:gd name="connsiteY64" fmla="*/ 224428 h 300009"/>
                <a:gd name="connsiteX65" fmla="*/ 150514 w 314160"/>
                <a:gd name="connsiteY65" fmla="*/ 257683 h 300009"/>
                <a:gd name="connsiteX66" fmla="*/ 159738 w 314160"/>
                <a:gd name="connsiteY66" fmla="*/ 282546 h 300009"/>
                <a:gd name="connsiteX67" fmla="*/ 150992 w 314160"/>
                <a:gd name="connsiteY67" fmla="*/ 300009 h 300009"/>
                <a:gd name="connsiteX68" fmla="*/ 146619 w 314160"/>
                <a:gd name="connsiteY68" fmla="*/ 300009 h 300009"/>
                <a:gd name="connsiteX69" fmla="*/ 133500 w 314160"/>
                <a:gd name="connsiteY69" fmla="*/ 291278 h 300009"/>
                <a:gd name="connsiteX70" fmla="*/ 123387 w 314160"/>
                <a:gd name="connsiteY70" fmla="*/ 262253 h 300009"/>
                <a:gd name="connsiteX71" fmla="*/ 121036 w 314160"/>
                <a:gd name="connsiteY71" fmla="*/ 255503 h 300009"/>
                <a:gd name="connsiteX72" fmla="*/ 114446 w 314160"/>
                <a:gd name="connsiteY72" fmla="*/ 267450 h 300009"/>
                <a:gd name="connsiteX73" fmla="*/ 107096 w 314160"/>
                <a:gd name="connsiteY73" fmla="*/ 280774 h 300009"/>
                <a:gd name="connsiteX74" fmla="*/ 96207 w 314160"/>
                <a:gd name="connsiteY74" fmla="*/ 287309 h 300009"/>
                <a:gd name="connsiteX75" fmla="*/ 89674 w 314160"/>
                <a:gd name="connsiteY75" fmla="*/ 285131 h 300009"/>
                <a:gd name="connsiteX76" fmla="*/ 83141 w 314160"/>
                <a:gd name="connsiteY76" fmla="*/ 267705 h 300009"/>
                <a:gd name="connsiteX77" fmla="*/ 97422 w 314160"/>
                <a:gd name="connsiteY77" fmla="*/ 241815 h 300009"/>
                <a:gd name="connsiteX78" fmla="*/ 84405 w 314160"/>
                <a:gd name="connsiteY78" fmla="*/ 242335 h 300009"/>
                <a:gd name="connsiteX79" fmla="*/ 61344 w 314160"/>
                <a:gd name="connsiteY79" fmla="*/ 243256 h 300009"/>
                <a:gd name="connsiteX80" fmla="*/ 46038 w 314160"/>
                <a:gd name="connsiteY80" fmla="*/ 232341 h 300009"/>
                <a:gd name="connsiteX81" fmla="*/ 59157 w 314160"/>
                <a:gd name="connsiteY81" fmla="*/ 219245 h 300009"/>
                <a:gd name="connsiteX82" fmla="*/ 97080 w 314160"/>
                <a:gd name="connsiteY82" fmla="*/ 216721 h 300009"/>
                <a:gd name="connsiteX83" fmla="*/ 111805 w 314160"/>
                <a:gd name="connsiteY83" fmla="*/ 215741 h 300009"/>
                <a:gd name="connsiteX84" fmla="*/ 129145 w 314160"/>
                <a:gd name="connsiteY84" fmla="*/ 184304 h 300009"/>
                <a:gd name="connsiteX85" fmla="*/ 141750 w 314160"/>
                <a:gd name="connsiteY85" fmla="*/ 161453 h 300009"/>
                <a:gd name="connsiteX86" fmla="*/ 134399 w 314160"/>
                <a:gd name="connsiteY86" fmla="*/ 161285 h 300009"/>
                <a:gd name="connsiteX87" fmla="*/ 94352 w 314160"/>
                <a:gd name="connsiteY87" fmla="*/ 160373 h 300009"/>
                <a:gd name="connsiteX88" fmla="*/ 76761 w 314160"/>
                <a:gd name="connsiteY88" fmla="*/ 159973 h 300009"/>
                <a:gd name="connsiteX89" fmla="*/ 76056 w 314160"/>
                <a:gd name="connsiteY89" fmla="*/ 161209 h 300009"/>
                <a:gd name="connsiteX90" fmla="*/ 34925 w 314160"/>
                <a:gd name="connsiteY90" fmla="*/ 206770 h 300009"/>
                <a:gd name="connsiteX91" fmla="*/ 24102 w 314160"/>
                <a:gd name="connsiteY91" fmla="*/ 211109 h 300009"/>
                <a:gd name="connsiteX92" fmla="*/ 15443 w 314160"/>
                <a:gd name="connsiteY92" fmla="*/ 208939 h 300009"/>
                <a:gd name="connsiteX93" fmla="*/ 15443 w 314160"/>
                <a:gd name="connsiteY93" fmla="*/ 189413 h 300009"/>
                <a:gd name="connsiteX94" fmla="*/ 36718 w 314160"/>
                <a:gd name="connsiteY94" fmla="*/ 166836 h 300009"/>
                <a:gd name="connsiteX95" fmla="*/ 43891 w 314160"/>
                <a:gd name="connsiteY95" fmla="*/ 159224 h 300009"/>
                <a:gd name="connsiteX96" fmla="*/ 42693 w 314160"/>
                <a:gd name="connsiteY96" fmla="*/ 159197 h 300009"/>
                <a:gd name="connsiteX97" fmla="*/ 13072 w 314160"/>
                <a:gd name="connsiteY97" fmla="*/ 158523 h 300009"/>
                <a:gd name="connsiteX98" fmla="*/ 0 w 314160"/>
                <a:gd name="connsiteY98" fmla="*/ 145426 h 300009"/>
                <a:gd name="connsiteX99" fmla="*/ 13072 w 314160"/>
                <a:gd name="connsiteY99" fmla="*/ 130146 h 300009"/>
                <a:gd name="connsiteX100" fmla="*/ 40818 w 314160"/>
                <a:gd name="connsiteY100" fmla="*/ 130982 h 300009"/>
                <a:gd name="connsiteX101" fmla="*/ 35974 w 314160"/>
                <a:gd name="connsiteY101" fmla="*/ 122766 h 300009"/>
                <a:gd name="connsiteX102" fmla="*/ 24102 w 314160"/>
                <a:gd name="connsiteY102" fmla="*/ 102630 h 300009"/>
                <a:gd name="connsiteX103" fmla="*/ 28431 w 314160"/>
                <a:gd name="connsiteY103" fmla="*/ 85273 h 300009"/>
                <a:gd name="connsiteX104" fmla="*/ 45749 w 314160"/>
                <a:gd name="connsiteY104" fmla="*/ 89612 h 300009"/>
                <a:gd name="connsiteX105" fmla="*/ 64521 w 314160"/>
                <a:gd name="connsiteY105" fmla="*/ 122224 h 300009"/>
                <a:gd name="connsiteX106" fmla="*/ 70070 w 314160"/>
                <a:gd name="connsiteY106" fmla="*/ 131864 h 300009"/>
                <a:gd name="connsiteX107" fmla="*/ 108718 w 314160"/>
                <a:gd name="connsiteY107" fmla="*/ 133028 h 300009"/>
                <a:gd name="connsiteX108" fmla="*/ 138766 w 314160"/>
                <a:gd name="connsiteY108" fmla="*/ 133933 h 300009"/>
                <a:gd name="connsiteX109" fmla="*/ 117399 w 314160"/>
                <a:gd name="connsiteY109" fmla="*/ 94494 h 300009"/>
                <a:gd name="connsiteX110" fmla="*/ 114211 w 314160"/>
                <a:gd name="connsiteY110" fmla="*/ 88610 h 300009"/>
                <a:gd name="connsiteX111" fmla="*/ 78894 w 314160"/>
                <a:gd name="connsiteY111" fmla="*/ 81389 h 300009"/>
                <a:gd name="connsiteX112" fmla="*/ 52189 w 314160"/>
                <a:gd name="connsiteY112" fmla="*/ 75928 h 300009"/>
                <a:gd name="connsiteX113" fmla="*/ 43458 w 314160"/>
                <a:gd name="connsiteY113" fmla="*/ 60826 h 300009"/>
                <a:gd name="connsiteX114" fmla="*/ 58737 w 314160"/>
                <a:gd name="connsiteY114" fmla="*/ 50039 h 300009"/>
                <a:gd name="connsiteX115" fmla="*/ 89024 w 314160"/>
                <a:gd name="connsiteY115" fmla="*/ 57522 h 300009"/>
                <a:gd name="connsiteX116" fmla="*/ 98658 w 314160"/>
                <a:gd name="connsiteY116" fmla="*/ 59903 h 300009"/>
                <a:gd name="connsiteX117" fmla="*/ 90971 w 314160"/>
                <a:gd name="connsiteY117" fmla="*/ 45714 h 300009"/>
                <a:gd name="connsiteX118" fmla="*/ 83690 w 314160"/>
                <a:gd name="connsiteY118" fmla="*/ 32275 h 300009"/>
                <a:gd name="connsiteX119" fmla="*/ 88004 w 314160"/>
                <a:gd name="connsiteY119" fmla="*/ 14849 h 300009"/>
                <a:gd name="connsiteX120" fmla="*/ 105263 w 314160"/>
                <a:gd name="connsiteY120" fmla="*/ 21384 h 300009"/>
                <a:gd name="connsiteX121" fmla="*/ 119414 w 314160"/>
                <a:gd name="connsiteY121" fmla="*/ 47280 h 300009"/>
                <a:gd name="connsiteX122" fmla="*/ 126268 w 314160"/>
                <a:gd name="connsiteY122" fmla="*/ 34297 h 300009"/>
                <a:gd name="connsiteX123" fmla="*/ 137318 w 314160"/>
                <a:gd name="connsiteY123" fmla="*/ 13363 h 300009"/>
                <a:gd name="connsiteX124" fmla="*/ 145231 w 314160"/>
                <a:gd name="connsiteY124" fmla="*/ 7161 h 300009"/>
                <a:gd name="connsiteX125" fmla="*/ 154781 w 314160"/>
                <a:gd name="connsiteY125" fmla="*/ 9049 h 300009"/>
                <a:gd name="connsiteX126" fmla="*/ 161329 w 314160"/>
                <a:gd name="connsiteY126" fmla="*/ 26308 h 300009"/>
                <a:gd name="connsiteX127" fmla="*/ 142400 w 314160"/>
                <a:gd name="connsiteY127" fmla="*/ 58736 h 300009"/>
                <a:gd name="connsiteX128" fmla="*/ 133761 w 314160"/>
                <a:gd name="connsiteY128" fmla="*/ 73535 h 300009"/>
                <a:gd name="connsiteX129" fmla="*/ 150838 w 314160"/>
                <a:gd name="connsiteY129" fmla="*/ 104785 h 300009"/>
                <a:gd name="connsiteX130" fmla="*/ 161871 w 314160"/>
                <a:gd name="connsiteY130" fmla="*/ 124976 h 300009"/>
                <a:gd name="connsiteX131" fmla="*/ 163717 w 314160"/>
                <a:gd name="connsiteY131" fmla="*/ 121629 h 300009"/>
                <a:gd name="connsiteX132" fmla="*/ 188142 w 314160"/>
                <a:gd name="connsiteY132" fmla="*/ 77349 h 300009"/>
                <a:gd name="connsiteX133" fmla="*/ 187565 w 314160"/>
                <a:gd name="connsiteY133" fmla="*/ 76966 h 300009"/>
                <a:gd name="connsiteX134" fmla="*/ 167886 w 314160"/>
                <a:gd name="connsiteY134" fmla="*/ 18029 h 300009"/>
                <a:gd name="connsiteX135" fmla="*/ 174446 w 314160"/>
                <a:gd name="connsiteY135" fmla="*/ 567 h 300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314160" h="300009">
                  <a:moveTo>
                    <a:pt x="174446" y="567"/>
                  </a:moveTo>
                  <a:cubicBezTo>
                    <a:pt x="181005" y="-1616"/>
                    <a:pt x="189752" y="2750"/>
                    <a:pt x="191938" y="9298"/>
                  </a:cubicBezTo>
                  <a:cubicBezTo>
                    <a:pt x="196311" y="21849"/>
                    <a:pt x="199591" y="31263"/>
                    <a:pt x="202051" y="38323"/>
                  </a:cubicBezTo>
                  <a:lnTo>
                    <a:pt x="205000" y="46787"/>
                  </a:lnTo>
                  <a:lnTo>
                    <a:pt x="205093" y="46618"/>
                  </a:lnTo>
                  <a:cubicBezTo>
                    <a:pt x="222515" y="15034"/>
                    <a:pt x="222515" y="15034"/>
                    <a:pt x="222515" y="15034"/>
                  </a:cubicBezTo>
                  <a:cubicBezTo>
                    <a:pt x="226870" y="8499"/>
                    <a:pt x="235581" y="6321"/>
                    <a:pt x="242114" y="10677"/>
                  </a:cubicBezTo>
                  <a:cubicBezTo>
                    <a:pt x="246470" y="12856"/>
                    <a:pt x="250825" y="21568"/>
                    <a:pt x="246470" y="28103"/>
                  </a:cubicBezTo>
                  <a:lnTo>
                    <a:pt x="229576" y="58730"/>
                  </a:lnTo>
                  <a:lnTo>
                    <a:pt x="242297" y="58241"/>
                  </a:lnTo>
                  <a:cubicBezTo>
                    <a:pt x="266281" y="57320"/>
                    <a:pt x="266281" y="57320"/>
                    <a:pt x="266281" y="57320"/>
                  </a:cubicBezTo>
                  <a:cubicBezTo>
                    <a:pt x="272840" y="55137"/>
                    <a:pt x="279400" y="61686"/>
                    <a:pt x="279400" y="68234"/>
                  </a:cubicBezTo>
                  <a:cubicBezTo>
                    <a:pt x="279400" y="76966"/>
                    <a:pt x="275027" y="81331"/>
                    <a:pt x="266281" y="83514"/>
                  </a:cubicBezTo>
                  <a:cubicBezTo>
                    <a:pt x="249882" y="84060"/>
                    <a:pt x="237582" y="84469"/>
                    <a:pt x="228358" y="84776"/>
                  </a:cubicBezTo>
                  <a:lnTo>
                    <a:pt x="214963" y="85222"/>
                  </a:lnTo>
                  <a:lnTo>
                    <a:pt x="200466" y="111504"/>
                  </a:lnTo>
                  <a:lnTo>
                    <a:pt x="187287" y="135395"/>
                  </a:lnTo>
                  <a:lnTo>
                    <a:pt x="220945" y="136410"/>
                  </a:lnTo>
                  <a:lnTo>
                    <a:pt x="233774" y="136796"/>
                  </a:lnTo>
                  <a:lnTo>
                    <a:pt x="256373" y="113014"/>
                  </a:lnTo>
                  <a:cubicBezTo>
                    <a:pt x="274638" y="93793"/>
                    <a:pt x="274638" y="93793"/>
                    <a:pt x="274638" y="93793"/>
                  </a:cubicBezTo>
                  <a:cubicBezTo>
                    <a:pt x="278967" y="87284"/>
                    <a:pt x="287626" y="87284"/>
                    <a:pt x="291956" y="91623"/>
                  </a:cubicBezTo>
                  <a:cubicBezTo>
                    <a:pt x="298450" y="98132"/>
                    <a:pt x="298450" y="104641"/>
                    <a:pt x="294120" y="111149"/>
                  </a:cubicBezTo>
                  <a:cubicBezTo>
                    <a:pt x="284920" y="120912"/>
                    <a:pt x="278020" y="128235"/>
                    <a:pt x="272845" y="133727"/>
                  </a:cubicBezTo>
                  <a:lnTo>
                    <a:pt x="268954" y="137856"/>
                  </a:lnTo>
                  <a:lnTo>
                    <a:pt x="292603" y="138569"/>
                  </a:lnTo>
                  <a:cubicBezTo>
                    <a:pt x="302840" y="138877"/>
                    <a:pt x="302840" y="138877"/>
                    <a:pt x="302840" y="138877"/>
                  </a:cubicBezTo>
                  <a:cubicBezTo>
                    <a:pt x="309376" y="138877"/>
                    <a:pt x="315912" y="145426"/>
                    <a:pt x="313733" y="151974"/>
                  </a:cubicBezTo>
                  <a:cubicBezTo>
                    <a:pt x="313733" y="160705"/>
                    <a:pt x="309376" y="165071"/>
                    <a:pt x="300661" y="165071"/>
                  </a:cubicBezTo>
                  <a:lnTo>
                    <a:pt x="265616" y="164273"/>
                  </a:lnTo>
                  <a:lnTo>
                    <a:pt x="273589" y="177796"/>
                  </a:lnTo>
                  <a:cubicBezTo>
                    <a:pt x="285461" y="197933"/>
                    <a:pt x="285461" y="197933"/>
                    <a:pt x="285461" y="197933"/>
                  </a:cubicBezTo>
                  <a:cubicBezTo>
                    <a:pt x="289791" y="204442"/>
                    <a:pt x="287626" y="210950"/>
                    <a:pt x="281132" y="215289"/>
                  </a:cubicBezTo>
                  <a:cubicBezTo>
                    <a:pt x="278967" y="217459"/>
                    <a:pt x="276802" y="217459"/>
                    <a:pt x="274638" y="217459"/>
                  </a:cubicBezTo>
                  <a:cubicBezTo>
                    <a:pt x="270308" y="217459"/>
                    <a:pt x="265979" y="215289"/>
                    <a:pt x="263814" y="210950"/>
                  </a:cubicBezTo>
                  <a:cubicBezTo>
                    <a:pt x="255155" y="196848"/>
                    <a:pt x="248661" y="186271"/>
                    <a:pt x="243790" y="178339"/>
                  </a:cubicBezTo>
                  <a:lnTo>
                    <a:pt x="234722" y="163570"/>
                  </a:lnTo>
                  <a:lnTo>
                    <a:pt x="205734" y="162910"/>
                  </a:lnTo>
                  <a:lnTo>
                    <a:pt x="182308" y="162376"/>
                  </a:lnTo>
                  <a:lnTo>
                    <a:pt x="185086" y="167460"/>
                  </a:lnTo>
                  <a:cubicBezTo>
                    <a:pt x="194794" y="185225"/>
                    <a:pt x="202884" y="200030"/>
                    <a:pt x="209626" y="212368"/>
                  </a:cubicBezTo>
                  <a:lnTo>
                    <a:pt x="209673" y="212453"/>
                  </a:lnTo>
                  <a:lnTo>
                    <a:pt x="211478" y="211678"/>
                  </a:lnTo>
                  <a:cubicBezTo>
                    <a:pt x="271803" y="224623"/>
                    <a:pt x="271803" y="224623"/>
                    <a:pt x="271803" y="224623"/>
                  </a:cubicBezTo>
                  <a:cubicBezTo>
                    <a:pt x="278266" y="226780"/>
                    <a:pt x="282575" y="233252"/>
                    <a:pt x="282575" y="241882"/>
                  </a:cubicBezTo>
                  <a:cubicBezTo>
                    <a:pt x="280421" y="248354"/>
                    <a:pt x="273957" y="252669"/>
                    <a:pt x="267494" y="250511"/>
                  </a:cubicBezTo>
                  <a:cubicBezTo>
                    <a:pt x="254567" y="247815"/>
                    <a:pt x="244872" y="245792"/>
                    <a:pt x="237601" y="244275"/>
                  </a:cubicBezTo>
                  <a:lnTo>
                    <a:pt x="225706" y="241794"/>
                  </a:lnTo>
                  <a:lnTo>
                    <a:pt x="226076" y="242471"/>
                  </a:lnTo>
                  <a:cubicBezTo>
                    <a:pt x="243335" y="274055"/>
                    <a:pt x="243335" y="274055"/>
                    <a:pt x="243335" y="274055"/>
                  </a:cubicBezTo>
                  <a:cubicBezTo>
                    <a:pt x="247650" y="280590"/>
                    <a:pt x="245493" y="287124"/>
                    <a:pt x="239021" y="291481"/>
                  </a:cubicBezTo>
                  <a:cubicBezTo>
                    <a:pt x="236863" y="291481"/>
                    <a:pt x="234706" y="293659"/>
                    <a:pt x="232548" y="293659"/>
                  </a:cubicBezTo>
                  <a:cubicBezTo>
                    <a:pt x="228234" y="293659"/>
                    <a:pt x="223919" y="291481"/>
                    <a:pt x="221762" y="287124"/>
                  </a:cubicBezTo>
                  <a:lnTo>
                    <a:pt x="205514" y="257134"/>
                  </a:lnTo>
                  <a:lnTo>
                    <a:pt x="199595" y="267164"/>
                  </a:lnTo>
                  <a:cubicBezTo>
                    <a:pt x="187779" y="287187"/>
                    <a:pt x="187779" y="287187"/>
                    <a:pt x="187779" y="287187"/>
                  </a:cubicBezTo>
                  <a:cubicBezTo>
                    <a:pt x="185624" y="291502"/>
                    <a:pt x="181315" y="293659"/>
                    <a:pt x="177006" y="293659"/>
                  </a:cubicBezTo>
                  <a:cubicBezTo>
                    <a:pt x="174852" y="293659"/>
                    <a:pt x="172697" y="293659"/>
                    <a:pt x="170543" y="291502"/>
                  </a:cubicBezTo>
                  <a:cubicBezTo>
                    <a:pt x="164079" y="289344"/>
                    <a:pt x="161925" y="280715"/>
                    <a:pt x="166234" y="274243"/>
                  </a:cubicBezTo>
                  <a:cubicBezTo>
                    <a:pt x="173775" y="260220"/>
                    <a:pt x="179430" y="249702"/>
                    <a:pt x="183671" y="241814"/>
                  </a:cubicBezTo>
                  <a:lnTo>
                    <a:pt x="190417" y="229269"/>
                  </a:lnTo>
                  <a:lnTo>
                    <a:pt x="176187" y="203004"/>
                  </a:lnTo>
                  <a:lnTo>
                    <a:pt x="163209" y="179048"/>
                  </a:lnTo>
                  <a:lnTo>
                    <a:pt x="141123" y="219087"/>
                  </a:lnTo>
                  <a:lnTo>
                    <a:pt x="138177" y="224428"/>
                  </a:lnTo>
                  <a:lnTo>
                    <a:pt x="150514" y="257683"/>
                  </a:lnTo>
                  <a:cubicBezTo>
                    <a:pt x="159738" y="282546"/>
                    <a:pt x="159738" y="282546"/>
                    <a:pt x="159738" y="282546"/>
                  </a:cubicBezTo>
                  <a:cubicBezTo>
                    <a:pt x="161925" y="289095"/>
                    <a:pt x="157552" y="297826"/>
                    <a:pt x="150992" y="300009"/>
                  </a:cubicBezTo>
                  <a:cubicBezTo>
                    <a:pt x="148806" y="300009"/>
                    <a:pt x="148806" y="300009"/>
                    <a:pt x="146619" y="300009"/>
                  </a:cubicBezTo>
                  <a:cubicBezTo>
                    <a:pt x="142246" y="300009"/>
                    <a:pt x="135686" y="297826"/>
                    <a:pt x="133500" y="291278"/>
                  </a:cubicBezTo>
                  <a:cubicBezTo>
                    <a:pt x="129127" y="278727"/>
                    <a:pt x="125847" y="269313"/>
                    <a:pt x="123387" y="262253"/>
                  </a:cubicBezTo>
                  <a:lnTo>
                    <a:pt x="121036" y="255503"/>
                  </a:lnTo>
                  <a:lnTo>
                    <a:pt x="114446" y="267450"/>
                  </a:lnTo>
                  <a:cubicBezTo>
                    <a:pt x="107096" y="280774"/>
                    <a:pt x="107096" y="280774"/>
                    <a:pt x="107096" y="280774"/>
                  </a:cubicBezTo>
                  <a:cubicBezTo>
                    <a:pt x="104918" y="285131"/>
                    <a:pt x="100562" y="287309"/>
                    <a:pt x="96207" y="287309"/>
                  </a:cubicBezTo>
                  <a:cubicBezTo>
                    <a:pt x="94029" y="287309"/>
                    <a:pt x="91852" y="287309"/>
                    <a:pt x="89674" y="285131"/>
                  </a:cubicBezTo>
                  <a:cubicBezTo>
                    <a:pt x="83141" y="282953"/>
                    <a:pt x="80963" y="274240"/>
                    <a:pt x="83141" y="267705"/>
                  </a:cubicBezTo>
                  <a:lnTo>
                    <a:pt x="97422" y="241815"/>
                  </a:lnTo>
                  <a:lnTo>
                    <a:pt x="84405" y="242335"/>
                  </a:lnTo>
                  <a:cubicBezTo>
                    <a:pt x="61344" y="243256"/>
                    <a:pt x="61344" y="243256"/>
                    <a:pt x="61344" y="243256"/>
                  </a:cubicBezTo>
                  <a:cubicBezTo>
                    <a:pt x="52598" y="245438"/>
                    <a:pt x="48225" y="238890"/>
                    <a:pt x="46038" y="232341"/>
                  </a:cubicBezTo>
                  <a:cubicBezTo>
                    <a:pt x="46038" y="225793"/>
                    <a:pt x="52598" y="219245"/>
                    <a:pt x="59157" y="219245"/>
                  </a:cubicBezTo>
                  <a:cubicBezTo>
                    <a:pt x="75556" y="218153"/>
                    <a:pt x="87856" y="217335"/>
                    <a:pt x="97080" y="216721"/>
                  </a:cubicBezTo>
                  <a:lnTo>
                    <a:pt x="111805" y="215741"/>
                  </a:lnTo>
                  <a:lnTo>
                    <a:pt x="129145" y="184304"/>
                  </a:lnTo>
                  <a:lnTo>
                    <a:pt x="141750" y="161453"/>
                  </a:lnTo>
                  <a:lnTo>
                    <a:pt x="134399" y="161285"/>
                  </a:lnTo>
                  <a:cubicBezTo>
                    <a:pt x="119233" y="160940"/>
                    <a:pt x="105963" y="160638"/>
                    <a:pt x="94352" y="160373"/>
                  </a:cubicBezTo>
                  <a:lnTo>
                    <a:pt x="76761" y="159973"/>
                  </a:lnTo>
                  <a:lnTo>
                    <a:pt x="76056" y="161209"/>
                  </a:lnTo>
                  <a:cubicBezTo>
                    <a:pt x="34925" y="206770"/>
                    <a:pt x="34925" y="206770"/>
                    <a:pt x="34925" y="206770"/>
                  </a:cubicBezTo>
                  <a:cubicBezTo>
                    <a:pt x="30596" y="211109"/>
                    <a:pt x="28431" y="211109"/>
                    <a:pt x="24102" y="211109"/>
                  </a:cubicBezTo>
                  <a:cubicBezTo>
                    <a:pt x="21937" y="211109"/>
                    <a:pt x="17607" y="211109"/>
                    <a:pt x="15443" y="208939"/>
                  </a:cubicBezTo>
                  <a:cubicBezTo>
                    <a:pt x="11113" y="202431"/>
                    <a:pt x="11113" y="195922"/>
                    <a:pt x="15443" y="189413"/>
                  </a:cubicBezTo>
                  <a:cubicBezTo>
                    <a:pt x="24643" y="179650"/>
                    <a:pt x="31543" y="172328"/>
                    <a:pt x="36718" y="166836"/>
                  </a:cubicBezTo>
                  <a:lnTo>
                    <a:pt x="43891" y="159224"/>
                  </a:lnTo>
                  <a:lnTo>
                    <a:pt x="42693" y="159197"/>
                  </a:lnTo>
                  <a:cubicBezTo>
                    <a:pt x="13072" y="158523"/>
                    <a:pt x="13072" y="158523"/>
                    <a:pt x="13072" y="158523"/>
                  </a:cubicBezTo>
                  <a:cubicBezTo>
                    <a:pt x="4357" y="158523"/>
                    <a:pt x="0" y="151974"/>
                    <a:pt x="0" y="145426"/>
                  </a:cubicBezTo>
                  <a:cubicBezTo>
                    <a:pt x="0" y="136695"/>
                    <a:pt x="6536" y="130146"/>
                    <a:pt x="13072" y="130146"/>
                  </a:cubicBezTo>
                  <a:lnTo>
                    <a:pt x="40818" y="130982"/>
                  </a:lnTo>
                  <a:lnTo>
                    <a:pt x="35974" y="122766"/>
                  </a:lnTo>
                  <a:cubicBezTo>
                    <a:pt x="24102" y="102630"/>
                    <a:pt x="24102" y="102630"/>
                    <a:pt x="24102" y="102630"/>
                  </a:cubicBezTo>
                  <a:cubicBezTo>
                    <a:pt x="19772" y="96121"/>
                    <a:pt x="21937" y="89612"/>
                    <a:pt x="28431" y="85273"/>
                  </a:cubicBezTo>
                  <a:cubicBezTo>
                    <a:pt x="32761" y="80934"/>
                    <a:pt x="41420" y="83104"/>
                    <a:pt x="45749" y="89612"/>
                  </a:cubicBezTo>
                  <a:cubicBezTo>
                    <a:pt x="53867" y="103715"/>
                    <a:pt x="59955" y="114291"/>
                    <a:pt x="64521" y="122224"/>
                  </a:cubicBezTo>
                  <a:lnTo>
                    <a:pt x="70070" y="131864"/>
                  </a:lnTo>
                  <a:lnTo>
                    <a:pt x="108718" y="133028"/>
                  </a:lnTo>
                  <a:lnTo>
                    <a:pt x="138766" y="133933"/>
                  </a:lnTo>
                  <a:lnTo>
                    <a:pt x="117399" y="94494"/>
                  </a:lnTo>
                  <a:lnTo>
                    <a:pt x="114211" y="88610"/>
                  </a:lnTo>
                  <a:lnTo>
                    <a:pt x="78894" y="81389"/>
                  </a:lnTo>
                  <a:cubicBezTo>
                    <a:pt x="52189" y="75928"/>
                    <a:pt x="52189" y="75928"/>
                    <a:pt x="52189" y="75928"/>
                  </a:cubicBezTo>
                  <a:cubicBezTo>
                    <a:pt x="45641" y="73770"/>
                    <a:pt x="41275" y="67298"/>
                    <a:pt x="43458" y="60826"/>
                  </a:cubicBezTo>
                  <a:cubicBezTo>
                    <a:pt x="43458" y="52196"/>
                    <a:pt x="52189" y="47882"/>
                    <a:pt x="58737" y="50039"/>
                  </a:cubicBezTo>
                  <a:cubicBezTo>
                    <a:pt x="71834" y="53275"/>
                    <a:pt x="81657" y="55702"/>
                    <a:pt x="89024" y="57522"/>
                  </a:cubicBezTo>
                  <a:lnTo>
                    <a:pt x="98658" y="59903"/>
                  </a:lnTo>
                  <a:lnTo>
                    <a:pt x="90971" y="45714"/>
                  </a:lnTo>
                  <a:cubicBezTo>
                    <a:pt x="83690" y="32275"/>
                    <a:pt x="83690" y="32275"/>
                    <a:pt x="83690" y="32275"/>
                  </a:cubicBezTo>
                  <a:cubicBezTo>
                    <a:pt x="79375" y="25740"/>
                    <a:pt x="81532" y="19206"/>
                    <a:pt x="88004" y="14849"/>
                  </a:cubicBezTo>
                  <a:cubicBezTo>
                    <a:pt x="94477" y="12671"/>
                    <a:pt x="103106" y="14849"/>
                    <a:pt x="105263" y="21384"/>
                  </a:cubicBezTo>
                  <a:lnTo>
                    <a:pt x="119414" y="47280"/>
                  </a:lnTo>
                  <a:lnTo>
                    <a:pt x="126268" y="34297"/>
                  </a:lnTo>
                  <a:cubicBezTo>
                    <a:pt x="137318" y="13363"/>
                    <a:pt x="137318" y="13363"/>
                    <a:pt x="137318" y="13363"/>
                  </a:cubicBezTo>
                  <a:cubicBezTo>
                    <a:pt x="139501" y="10127"/>
                    <a:pt x="142230" y="7970"/>
                    <a:pt x="145231" y="7161"/>
                  </a:cubicBezTo>
                  <a:cubicBezTo>
                    <a:pt x="148232" y="6352"/>
                    <a:pt x="151507" y="6891"/>
                    <a:pt x="154781" y="9049"/>
                  </a:cubicBezTo>
                  <a:cubicBezTo>
                    <a:pt x="161329" y="11206"/>
                    <a:pt x="163512" y="19836"/>
                    <a:pt x="161329" y="26308"/>
                  </a:cubicBezTo>
                  <a:cubicBezTo>
                    <a:pt x="153144" y="40331"/>
                    <a:pt x="147004" y="50848"/>
                    <a:pt x="142400" y="58736"/>
                  </a:cubicBezTo>
                  <a:lnTo>
                    <a:pt x="133761" y="73535"/>
                  </a:lnTo>
                  <a:lnTo>
                    <a:pt x="150838" y="104785"/>
                  </a:lnTo>
                  <a:lnTo>
                    <a:pt x="161871" y="124976"/>
                  </a:lnTo>
                  <a:lnTo>
                    <a:pt x="163717" y="121629"/>
                  </a:lnTo>
                  <a:lnTo>
                    <a:pt x="188142" y="77349"/>
                  </a:lnTo>
                  <a:lnTo>
                    <a:pt x="187565" y="76966"/>
                  </a:lnTo>
                  <a:cubicBezTo>
                    <a:pt x="167886" y="18029"/>
                    <a:pt x="167886" y="18029"/>
                    <a:pt x="167886" y="18029"/>
                  </a:cubicBezTo>
                  <a:cubicBezTo>
                    <a:pt x="163513" y="11481"/>
                    <a:pt x="167886" y="2750"/>
                    <a:pt x="174446" y="567"/>
                  </a:cubicBezTo>
                  <a:close/>
                </a:path>
              </a:pathLst>
            </a:custGeom>
            <a:grpFill/>
            <a:ln w="3175">
              <a:solidFill>
                <a:schemeClr val="accent2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3037210" y="2081083"/>
              <a:ext cx="201208" cy="192146"/>
            </a:xfrm>
            <a:custGeom>
              <a:avLst/>
              <a:gdLst>
                <a:gd name="connsiteX0" fmla="*/ 174446 w 314160"/>
                <a:gd name="connsiteY0" fmla="*/ 567 h 300009"/>
                <a:gd name="connsiteX1" fmla="*/ 191938 w 314160"/>
                <a:gd name="connsiteY1" fmla="*/ 9298 h 300009"/>
                <a:gd name="connsiteX2" fmla="*/ 202051 w 314160"/>
                <a:gd name="connsiteY2" fmla="*/ 38323 h 300009"/>
                <a:gd name="connsiteX3" fmla="*/ 205000 w 314160"/>
                <a:gd name="connsiteY3" fmla="*/ 46787 h 300009"/>
                <a:gd name="connsiteX4" fmla="*/ 205093 w 314160"/>
                <a:gd name="connsiteY4" fmla="*/ 46618 h 300009"/>
                <a:gd name="connsiteX5" fmla="*/ 222515 w 314160"/>
                <a:gd name="connsiteY5" fmla="*/ 15034 h 300009"/>
                <a:gd name="connsiteX6" fmla="*/ 242114 w 314160"/>
                <a:gd name="connsiteY6" fmla="*/ 10677 h 300009"/>
                <a:gd name="connsiteX7" fmla="*/ 246470 w 314160"/>
                <a:gd name="connsiteY7" fmla="*/ 28103 h 300009"/>
                <a:gd name="connsiteX8" fmla="*/ 229576 w 314160"/>
                <a:gd name="connsiteY8" fmla="*/ 58730 h 300009"/>
                <a:gd name="connsiteX9" fmla="*/ 242297 w 314160"/>
                <a:gd name="connsiteY9" fmla="*/ 58241 h 300009"/>
                <a:gd name="connsiteX10" fmla="*/ 266281 w 314160"/>
                <a:gd name="connsiteY10" fmla="*/ 57320 h 300009"/>
                <a:gd name="connsiteX11" fmla="*/ 279400 w 314160"/>
                <a:gd name="connsiteY11" fmla="*/ 68234 h 300009"/>
                <a:gd name="connsiteX12" fmla="*/ 266281 w 314160"/>
                <a:gd name="connsiteY12" fmla="*/ 83514 h 300009"/>
                <a:gd name="connsiteX13" fmla="*/ 228358 w 314160"/>
                <a:gd name="connsiteY13" fmla="*/ 84776 h 300009"/>
                <a:gd name="connsiteX14" fmla="*/ 214963 w 314160"/>
                <a:gd name="connsiteY14" fmla="*/ 85222 h 300009"/>
                <a:gd name="connsiteX15" fmla="*/ 200466 w 314160"/>
                <a:gd name="connsiteY15" fmla="*/ 111504 h 300009"/>
                <a:gd name="connsiteX16" fmla="*/ 187287 w 314160"/>
                <a:gd name="connsiteY16" fmla="*/ 135395 h 300009"/>
                <a:gd name="connsiteX17" fmla="*/ 220945 w 314160"/>
                <a:gd name="connsiteY17" fmla="*/ 136410 h 300009"/>
                <a:gd name="connsiteX18" fmla="*/ 233774 w 314160"/>
                <a:gd name="connsiteY18" fmla="*/ 136796 h 300009"/>
                <a:gd name="connsiteX19" fmla="*/ 256373 w 314160"/>
                <a:gd name="connsiteY19" fmla="*/ 113014 h 300009"/>
                <a:gd name="connsiteX20" fmla="*/ 274638 w 314160"/>
                <a:gd name="connsiteY20" fmla="*/ 93793 h 300009"/>
                <a:gd name="connsiteX21" fmla="*/ 291956 w 314160"/>
                <a:gd name="connsiteY21" fmla="*/ 91623 h 300009"/>
                <a:gd name="connsiteX22" fmla="*/ 294120 w 314160"/>
                <a:gd name="connsiteY22" fmla="*/ 111149 h 300009"/>
                <a:gd name="connsiteX23" fmla="*/ 272845 w 314160"/>
                <a:gd name="connsiteY23" fmla="*/ 133727 h 300009"/>
                <a:gd name="connsiteX24" fmla="*/ 268954 w 314160"/>
                <a:gd name="connsiteY24" fmla="*/ 137856 h 300009"/>
                <a:gd name="connsiteX25" fmla="*/ 292603 w 314160"/>
                <a:gd name="connsiteY25" fmla="*/ 138569 h 300009"/>
                <a:gd name="connsiteX26" fmla="*/ 302840 w 314160"/>
                <a:gd name="connsiteY26" fmla="*/ 138877 h 300009"/>
                <a:gd name="connsiteX27" fmla="*/ 313733 w 314160"/>
                <a:gd name="connsiteY27" fmla="*/ 151974 h 300009"/>
                <a:gd name="connsiteX28" fmla="*/ 300661 w 314160"/>
                <a:gd name="connsiteY28" fmla="*/ 165071 h 300009"/>
                <a:gd name="connsiteX29" fmla="*/ 265616 w 314160"/>
                <a:gd name="connsiteY29" fmla="*/ 164273 h 300009"/>
                <a:gd name="connsiteX30" fmla="*/ 273589 w 314160"/>
                <a:gd name="connsiteY30" fmla="*/ 177796 h 300009"/>
                <a:gd name="connsiteX31" fmla="*/ 285461 w 314160"/>
                <a:gd name="connsiteY31" fmla="*/ 197933 h 300009"/>
                <a:gd name="connsiteX32" fmla="*/ 281132 w 314160"/>
                <a:gd name="connsiteY32" fmla="*/ 215289 h 300009"/>
                <a:gd name="connsiteX33" fmla="*/ 274638 w 314160"/>
                <a:gd name="connsiteY33" fmla="*/ 217459 h 300009"/>
                <a:gd name="connsiteX34" fmla="*/ 263814 w 314160"/>
                <a:gd name="connsiteY34" fmla="*/ 210950 h 300009"/>
                <a:gd name="connsiteX35" fmla="*/ 243790 w 314160"/>
                <a:gd name="connsiteY35" fmla="*/ 178339 h 300009"/>
                <a:gd name="connsiteX36" fmla="*/ 234722 w 314160"/>
                <a:gd name="connsiteY36" fmla="*/ 163570 h 300009"/>
                <a:gd name="connsiteX37" fmla="*/ 205734 w 314160"/>
                <a:gd name="connsiteY37" fmla="*/ 162910 h 300009"/>
                <a:gd name="connsiteX38" fmla="*/ 182308 w 314160"/>
                <a:gd name="connsiteY38" fmla="*/ 162376 h 300009"/>
                <a:gd name="connsiteX39" fmla="*/ 185086 w 314160"/>
                <a:gd name="connsiteY39" fmla="*/ 167460 h 300009"/>
                <a:gd name="connsiteX40" fmla="*/ 209626 w 314160"/>
                <a:gd name="connsiteY40" fmla="*/ 212368 h 300009"/>
                <a:gd name="connsiteX41" fmla="*/ 209673 w 314160"/>
                <a:gd name="connsiteY41" fmla="*/ 212453 h 300009"/>
                <a:gd name="connsiteX42" fmla="*/ 211478 w 314160"/>
                <a:gd name="connsiteY42" fmla="*/ 211678 h 300009"/>
                <a:gd name="connsiteX43" fmla="*/ 271803 w 314160"/>
                <a:gd name="connsiteY43" fmla="*/ 224623 h 300009"/>
                <a:gd name="connsiteX44" fmla="*/ 282575 w 314160"/>
                <a:gd name="connsiteY44" fmla="*/ 241882 h 300009"/>
                <a:gd name="connsiteX45" fmla="*/ 267494 w 314160"/>
                <a:gd name="connsiteY45" fmla="*/ 250511 h 300009"/>
                <a:gd name="connsiteX46" fmla="*/ 237601 w 314160"/>
                <a:gd name="connsiteY46" fmla="*/ 244275 h 300009"/>
                <a:gd name="connsiteX47" fmla="*/ 225706 w 314160"/>
                <a:gd name="connsiteY47" fmla="*/ 241794 h 300009"/>
                <a:gd name="connsiteX48" fmla="*/ 226076 w 314160"/>
                <a:gd name="connsiteY48" fmla="*/ 242471 h 300009"/>
                <a:gd name="connsiteX49" fmla="*/ 243335 w 314160"/>
                <a:gd name="connsiteY49" fmla="*/ 274055 h 300009"/>
                <a:gd name="connsiteX50" fmla="*/ 239021 w 314160"/>
                <a:gd name="connsiteY50" fmla="*/ 291481 h 300009"/>
                <a:gd name="connsiteX51" fmla="*/ 232548 w 314160"/>
                <a:gd name="connsiteY51" fmla="*/ 293659 h 300009"/>
                <a:gd name="connsiteX52" fmla="*/ 221762 w 314160"/>
                <a:gd name="connsiteY52" fmla="*/ 287124 h 300009"/>
                <a:gd name="connsiteX53" fmla="*/ 205514 w 314160"/>
                <a:gd name="connsiteY53" fmla="*/ 257134 h 300009"/>
                <a:gd name="connsiteX54" fmla="*/ 199595 w 314160"/>
                <a:gd name="connsiteY54" fmla="*/ 267164 h 300009"/>
                <a:gd name="connsiteX55" fmla="*/ 187779 w 314160"/>
                <a:gd name="connsiteY55" fmla="*/ 287187 h 300009"/>
                <a:gd name="connsiteX56" fmla="*/ 177006 w 314160"/>
                <a:gd name="connsiteY56" fmla="*/ 293659 h 300009"/>
                <a:gd name="connsiteX57" fmla="*/ 170543 w 314160"/>
                <a:gd name="connsiteY57" fmla="*/ 291502 h 300009"/>
                <a:gd name="connsiteX58" fmla="*/ 166234 w 314160"/>
                <a:gd name="connsiteY58" fmla="*/ 274243 h 300009"/>
                <a:gd name="connsiteX59" fmla="*/ 183671 w 314160"/>
                <a:gd name="connsiteY59" fmla="*/ 241814 h 300009"/>
                <a:gd name="connsiteX60" fmla="*/ 190417 w 314160"/>
                <a:gd name="connsiteY60" fmla="*/ 229269 h 300009"/>
                <a:gd name="connsiteX61" fmla="*/ 176187 w 314160"/>
                <a:gd name="connsiteY61" fmla="*/ 203004 h 300009"/>
                <a:gd name="connsiteX62" fmla="*/ 163209 w 314160"/>
                <a:gd name="connsiteY62" fmla="*/ 179048 h 300009"/>
                <a:gd name="connsiteX63" fmla="*/ 141123 w 314160"/>
                <a:gd name="connsiteY63" fmla="*/ 219087 h 300009"/>
                <a:gd name="connsiteX64" fmla="*/ 138177 w 314160"/>
                <a:gd name="connsiteY64" fmla="*/ 224428 h 300009"/>
                <a:gd name="connsiteX65" fmla="*/ 150514 w 314160"/>
                <a:gd name="connsiteY65" fmla="*/ 257683 h 300009"/>
                <a:gd name="connsiteX66" fmla="*/ 159738 w 314160"/>
                <a:gd name="connsiteY66" fmla="*/ 282546 h 300009"/>
                <a:gd name="connsiteX67" fmla="*/ 150992 w 314160"/>
                <a:gd name="connsiteY67" fmla="*/ 300009 h 300009"/>
                <a:gd name="connsiteX68" fmla="*/ 146619 w 314160"/>
                <a:gd name="connsiteY68" fmla="*/ 300009 h 300009"/>
                <a:gd name="connsiteX69" fmla="*/ 133500 w 314160"/>
                <a:gd name="connsiteY69" fmla="*/ 291278 h 300009"/>
                <a:gd name="connsiteX70" fmla="*/ 123387 w 314160"/>
                <a:gd name="connsiteY70" fmla="*/ 262253 h 300009"/>
                <a:gd name="connsiteX71" fmla="*/ 121036 w 314160"/>
                <a:gd name="connsiteY71" fmla="*/ 255503 h 300009"/>
                <a:gd name="connsiteX72" fmla="*/ 114446 w 314160"/>
                <a:gd name="connsiteY72" fmla="*/ 267450 h 300009"/>
                <a:gd name="connsiteX73" fmla="*/ 107096 w 314160"/>
                <a:gd name="connsiteY73" fmla="*/ 280774 h 300009"/>
                <a:gd name="connsiteX74" fmla="*/ 96207 w 314160"/>
                <a:gd name="connsiteY74" fmla="*/ 287309 h 300009"/>
                <a:gd name="connsiteX75" fmla="*/ 89674 w 314160"/>
                <a:gd name="connsiteY75" fmla="*/ 285131 h 300009"/>
                <a:gd name="connsiteX76" fmla="*/ 83141 w 314160"/>
                <a:gd name="connsiteY76" fmla="*/ 267705 h 300009"/>
                <a:gd name="connsiteX77" fmla="*/ 97422 w 314160"/>
                <a:gd name="connsiteY77" fmla="*/ 241815 h 300009"/>
                <a:gd name="connsiteX78" fmla="*/ 84405 w 314160"/>
                <a:gd name="connsiteY78" fmla="*/ 242335 h 300009"/>
                <a:gd name="connsiteX79" fmla="*/ 61344 w 314160"/>
                <a:gd name="connsiteY79" fmla="*/ 243256 h 300009"/>
                <a:gd name="connsiteX80" fmla="*/ 46038 w 314160"/>
                <a:gd name="connsiteY80" fmla="*/ 232341 h 300009"/>
                <a:gd name="connsiteX81" fmla="*/ 59157 w 314160"/>
                <a:gd name="connsiteY81" fmla="*/ 219245 h 300009"/>
                <a:gd name="connsiteX82" fmla="*/ 97080 w 314160"/>
                <a:gd name="connsiteY82" fmla="*/ 216721 h 300009"/>
                <a:gd name="connsiteX83" fmla="*/ 111805 w 314160"/>
                <a:gd name="connsiteY83" fmla="*/ 215741 h 300009"/>
                <a:gd name="connsiteX84" fmla="*/ 129145 w 314160"/>
                <a:gd name="connsiteY84" fmla="*/ 184304 h 300009"/>
                <a:gd name="connsiteX85" fmla="*/ 141750 w 314160"/>
                <a:gd name="connsiteY85" fmla="*/ 161453 h 300009"/>
                <a:gd name="connsiteX86" fmla="*/ 134399 w 314160"/>
                <a:gd name="connsiteY86" fmla="*/ 161285 h 300009"/>
                <a:gd name="connsiteX87" fmla="*/ 94352 w 314160"/>
                <a:gd name="connsiteY87" fmla="*/ 160373 h 300009"/>
                <a:gd name="connsiteX88" fmla="*/ 76761 w 314160"/>
                <a:gd name="connsiteY88" fmla="*/ 159973 h 300009"/>
                <a:gd name="connsiteX89" fmla="*/ 76056 w 314160"/>
                <a:gd name="connsiteY89" fmla="*/ 161209 h 300009"/>
                <a:gd name="connsiteX90" fmla="*/ 34925 w 314160"/>
                <a:gd name="connsiteY90" fmla="*/ 206770 h 300009"/>
                <a:gd name="connsiteX91" fmla="*/ 24102 w 314160"/>
                <a:gd name="connsiteY91" fmla="*/ 211109 h 300009"/>
                <a:gd name="connsiteX92" fmla="*/ 15443 w 314160"/>
                <a:gd name="connsiteY92" fmla="*/ 208939 h 300009"/>
                <a:gd name="connsiteX93" fmla="*/ 15443 w 314160"/>
                <a:gd name="connsiteY93" fmla="*/ 189413 h 300009"/>
                <a:gd name="connsiteX94" fmla="*/ 36718 w 314160"/>
                <a:gd name="connsiteY94" fmla="*/ 166836 h 300009"/>
                <a:gd name="connsiteX95" fmla="*/ 43891 w 314160"/>
                <a:gd name="connsiteY95" fmla="*/ 159224 h 300009"/>
                <a:gd name="connsiteX96" fmla="*/ 42693 w 314160"/>
                <a:gd name="connsiteY96" fmla="*/ 159197 h 300009"/>
                <a:gd name="connsiteX97" fmla="*/ 13072 w 314160"/>
                <a:gd name="connsiteY97" fmla="*/ 158523 h 300009"/>
                <a:gd name="connsiteX98" fmla="*/ 0 w 314160"/>
                <a:gd name="connsiteY98" fmla="*/ 145426 h 300009"/>
                <a:gd name="connsiteX99" fmla="*/ 13072 w 314160"/>
                <a:gd name="connsiteY99" fmla="*/ 130146 h 300009"/>
                <a:gd name="connsiteX100" fmla="*/ 40818 w 314160"/>
                <a:gd name="connsiteY100" fmla="*/ 130982 h 300009"/>
                <a:gd name="connsiteX101" fmla="*/ 35974 w 314160"/>
                <a:gd name="connsiteY101" fmla="*/ 122766 h 300009"/>
                <a:gd name="connsiteX102" fmla="*/ 24102 w 314160"/>
                <a:gd name="connsiteY102" fmla="*/ 102630 h 300009"/>
                <a:gd name="connsiteX103" fmla="*/ 28431 w 314160"/>
                <a:gd name="connsiteY103" fmla="*/ 85273 h 300009"/>
                <a:gd name="connsiteX104" fmla="*/ 45749 w 314160"/>
                <a:gd name="connsiteY104" fmla="*/ 89612 h 300009"/>
                <a:gd name="connsiteX105" fmla="*/ 64521 w 314160"/>
                <a:gd name="connsiteY105" fmla="*/ 122224 h 300009"/>
                <a:gd name="connsiteX106" fmla="*/ 70070 w 314160"/>
                <a:gd name="connsiteY106" fmla="*/ 131864 h 300009"/>
                <a:gd name="connsiteX107" fmla="*/ 108718 w 314160"/>
                <a:gd name="connsiteY107" fmla="*/ 133028 h 300009"/>
                <a:gd name="connsiteX108" fmla="*/ 138766 w 314160"/>
                <a:gd name="connsiteY108" fmla="*/ 133933 h 300009"/>
                <a:gd name="connsiteX109" fmla="*/ 117399 w 314160"/>
                <a:gd name="connsiteY109" fmla="*/ 94494 h 300009"/>
                <a:gd name="connsiteX110" fmla="*/ 114211 w 314160"/>
                <a:gd name="connsiteY110" fmla="*/ 88610 h 300009"/>
                <a:gd name="connsiteX111" fmla="*/ 78894 w 314160"/>
                <a:gd name="connsiteY111" fmla="*/ 81389 h 300009"/>
                <a:gd name="connsiteX112" fmla="*/ 52189 w 314160"/>
                <a:gd name="connsiteY112" fmla="*/ 75928 h 300009"/>
                <a:gd name="connsiteX113" fmla="*/ 43458 w 314160"/>
                <a:gd name="connsiteY113" fmla="*/ 60826 h 300009"/>
                <a:gd name="connsiteX114" fmla="*/ 58737 w 314160"/>
                <a:gd name="connsiteY114" fmla="*/ 50039 h 300009"/>
                <a:gd name="connsiteX115" fmla="*/ 89024 w 314160"/>
                <a:gd name="connsiteY115" fmla="*/ 57522 h 300009"/>
                <a:gd name="connsiteX116" fmla="*/ 98658 w 314160"/>
                <a:gd name="connsiteY116" fmla="*/ 59903 h 300009"/>
                <a:gd name="connsiteX117" fmla="*/ 90971 w 314160"/>
                <a:gd name="connsiteY117" fmla="*/ 45714 h 300009"/>
                <a:gd name="connsiteX118" fmla="*/ 83690 w 314160"/>
                <a:gd name="connsiteY118" fmla="*/ 32275 h 300009"/>
                <a:gd name="connsiteX119" fmla="*/ 88004 w 314160"/>
                <a:gd name="connsiteY119" fmla="*/ 14849 h 300009"/>
                <a:gd name="connsiteX120" fmla="*/ 105263 w 314160"/>
                <a:gd name="connsiteY120" fmla="*/ 21384 h 300009"/>
                <a:gd name="connsiteX121" fmla="*/ 119414 w 314160"/>
                <a:gd name="connsiteY121" fmla="*/ 47280 h 300009"/>
                <a:gd name="connsiteX122" fmla="*/ 126268 w 314160"/>
                <a:gd name="connsiteY122" fmla="*/ 34297 h 300009"/>
                <a:gd name="connsiteX123" fmla="*/ 137318 w 314160"/>
                <a:gd name="connsiteY123" fmla="*/ 13363 h 300009"/>
                <a:gd name="connsiteX124" fmla="*/ 145231 w 314160"/>
                <a:gd name="connsiteY124" fmla="*/ 7161 h 300009"/>
                <a:gd name="connsiteX125" fmla="*/ 154781 w 314160"/>
                <a:gd name="connsiteY125" fmla="*/ 9049 h 300009"/>
                <a:gd name="connsiteX126" fmla="*/ 161329 w 314160"/>
                <a:gd name="connsiteY126" fmla="*/ 26308 h 300009"/>
                <a:gd name="connsiteX127" fmla="*/ 142400 w 314160"/>
                <a:gd name="connsiteY127" fmla="*/ 58736 h 300009"/>
                <a:gd name="connsiteX128" fmla="*/ 133761 w 314160"/>
                <a:gd name="connsiteY128" fmla="*/ 73535 h 300009"/>
                <a:gd name="connsiteX129" fmla="*/ 150838 w 314160"/>
                <a:gd name="connsiteY129" fmla="*/ 104785 h 300009"/>
                <a:gd name="connsiteX130" fmla="*/ 161871 w 314160"/>
                <a:gd name="connsiteY130" fmla="*/ 124976 h 300009"/>
                <a:gd name="connsiteX131" fmla="*/ 163717 w 314160"/>
                <a:gd name="connsiteY131" fmla="*/ 121629 h 300009"/>
                <a:gd name="connsiteX132" fmla="*/ 188142 w 314160"/>
                <a:gd name="connsiteY132" fmla="*/ 77349 h 300009"/>
                <a:gd name="connsiteX133" fmla="*/ 187565 w 314160"/>
                <a:gd name="connsiteY133" fmla="*/ 76966 h 300009"/>
                <a:gd name="connsiteX134" fmla="*/ 167886 w 314160"/>
                <a:gd name="connsiteY134" fmla="*/ 18029 h 300009"/>
                <a:gd name="connsiteX135" fmla="*/ 174446 w 314160"/>
                <a:gd name="connsiteY135" fmla="*/ 567 h 300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314160" h="300009">
                  <a:moveTo>
                    <a:pt x="174446" y="567"/>
                  </a:moveTo>
                  <a:cubicBezTo>
                    <a:pt x="181005" y="-1616"/>
                    <a:pt x="189752" y="2750"/>
                    <a:pt x="191938" y="9298"/>
                  </a:cubicBezTo>
                  <a:cubicBezTo>
                    <a:pt x="196311" y="21849"/>
                    <a:pt x="199591" y="31263"/>
                    <a:pt x="202051" y="38323"/>
                  </a:cubicBezTo>
                  <a:lnTo>
                    <a:pt x="205000" y="46787"/>
                  </a:lnTo>
                  <a:lnTo>
                    <a:pt x="205093" y="46618"/>
                  </a:lnTo>
                  <a:cubicBezTo>
                    <a:pt x="222515" y="15034"/>
                    <a:pt x="222515" y="15034"/>
                    <a:pt x="222515" y="15034"/>
                  </a:cubicBezTo>
                  <a:cubicBezTo>
                    <a:pt x="226870" y="8499"/>
                    <a:pt x="235581" y="6321"/>
                    <a:pt x="242114" y="10677"/>
                  </a:cubicBezTo>
                  <a:cubicBezTo>
                    <a:pt x="246470" y="12856"/>
                    <a:pt x="250825" y="21568"/>
                    <a:pt x="246470" y="28103"/>
                  </a:cubicBezTo>
                  <a:lnTo>
                    <a:pt x="229576" y="58730"/>
                  </a:lnTo>
                  <a:lnTo>
                    <a:pt x="242297" y="58241"/>
                  </a:lnTo>
                  <a:cubicBezTo>
                    <a:pt x="266281" y="57320"/>
                    <a:pt x="266281" y="57320"/>
                    <a:pt x="266281" y="57320"/>
                  </a:cubicBezTo>
                  <a:cubicBezTo>
                    <a:pt x="272840" y="55137"/>
                    <a:pt x="279400" y="61686"/>
                    <a:pt x="279400" y="68234"/>
                  </a:cubicBezTo>
                  <a:cubicBezTo>
                    <a:pt x="279400" y="76966"/>
                    <a:pt x="275027" y="81331"/>
                    <a:pt x="266281" y="83514"/>
                  </a:cubicBezTo>
                  <a:cubicBezTo>
                    <a:pt x="249882" y="84060"/>
                    <a:pt x="237582" y="84469"/>
                    <a:pt x="228358" y="84776"/>
                  </a:cubicBezTo>
                  <a:lnTo>
                    <a:pt x="214963" y="85222"/>
                  </a:lnTo>
                  <a:lnTo>
                    <a:pt x="200466" y="111504"/>
                  </a:lnTo>
                  <a:lnTo>
                    <a:pt x="187287" y="135395"/>
                  </a:lnTo>
                  <a:lnTo>
                    <a:pt x="220945" y="136410"/>
                  </a:lnTo>
                  <a:lnTo>
                    <a:pt x="233774" y="136796"/>
                  </a:lnTo>
                  <a:lnTo>
                    <a:pt x="256373" y="113014"/>
                  </a:lnTo>
                  <a:cubicBezTo>
                    <a:pt x="274638" y="93793"/>
                    <a:pt x="274638" y="93793"/>
                    <a:pt x="274638" y="93793"/>
                  </a:cubicBezTo>
                  <a:cubicBezTo>
                    <a:pt x="278967" y="87284"/>
                    <a:pt x="287626" y="87284"/>
                    <a:pt x="291956" y="91623"/>
                  </a:cubicBezTo>
                  <a:cubicBezTo>
                    <a:pt x="298450" y="98132"/>
                    <a:pt x="298450" y="104641"/>
                    <a:pt x="294120" y="111149"/>
                  </a:cubicBezTo>
                  <a:cubicBezTo>
                    <a:pt x="284920" y="120912"/>
                    <a:pt x="278020" y="128235"/>
                    <a:pt x="272845" y="133727"/>
                  </a:cubicBezTo>
                  <a:lnTo>
                    <a:pt x="268954" y="137856"/>
                  </a:lnTo>
                  <a:lnTo>
                    <a:pt x="292603" y="138569"/>
                  </a:lnTo>
                  <a:cubicBezTo>
                    <a:pt x="302840" y="138877"/>
                    <a:pt x="302840" y="138877"/>
                    <a:pt x="302840" y="138877"/>
                  </a:cubicBezTo>
                  <a:cubicBezTo>
                    <a:pt x="309376" y="138877"/>
                    <a:pt x="315912" y="145426"/>
                    <a:pt x="313733" y="151974"/>
                  </a:cubicBezTo>
                  <a:cubicBezTo>
                    <a:pt x="313733" y="160705"/>
                    <a:pt x="309376" y="165071"/>
                    <a:pt x="300661" y="165071"/>
                  </a:cubicBezTo>
                  <a:lnTo>
                    <a:pt x="265616" y="164273"/>
                  </a:lnTo>
                  <a:lnTo>
                    <a:pt x="273589" y="177796"/>
                  </a:lnTo>
                  <a:cubicBezTo>
                    <a:pt x="285461" y="197933"/>
                    <a:pt x="285461" y="197933"/>
                    <a:pt x="285461" y="197933"/>
                  </a:cubicBezTo>
                  <a:cubicBezTo>
                    <a:pt x="289791" y="204442"/>
                    <a:pt x="287626" y="210950"/>
                    <a:pt x="281132" y="215289"/>
                  </a:cubicBezTo>
                  <a:cubicBezTo>
                    <a:pt x="278967" y="217459"/>
                    <a:pt x="276802" y="217459"/>
                    <a:pt x="274638" y="217459"/>
                  </a:cubicBezTo>
                  <a:cubicBezTo>
                    <a:pt x="270308" y="217459"/>
                    <a:pt x="265979" y="215289"/>
                    <a:pt x="263814" y="210950"/>
                  </a:cubicBezTo>
                  <a:cubicBezTo>
                    <a:pt x="255155" y="196848"/>
                    <a:pt x="248661" y="186271"/>
                    <a:pt x="243790" y="178339"/>
                  </a:cubicBezTo>
                  <a:lnTo>
                    <a:pt x="234722" y="163570"/>
                  </a:lnTo>
                  <a:lnTo>
                    <a:pt x="205734" y="162910"/>
                  </a:lnTo>
                  <a:lnTo>
                    <a:pt x="182308" y="162376"/>
                  </a:lnTo>
                  <a:lnTo>
                    <a:pt x="185086" y="167460"/>
                  </a:lnTo>
                  <a:cubicBezTo>
                    <a:pt x="194794" y="185225"/>
                    <a:pt x="202884" y="200030"/>
                    <a:pt x="209626" y="212368"/>
                  </a:cubicBezTo>
                  <a:lnTo>
                    <a:pt x="209673" y="212453"/>
                  </a:lnTo>
                  <a:lnTo>
                    <a:pt x="211478" y="211678"/>
                  </a:lnTo>
                  <a:cubicBezTo>
                    <a:pt x="271803" y="224623"/>
                    <a:pt x="271803" y="224623"/>
                    <a:pt x="271803" y="224623"/>
                  </a:cubicBezTo>
                  <a:cubicBezTo>
                    <a:pt x="278266" y="226780"/>
                    <a:pt x="282575" y="233252"/>
                    <a:pt x="282575" y="241882"/>
                  </a:cubicBezTo>
                  <a:cubicBezTo>
                    <a:pt x="280421" y="248354"/>
                    <a:pt x="273957" y="252669"/>
                    <a:pt x="267494" y="250511"/>
                  </a:cubicBezTo>
                  <a:cubicBezTo>
                    <a:pt x="254567" y="247815"/>
                    <a:pt x="244872" y="245792"/>
                    <a:pt x="237601" y="244275"/>
                  </a:cubicBezTo>
                  <a:lnTo>
                    <a:pt x="225706" y="241794"/>
                  </a:lnTo>
                  <a:lnTo>
                    <a:pt x="226076" y="242471"/>
                  </a:lnTo>
                  <a:cubicBezTo>
                    <a:pt x="243335" y="274055"/>
                    <a:pt x="243335" y="274055"/>
                    <a:pt x="243335" y="274055"/>
                  </a:cubicBezTo>
                  <a:cubicBezTo>
                    <a:pt x="247650" y="280590"/>
                    <a:pt x="245493" y="287124"/>
                    <a:pt x="239021" y="291481"/>
                  </a:cubicBezTo>
                  <a:cubicBezTo>
                    <a:pt x="236863" y="291481"/>
                    <a:pt x="234706" y="293659"/>
                    <a:pt x="232548" y="293659"/>
                  </a:cubicBezTo>
                  <a:cubicBezTo>
                    <a:pt x="228234" y="293659"/>
                    <a:pt x="223919" y="291481"/>
                    <a:pt x="221762" y="287124"/>
                  </a:cubicBezTo>
                  <a:lnTo>
                    <a:pt x="205514" y="257134"/>
                  </a:lnTo>
                  <a:lnTo>
                    <a:pt x="199595" y="267164"/>
                  </a:lnTo>
                  <a:cubicBezTo>
                    <a:pt x="187779" y="287187"/>
                    <a:pt x="187779" y="287187"/>
                    <a:pt x="187779" y="287187"/>
                  </a:cubicBezTo>
                  <a:cubicBezTo>
                    <a:pt x="185624" y="291502"/>
                    <a:pt x="181315" y="293659"/>
                    <a:pt x="177006" y="293659"/>
                  </a:cubicBezTo>
                  <a:cubicBezTo>
                    <a:pt x="174852" y="293659"/>
                    <a:pt x="172697" y="293659"/>
                    <a:pt x="170543" y="291502"/>
                  </a:cubicBezTo>
                  <a:cubicBezTo>
                    <a:pt x="164079" y="289344"/>
                    <a:pt x="161925" y="280715"/>
                    <a:pt x="166234" y="274243"/>
                  </a:cubicBezTo>
                  <a:cubicBezTo>
                    <a:pt x="173775" y="260220"/>
                    <a:pt x="179430" y="249702"/>
                    <a:pt x="183671" y="241814"/>
                  </a:cubicBezTo>
                  <a:lnTo>
                    <a:pt x="190417" y="229269"/>
                  </a:lnTo>
                  <a:lnTo>
                    <a:pt x="176187" y="203004"/>
                  </a:lnTo>
                  <a:lnTo>
                    <a:pt x="163209" y="179048"/>
                  </a:lnTo>
                  <a:lnTo>
                    <a:pt x="141123" y="219087"/>
                  </a:lnTo>
                  <a:lnTo>
                    <a:pt x="138177" y="224428"/>
                  </a:lnTo>
                  <a:lnTo>
                    <a:pt x="150514" y="257683"/>
                  </a:lnTo>
                  <a:cubicBezTo>
                    <a:pt x="159738" y="282546"/>
                    <a:pt x="159738" y="282546"/>
                    <a:pt x="159738" y="282546"/>
                  </a:cubicBezTo>
                  <a:cubicBezTo>
                    <a:pt x="161925" y="289095"/>
                    <a:pt x="157552" y="297826"/>
                    <a:pt x="150992" y="300009"/>
                  </a:cubicBezTo>
                  <a:cubicBezTo>
                    <a:pt x="148806" y="300009"/>
                    <a:pt x="148806" y="300009"/>
                    <a:pt x="146619" y="300009"/>
                  </a:cubicBezTo>
                  <a:cubicBezTo>
                    <a:pt x="142246" y="300009"/>
                    <a:pt x="135686" y="297826"/>
                    <a:pt x="133500" y="291278"/>
                  </a:cubicBezTo>
                  <a:cubicBezTo>
                    <a:pt x="129127" y="278727"/>
                    <a:pt x="125847" y="269313"/>
                    <a:pt x="123387" y="262253"/>
                  </a:cubicBezTo>
                  <a:lnTo>
                    <a:pt x="121036" y="255503"/>
                  </a:lnTo>
                  <a:lnTo>
                    <a:pt x="114446" y="267450"/>
                  </a:lnTo>
                  <a:cubicBezTo>
                    <a:pt x="107096" y="280774"/>
                    <a:pt x="107096" y="280774"/>
                    <a:pt x="107096" y="280774"/>
                  </a:cubicBezTo>
                  <a:cubicBezTo>
                    <a:pt x="104918" y="285131"/>
                    <a:pt x="100562" y="287309"/>
                    <a:pt x="96207" y="287309"/>
                  </a:cubicBezTo>
                  <a:cubicBezTo>
                    <a:pt x="94029" y="287309"/>
                    <a:pt x="91852" y="287309"/>
                    <a:pt x="89674" y="285131"/>
                  </a:cubicBezTo>
                  <a:cubicBezTo>
                    <a:pt x="83141" y="282953"/>
                    <a:pt x="80963" y="274240"/>
                    <a:pt x="83141" y="267705"/>
                  </a:cubicBezTo>
                  <a:lnTo>
                    <a:pt x="97422" y="241815"/>
                  </a:lnTo>
                  <a:lnTo>
                    <a:pt x="84405" y="242335"/>
                  </a:lnTo>
                  <a:cubicBezTo>
                    <a:pt x="61344" y="243256"/>
                    <a:pt x="61344" y="243256"/>
                    <a:pt x="61344" y="243256"/>
                  </a:cubicBezTo>
                  <a:cubicBezTo>
                    <a:pt x="52598" y="245438"/>
                    <a:pt x="48225" y="238890"/>
                    <a:pt x="46038" y="232341"/>
                  </a:cubicBezTo>
                  <a:cubicBezTo>
                    <a:pt x="46038" y="225793"/>
                    <a:pt x="52598" y="219245"/>
                    <a:pt x="59157" y="219245"/>
                  </a:cubicBezTo>
                  <a:cubicBezTo>
                    <a:pt x="75556" y="218153"/>
                    <a:pt x="87856" y="217335"/>
                    <a:pt x="97080" y="216721"/>
                  </a:cubicBezTo>
                  <a:lnTo>
                    <a:pt x="111805" y="215741"/>
                  </a:lnTo>
                  <a:lnTo>
                    <a:pt x="129145" y="184304"/>
                  </a:lnTo>
                  <a:lnTo>
                    <a:pt x="141750" y="161453"/>
                  </a:lnTo>
                  <a:lnTo>
                    <a:pt x="134399" y="161285"/>
                  </a:lnTo>
                  <a:cubicBezTo>
                    <a:pt x="119233" y="160940"/>
                    <a:pt x="105963" y="160638"/>
                    <a:pt x="94352" y="160373"/>
                  </a:cubicBezTo>
                  <a:lnTo>
                    <a:pt x="76761" y="159973"/>
                  </a:lnTo>
                  <a:lnTo>
                    <a:pt x="76056" y="161209"/>
                  </a:lnTo>
                  <a:cubicBezTo>
                    <a:pt x="34925" y="206770"/>
                    <a:pt x="34925" y="206770"/>
                    <a:pt x="34925" y="206770"/>
                  </a:cubicBezTo>
                  <a:cubicBezTo>
                    <a:pt x="30596" y="211109"/>
                    <a:pt x="28431" y="211109"/>
                    <a:pt x="24102" y="211109"/>
                  </a:cubicBezTo>
                  <a:cubicBezTo>
                    <a:pt x="21937" y="211109"/>
                    <a:pt x="17607" y="211109"/>
                    <a:pt x="15443" y="208939"/>
                  </a:cubicBezTo>
                  <a:cubicBezTo>
                    <a:pt x="11113" y="202431"/>
                    <a:pt x="11113" y="195922"/>
                    <a:pt x="15443" y="189413"/>
                  </a:cubicBezTo>
                  <a:cubicBezTo>
                    <a:pt x="24643" y="179650"/>
                    <a:pt x="31543" y="172328"/>
                    <a:pt x="36718" y="166836"/>
                  </a:cubicBezTo>
                  <a:lnTo>
                    <a:pt x="43891" y="159224"/>
                  </a:lnTo>
                  <a:lnTo>
                    <a:pt x="42693" y="159197"/>
                  </a:lnTo>
                  <a:cubicBezTo>
                    <a:pt x="13072" y="158523"/>
                    <a:pt x="13072" y="158523"/>
                    <a:pt x="13072" y="158523"/>
                  </a:cubicBezTo>
                  <a:cubicBezTo>
                    <a:pt x="4357" y="158523"/>
                    <a:pt x="0" y="151974"/>
                    <a:pt x="0" y="145426"/>
                  </a:cubicBezTo>
                  <a:cubicBezTo>
                    <a:pt x="0" y="136695"/>
                    <a:pt x="6536" y="130146"/>
                    <a:pt x="13072" y="130146"/>
                  </a:cubicBezTo>
                  <a:lnTo>
                    <a:pt x="40818" y="130982"/>
                  </a:lnTo>
                  <a:lnTo>
                    <a:pt x="35974" y="122766"/>
                  </a:lnTo>
                  <a:cubicBezTo>
                    <a:pt x="24102" y="102630"/>
                    <a:pt x="24102" y="102630"/>
                    <a:pt x="24102" y="102630"/>
                  </a:cubicBezTo>
                  <a:cubicBezTo>
                    <a:pt x="19772" y="96121"/>
                    <a:pt x="21937" y="89612"/>
                    <a:pt x="28431" y="85273"/>
                  </a:cubicBezTo>
                  <a:cubicBezTo>
                    <a:pt x="32761" y="80934"/>
                    <a:pt x="41420" y="83104"/>
                    <a:pt x="45749" y="89612"/>
                  </a:cubicBezTo>
                  <a:cubicBezTo>
                    <a:pt x="53867" y="103715"/>
                    <a:pt x="59955" y="114291"/>
                    <a:pt x="64521" y="122224"/>
                  </a:cubicBezTo>
                  <a:lnTo>
                    <a:pt x="70070" y="131864"/>
                  </a:lnTo>
                  <a:lnTo>
                    <a:pt x="108718" y="133028"/>
                  </a:lnTo>
                  <a:lnTo>
                    <a:pt x="138766" y="133933"/>
                  </a:lnTo>
                  <a:lnTo>
                    <a:pt x="117399" y="94494"/>
                  </a:lnTo>
                  <a:lnTo>
                    <a:pt x="114211" y="88610"/>
                  </a:lnTo>
                  <a:lnTo>
                    <a:pt x="78894" y="81389"/>
                  </a:lnTo>
                  <a:cubicBezTo>
                    <a:pt x="52189" y="75928"/>
                    <a:pt x="52189" y="75928"/>
                    <a:pt x="52189" y="75928"/>
                  </a:cubicBezTo>
                  <a:cubicBezTo>
                    <a:pt x="45641" y="73770"/>
                    <a:pt x="41275" y="67298"/>
                    <a:pt x="43458" y="60826"/>
                  </a:cubicBezTo>
                  <a:cubicBezTo>
                    <a:pt x="43458" y="52196"/>
                    <a:pt x="52189" y="47882"/>
                    <a:pt x="58737" y="50039"/>
                  </a:cubicBezTo>
                  <a:cubicBezTo>
                    <a:pt x="71834" y="53275"/>
                    <a:pt x="81657" y="55702"/>
                    <a:pt x="89024" y="57522"/>
                  </a:cubicBezTo>
                  <a:lnTo>
                    <a:pt x="98658" y="59903"/>
                  </a:lnTo>
                  <a:lnTo>
                    <a:pt x="90971" y="45714"/>
                  </a:lnTo>
                  <a:cubicBezTo>
                    <a:pt x="83690" y="32275"/>
                    <a:pt x="83690" y="32275"/>
                    <a:pt x="83690" y="32275"/>
                  </a:cubicBezTo>
                  <a:cubicBezTo>
                    <a:pt x="79375" y="25740"/>
                    <a:pt x="81532" y="19206"/>
                    <a:pt x="88004" y="14849"/>
                  </a:cubicBezTo>
                  <a:cubicBezTo>
                    <a:pt x="94477" y="12671"/>
                    <a:pt x="103106" y="14849"/>
                    <a:pt x="105263" y="21384"/>
                  </a:cubicBezTo>
                  <a:lnTo>
                    <a:pt x="119414" y="47280"/>
                  </a:lnTo>
                  <a:lnTo>
                    <a:pt x="126268" y="34297"/>
                  </a:lnTo>
                  <a:cubicBezTo>
                    <a:pt x="137318" y="13363"/>
                    <a:pt x="137318" y="13363"/>
                    <a:pt x="137318" y="13363"/>
                  </a:cubicBezTo>
                  <a:cubicBezTo>
                    <a:pt x="139501" y="10127"/>
                    <a:pt x="142230" y="7970"/>
                    <a:pt x="145231" y="7161"/>
                  </a:cubicBezTo>
                  <a:cubicBezTo>
                    <a:pt x="148232" y="6352"/>
                    <a:pt x="151507" y="6891"/>
                    <a:pt x="154781" y="9049"/>
                  </a:cubicBezTo>
                  <a:cubicBezTo>
                    <a:pt x="161329" y="11206"/>
                    <a:pt x="163512" y="19836"/>
                    <a:pt x="161329" y="26308"/>
                  </a:cubicBezTo>
                  <a:cubicBezTo>
                    <a:pt x="153144" y="40331"/>
                    <a:pt x="147004" y="50848"/>
                    <a:pt x="142400" y="58736"/>
                  </a:cubicBezTo>
                  <a:lnTo>
                    <a:pt x="133761" y="73535"/>
                  </a:lnTo>
                  <a:lnTo>
                    <a:pt x="150838" y="104785"/>
                  </a:lnTo>
                  <a:lnTo>
                    <a:pt x="161871" y="124976"/>
                  </a:lnTo>
                  <a:lnTo>
                    <a:pt x="163717" y="121629"/>
                  </a:lnTo>
                  <a:lnTo>
                    <a:pt x="188142" y="77349"/>
                  </a:lnTo>
                  <a:lnTo>
                    <a:pt x="187565" y="76966"/>
                  </a:lnTo>
                  <a:cubicBezTo>
                    <a:pt x="167886" y="18029"/>
                    <a:pt x="167886" y="18029"/>
                    <a:pt x="167886" y="18029"/>
                  </a:cubicBezTo>
                  <a:cubicBezTo>
                    <a:pt x="163513" y="11481"/>
                    <a:pt x="167886" y="2750"/>
                    <a:pt x="174446" y="567"/>
                  </a:cubicBezTo>
                  <a:close/>
                </a:path>
              </a:pathLst>
            </a:custGeom>
            <a:grpFill/>
            <a:ln w="3175">
              <a:solidFill>
                <a:schemeClr val="accent2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4583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Big Data is driving transformative changes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20150" y="4004375"/>
            <a:ext cx="2168224" cy="5964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Cost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82401" y="5475430"/>
            <a:ext cx="2168224" cy="5964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Culture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82401" y="2092926"/>
            <a:ext cx="2168224" cy="5964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Data</a:t>
            </a:r>
          </a:p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Characteristics </a:t>
            </a:r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9465" y="3465325"/>
            <a:ext cx="10956415" cy="49541"/>
          </a:xfrm>
          <a:prstGeom prst="line">
            <a:avLst/>
          </a:prstGeom>
          <a:ln>
            <a:solidFill>
              <a:srgbClr val="2A8EDD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839464" y="4944084"/>
            <a:ext cx="10969747" cy="48351"/>
          </a:xfrm>
          <a:prstGeom prst="line">
            <a:avLst/>
          </a:prstGeom>
          <a:ln>
            <a:solidFill>
              <a:srgbClr val="2A8EDD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/>
          </p:cNvCxnSpPr>
          <p:nvPr/>
        </p:nvCxnSpPr>
        <p:spPr>
          <a:xfrm flipH="1">
            <a:off x="4048415" y="1499480"/>
            <a:ext cx="2435" cy="4945163"/>
          </a:xfrm>
          <a:prstGeom prst="line">
            <a:avLst/>
          </a:prstGeom>
          <a:ln>
            <a:solidFill>
              <a:srgbClr val="2A8EDD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7900581" y="1499480"/>
            <a:ext cx="22784" cy="4944273"/>
          </a:xfrm>
          <a:prstGeom prst="line">
            <a:avLst/>
          </a:prstGeom>
          <a:ln>
            <a:solidFill>
              <a:srgbClr val="2A8EDD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839464" y="2013116"/>
            <a:ext cx="10969747" cy="22991"/>
          </a:xfrm>
          <a:prstGeom prst="line">
            <a:avLst/>
          </a:prstGeom>
          <a:ln>
            <a:solidFill>
              <a:srgbClr val="2A8EDD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768706" y="1474422"/>
            <a:ext cx="2168224" cy="5964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Traditional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726156" y="1474421"/>
            <a:ext cx="2168224" cy="5964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Big Data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213443" y="2332117"/>
            <a:ext cx="3446975" cy="944849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Relational</a:t>
            </a:r>
          </a:p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(with highly modeled schema)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903849" y="2332117"/>
            <a:ext cx="3446975" cy="944849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All Data</a:t>
            </a:r>
          </a:p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(with schema agility)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724108" y="2500129"/>
            <a:ext cx="410914" cy="455554"/>
            <a:chOff x="4196001" y="2676298"/>
            <a:chExt cx="229911" cy="294909"/>
          </a:xfrm>
          <a:solidFill>
            <a:schemeClr val="accent2"/>
          </a:solidFill>
        </p:grpSpPr>
        <p:sp>
          <p:nvSpPr>
            <p:cNvPr id="23" name="Freeform 22"/>
            <p:cNvSpPr/>
            <p:nvPr/>
          </p:nvSpPr>
          <p:spPr>
            <a:xfrm>
              <a:off x="4196001" y="2676298"/>
              <a:ext cx="229911" cy="294909"/>
            </a:xfrm>
            <a:custGeom>
              <a:avLst/>
              <a:gdLst>
                <a:gd name="connsiteX0" fmla="*/ 328000 w 656000"/>
                <a:gd name="connsiteY0" fmla="*/ 0 h 1195540"/>
                <a:gd name="connsiteX1" fmla="*/ 649336 w 656000"/>
                <a:gd name="connsiteY1" fmla="*/ 112180 h 1195540"/>
                <a:gd name="connsiteX2" fmla="*/ 655412 w 656000"/>
                <a:gd name="connsiteY2" fmla="*/ 137993 h 1195540"/>
                <a:gd name="connsiteX3" fmla="*/ 656000 w 656000"/>
                <a:gd name="connsiteY3" fmla="*/ 137993 h 1195540"/>
                <a:gd name="connsiteX4" fmla="*/ 656000 w 656000"/>
                <a:gd name="connsiteY4" fmla="*/ 140494 h 1195540"/>
                <a:gd name="connsiteX5" fmla="*/ 656000 w 656000"/>
                <a:gd name="connsiteY5" fmla="*/ 1055046 h 1195540"/>
                <a:gd name="connsiteX6" fmla="*/ 328000 w 656000"/>
                <a:gd name="connsiteY6" fmla="*/ 1195540 h 1195540"/>
                <a:gd name="connsiteX7" fmla="*/ 0 w 656000"/>
                <a:gd name="connsiteY7" fmla="*/ 1055046 h 1195540"/>
                <a:gd name="connsiteX8" fmla="*/ 0 w 656000"/>
                <a:gd name="connsiteY8" fmla="*/ 140494 h 1195540"/>
                <a:gd name="connsiteX9" fmla="*/ 0 w 656000"/>
                <a:gd name="connsiteY9" fmla="*/ 137993 h 1195540"/>
                <a:gd name="connsiteX10" fmla="*/ 589 w 656000"/>
                <a:gd name="connsiteY10" fmla="*/ 137993 h 1195540"/>
                <a:gd name="connsiteX11" fmla="*/ 6664 w 656000"/>
                <a:gd name="connsiteY11" fmla="*/ 112180 h 1195540"/>
                <a:gd name="connsiteX12" fmla="*/ 328000 w 656000"/>
                <a:gd name="connsiteY12" fmla="*/ 0 h 119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6000" h="1195540">
                  <a:moveTo>
                    <a:pt x="328000" y="0"/>
                  </a:moveTo>
                  <a:cubicBezTo>
                    <a:pt x="486505" y="0"/>
                    <a:pt x="618751" y="48159"/>
                    <a:pt x="649336" y="112180"/>
                  </a:cubicBezTo>
                  <a:lnTo>
                    <a:pt x="655412" y="137993"/>
                  </a:lnTo>
                  <a:lnTo>
                    <a:pt x="656000" y="137993"/>
                  </a:lnTo>
                  <a:lnTo>
                    <a:pt x="656000" y="140494"/>
                  </a:lnTo>
                  <a:lnTo>
                    <a:pt x="656000" y="1055046"/>
                  </a:lnTo>
                  <a:cubicBezTo>
                    <a:pt x="656000" y="1132639"/>
                    <a:pt x="509149" y="1195540"/>
                    <a:pt x="328000" y="1195540"/>
                  </a:cubicBezTo>
                  <a:cubicBezTo>
                    <a:pt x="146851" y="1195540"/>
                    <a:pt x="0" y="1132639"/>
                    <a:pt x="0" y="1055046"/>
                  </a:cubicBezTo>
                  <a:lnTo>
                    <a:pt x="0" y="140494"/>
                  </a:lnTo>
                  <a:lnTo>
                    <a:pt x="0" y="137993"/>
                  </a:lnTo>
                  <a:lnTo>
                    <a:pt x="589" y="137993"/>
                  </a:lnTo>
                  <a:lnTo>
                    <a:pt x="6664" y="112180"/>
                  </a:lnTo>
                  <a:cubicBezTo>
                    <a:pt x="37249" y="48159"/>
                    <a:pt x="169495" y="0"/>
                    <a:pt x="3280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4215060" y="2690205"/>
              <a:ext cx="186668" cy="586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5" name="Freeform 24"/>
          <p:cNvSpPr>
            <a:spLocks noChangeAspect="1"/>
          </p:cNvSpPr>
          <p:nvPr/>
        </p:nvSpPr>
        <p:spPr bwMode="auto">
          <a:xfrm>
            <a:off x="8245328" y="2194737"/>
            <a:ext cx="377075" cy="380065"/>
          </a:xfrm>
          <a:custGeom>
            <a:avLst/>
            <a:gdLst>
              <a:gd name="connsiteX0" fmla="*/ 938222 w 2721566"/>
              <a:gd name="connsiteY0" fmla="*/ 1618192 h 2743150"/>
              <a:gd name="connsiteX1" fmla="*/ 920717 w 2721566"/>
              <a:gd name="connsiteY1" fmla="*/ 1627693 h 2743150"/>
              <a:gd name="connsiteX2" fmla="*/ 857026 w 2721566"/>
              <a:gd name="connsiteY2" fmla="*/ 1647464 h 2743150"/>
              <a:gd name="connsiteX3" fmla="*/ 847920 w 2721566"/>
              <a:gd name="connsiteY3" fmla="*/ 1648382 h 2743150"/>
              <a:gd name="connsiteX4" fmla="*/ 837756 w 2721566"/>
              <a:gd name="connsiteY4" fmla="*/ 1715659 h 2743150"/>
              <a:gd name="connsiteX5" fmla="*/ 832560 w 2721566"/>
              <a:gd name="connsiteY5" fmla="*/ 1819620 h 2743150"/>
              <a:gd name="connsiteX6" fmla="*/ 1127348 w 2721566"/>
              <a:gd name="connsiteY6" fmla="*/ 2538605 h 2743150"/>
              <a:gd name="connsiteX7" fmla="*/ 1128948 w 2721566"/>
              <a:gd name="connsiteY7" fmla="*/ 2540074 h 2743150"/>
              <a:gd name="connsiteX8" fmla="*/ 1240036 w 2721566"/>
              <a:gd name="connsiteY8" fmla="*/ 2557183 h 2743150"/>
              <a:gd name="connsiteX9" fmla="*/ 1360783 w 2721566"/>
              <a:gd name="connsiteY9" fmla="*/ 2563336 h 2743150"/>
              <a:gd name="connsiteX10" fmla="*/ 2448946 w 2721566"/>
              <a:gd name="connsiteY10" fmla="*/ 1835462 h 2743150"/>
              <a:gd name="connsiteX11" fmla="*/ 2454283 w 2721566"/>
              <a:gd name="connsiteY11" fmla="*/ 1820747 h 2743150"/>
              <a:gd name="connsiteX12" fmla="*/ 2454163 w 2721566"/>
              <a:gd name="connsiteY12" fmla="*/ 1820820 h 2743150"/>
              <a:gd name="connsiteX13" fmla="*/ 2315755 w 2721566"/>
              <a:gd name="connsiteY13" fmla="*/ 1885930 h 2743150"/>
              <a:gd name="connsiteX14" fmla="*/ 2314668 w 2721566"/>
              <a:gd name="connsiteY14" fmla="*/ 1896707 h 2743150"/>
              <a:gd name="connsiteX15" fmla="*/ 2121262 w 2721566"/>
              <a:gd name="connsiteY15" fmla="*/ 2054337 h 2743150"/>
              <a:gd name="connsiteX16" fmla="*/ 1981667 w 2721566"/>
              <a:gd name="connsiteY16" fmla="*/ 1996515 h 2743150"/>
              <a:gd name="connsiteX17" fmla="*/ 1964402 w 2721566"/>
              <a:gd name="connsiteY17" fmla="*/ 1970907 h 2743150"/>
              <a:gd name="connsiteX18" fmla="*/ 1833472 w 2721566"/>
              <a:gd name="connsiteY18" fmla="*/ 1979231 h 2743150"/>
              <a:gd name="connsiteX19" fmla="*/ 1005171 w 2721566"/>
              <a:gd name="connsiteY19" fmla="*/ 1679521 h 2743150"/>
              <a:gd name="connsiteX20" fmla="*/ 1275943 w 2721566"/>
              <a:gd name="connsiteY20" fmla="*/ 976747 h 2743150"/>
              <a:gd name="connsiteX21" fmla="*/ 1198822 w 2721566"/>
              <a:gd name="connsiteY21" fmla="*/ 1035009 h 2743150"/>
              <a:gd name="connsiteX22" fmla="*/ 1083955 w 2721566"/>
              <a:gd name="connsiteY22" fmla="*/ 1151055 h 2743150"/>
              <a:gd name="connsiteX23" fmla="*/ 1101284 w 2721566"/>
              <a:gd name="connsiteY23" fmla="*/ 1182982 h 2743150"/>
              <a:gd name="connsiteX24" fmla="*/ 1127948 w 2721566"/>
              <a:gd name="connsiteY24" fmla="*/ 1315054 h 2743150"/>
              <a:gd name="connsiteX25" fmla="*/ 1070000 w 2721566"/>
              <a:gd name="connsiteY25" fmla="*/ 1504762 h 2743150"/>
              <a:gd name="connsiteX26" fmla="*/ 1069531 w 2721566"/>
              <a:gd name="connsiteY26" fmla="*/ 1505330 h 2743150"/>
              <a:gd name="connsiteX27" fmla="*/ 1135763 w 2721566"/>
              <a:gd name="connsiteY27" fmla="*/ 1563925 h 2743150"/>
              <a:gd name="connsiteX28" fmla="*/ 1833472 w 2721566"/>
              <a:gd name="connsiteY28" fmla="*/ 1807163 h 2743150"/>
              <a:gd name="connsiteX29" fmla="*/ 1933016 w 2721566"/>
              <a:gd name="connsiteY29" fmla="*/ 1800511 h 2743150"/>
              <a:gd name="connsiteX30" fmla="*/ 1939359 w 2721566"/>
              <a:gd name="connsiteY30" fmla="*/ 1780077 h 2743150"/>
              <a:gd name="connsiteX31" fmla="*/ 2121262 w 2721566"/>
              <a:gd name="connsiteY31" fmla="*/ 1659503 h 2743150"/>
              <a:gd name="connsiteX32" fmla="*/ 2260857 w 2721566"/>
              <a:gd name="connsiteY32" fmla="*/ 1717325 h 2743150"/>
              <a:gd name="connsiteX33" fmla="*/ 2263606 w 2721566"/>
              <a:gd name="connsiteY33" fmla="*/ 1721402 h 2743150"/>
              <a:gd name="connsiteX34" fmla="*/ 2267011 w 2721566"/>
              <a:gd name="connsiteY34" fmla="*/ 1720229 h 2743150"/>
              <a:gd name="connsiteX35" fmla="*/ 2395987 w 2721566"/>
              <a:gd name="connsiteY35" fmla="*/ 1656069 h 2743150"/>
              <a:gd name="connsiteX36" fmla="*/ 2524667 w 2721566"/>
              <a:gd name="connsiteY36" fmla="*/ 1566083 h 2743150"/>
              <a:gd name="connsiteX37" fmla="*/ 2528847 w 2721566"/>
              <a:gd name="connsiteY37" fmla="*/ 1538444 h 2743150"/>
              <a:gd name="connsiteX38" fmla="*/ 2391754 w 2721566"/>
              <a:gd name="connsiteY38" fmla="*/ 1531467 h 2743150"/>
              <a:gd name="connsiteX39" fmla="*/ 2095342 w 2721566"/>
              <a:gd name="connsiteY39" fmla="*/ 1475341 h 2743150"/>
              <a:gd name="connsiteX40" fmla="*/ 1956122 w 2721566"/>
              <a:gd name="connsiteY40" fmla="*/ 1430037 h 2743150"/>
              <a:gd name="connsiteX41" fmla="*/ 1947455 w 2721566"/>
              <a:gd name="connsiteY41" fmla="*/ 1435880 h 2743150"/>
              <a:gd name="connsiteX42" fmla="*/ 1867644 w 2721566"/>
              <a:gd name="connsiteY42" fmla="*/ 1451993 h 2743150"/>
              <a:gd name="connsiteX43" fmla="*/ 1678717 w 2721566"/>
              <a:gd name="connsiteY43" fmla="*/ 1326764 h 2743150"/>
              <a:gd name="connsiteX44" fmla="*/ 1667734 w 2721566"/>
              <a:gd name="connsiteY44" fmla="*/ 1291381 h 2743150"/>
              <a:gd name="connsiteX45" fmla="*/ 1564981 w 2721566"/>
              <a:gd name="connsiteY45" fmla="*/ 1226519 h 2743150"/>
              <a:gd name="connsiteX46" fmla="*/ 1339681 w 2721566"/>
              <a:gd name="connsiteY46" fmla="*/ 1042541 h 2743150"/>
              <a:gd name="connsiteX47" fmla="*/ 1839031 w 2721566"/>
              <a:gd name="connsiteY47" fmla="*/ 802822 h 2743150"/>
              <a:gd name="connsiteX48" fmla="*/ 1539738 w 2721566"/>
              <a:gd name="connsiteY48" fmla="*/ 848536 h 2743150"/>
              <a:gd name="connsiteX49" fmla="*/ 1497492 w 2721566"/>
              <a:gd name="connsiteY49" fmla="*/ 864156 h 2743150"/>
              <a:gd name="connsiteX50" fmla="*/ 1530174 w 2721566"/>
              <a:gd name="connsiteY50" fmla="*/ 896941 h 2743150"/>
              <a:gd name="connsiteX51" fmla="*/ 1723667 w 2721566"/>
              <a:gd name="connsiteY51" fmla="*/ 1048242 h 2743150"/>
              <a:gd name="connsiteX52" fmla="*/ 1765091 w 2721566"/>
              <a:gd name="connsiteY52" fmla="*/ 1073360 h 2743150"/>
              <a:gd name="connsiteX53" fmla="*/ 1787834 w 2721566"/>
              <a:gd name="connsiteY53" fmla="*/ 1058026 h 2743150"/>
              <a:gd name="connsiteX54" fmla="*/ 1867644 w 2721566"/>
              <a:gd name="connsiteY54" fmla="*/ 1041913 h 2743150"/>
              <a:gd name="connsiteX55" fmla="*/ 2068519 w 2721566"/>
              <a:gd name="connsiteY55" fmla="*/ 1205631 h 2743150"/>
              <a:gd name="connsiteX56" fmla="*/ 2069865 w 2721566"/>
              <a:gd name="connsiteY56" fmla="*/ 1218984 h 2743150"/>
              <a:gd name="connsiteX57" fmla="*/ 2174899 w 2721566"/>
              <a:gd name="connsiteY57" fmla="*/ 1251806 h 2743150"/>
              <a:gd name="connsiteX58" fmla="*/ 2425742 w 2721566"/>
              <a:gd name="connsiteY58" fmla="*/ 1297108 h 2743150"/>
              <a:gd name="connsiteX59" fmla="*/ 2538295 w 2721566"/>
              <a:gd name="connsiteY59" fmla="*/ 1302486 h 2743150"/>
              <a:gd name="connsiteX60" fmla="*/ 2535655 w 2721566"/>
              <a:gd name="connsiteY60" fmla="*/ 1249725 h 2743150"/>
              <a:gd name="connsiteX61" fmla="*/ 2517759 w 2721566"/>
              <a:gd name="connsiteY61" fmla="*/ 1131394 h 2743150"/>
              <a:gd name="connsiteX62" fmla="*/ 2497854 w 2721566"/>
              <a:gd name="connsiteY62" fmla="*/ 1053274 h 2743150"/>
              <a:gd name="connsiteX63" fmla="*/ 2371258 w 2721566"/>
              <a:gd name="connsiteY63" fmla="*/ 956458 h 2743150"/>
              <a:gd name="connsiteX64" fmla="*/ 1839031 w 2721566"/>
              <a:gd name="connsiteY64" fmla="*/ 802822 h 2743150"/>
              <a:gd name="connsiteX65" fmla="*/ 540853 w 2721566"/>
              <a:gd name="connsiteY65" fmla="*/ 514986 h 2743150"/>
              <a:gd name="connsiteX66" fmla="*/ 525712 w 2721566"/>
              <a:gd name="connsiteY66" fmla="*/ 528873 h 2743150"/>
              <a:gd name="connsiteX67" fmla="*/ 179814 w 2721566"/>
              <a:gd name="connsiteY67" fmla="*/ 1371575 h 2743150"/>
              <a:gd name="connsiteX68" fmla="*/ 609577 w 2721566"/>
              <a:gd name="connsiteY68" fmla="*/ 2291196 h 2743150"/>
              <a:gd name="connsiteX69" fmla="*/ 629751 w 2721566"/>
              <a:gd name="connsiteY69" fmla="*/ 2306419 h 2743150"/>
              <a:gd name="connsiteX70" fmla="*/ 627186 w 2721566"/>
              <a:gd name="connsiteY70" fmla="*/ 2300879 h 2743150"/>
              <a:gd name="connsiteX71" fmla="*/ 536863 w 2721566"/>
              <a:gd name="connsiteY71" fmla="*/ 1819620 h 2743150"/>
              <a:gd name="connsiteX72" fmla="*/ 543586 w 2721566"/>
              <a:gd name="connsiteY72" fmla="*/ 1685426 h 2743150"/>
              <a:gd name="connsiteX73" fmla="*/ 561714 w 2721566"/>
              <a:gd name="connsiteY73" fmla="*/ 1565698 h 2743150"/>
              <a:gd name="connsiteX74" fmla="*/ 548721 w 2721566"/>
              <a:gd name="connsiteY74" fmla="*/ 1554978 h 2743150"/>
              <a:gd name="connsiteX75" fmla="*/ 449342 w 2721566"/>
              <a:gd name="connsiteY75" fmla="*/ 1315054 h 2743150"/>
              <a:gd name="connsiteX76" fmla="*/ 548721 w 2721566"/>
              <a:gd name="connsiteY76" fmla="*/ 1075131 h 2743150"/>
              <a:gd name="connsiteX77" fmla="*/ 586510 w 2721566"/>
              <a:gd name="connsiteY77" fmla="*/ 1043953 h 2743150"/>
              <a:gd name="connsiteX78" fmla="*/ 557759 w 2721566"/>
              <a:gd name="connsiteY78" fmla="*/ 931249 h 2743150"/>
              <a:gd name="connsiteX79" fmla="*/ 531303 w 2721566"/>
              <a:gd name="connsiteY79" fmla="*/ 666735 h 2743150"/>
              <a:gd name="connsiteX80" fmla="*/ 535100 w 2721566"/>
              <a:gd name="connsiteY80" fmla="*/ 565752 h 2743150"/>
              <a:gd name="connsiteX81" fmla="*/ 870476 w 2721566"/>
              <a:gd name="connsiteY81" fmla="*/ 288355 h 2743150"/>
              <a:gd name="connsiteX82" fmla="*/ 797863 w 2721566"/>
              <a:gd name="connsiteY82" fmla="*/ 323653 h 2743150"/>
              <a:gd name="connsiteX83" fmla="*/ 747285 w 2721566"/>
              <a:gd name="connsiteY83" fmla="*/ 354661 h 2743150"/>
              <a:gd name="connsiteX84" fmla="*/ 726331 w 2721566"/>
              <a:gd name="connsiteY84" fmla="*/ 436900 h 2743150"/>
              <a:gd name="connsiteX85" fmla="*/ 703371 w 2721566"/>
              <a:gd name="connsiteY85" fmla="*/ 666735 h 2743150"/>
              <a:gd name="connsiteX86" fmla="*/ 716392 w 2721566"/>
              <a:gd name="connsiteY86" fmla="*/ 840411 h 2743150"/>
              <a:gd name="connsiteX87" fmla="*/ 748231 w 2721566"/>
              <a:gd name="connsiteY87" fmla="*/ 979825 h 2743150"/>
              <a:gd name="connsiteX88" fmla="*/ 788645 w 2721566"/>
              <a:gd name="connsiteY88" fmla="*/ 975751 h 2743150"/>
              <a:gd name="connsiteX89" fmla="*/ 837858 w 2721566"/>
              <a:gd name="connsiteY89" fmla="*/ 980712 h 2743150"/>
              <a:gd name="connsiteX90" fmla="*/ 918259 w 2721566"/>
              <a:gd name="connsiteY90" fmla="*/ 891546 h 2743150"/>
              <a:gd name="connsiteX91" fmla="*/ 1010731 w 2721566"/>
              <a:gd name="connsiteY91" fmla="*/ 806835 h 2743150"/>
              <a:gd name="connsiteX92" fmla="*/ 1091088 w 2721566"/>
              <a:gd name="connsiteY92" fmla="*/ 746269 h 2743150"/>
              <a:gd name="connsiteX93" fmla="*/ 1090355 w 2721566"/>
              <a:gd name="connsiteY93" fmla="*/ 745257 h 2743150"/>
              <a:gd name="connsiteX94" fmla="*/ 908795 w 2721566"/>
              <a:gd name="connsiteY94" fmla="*/ 398035 h 2743150"/>
              <a:gd name="connsiteX95" fmla="*/ 1360783 w 2721566"/>
              <a:gd name="connsiteY95" fmla="*/ 179814 h 2743150"/>
              <a:gd name="connsiteX96" fmla="*/ 1122777 w 2721566"/>
              <a:gd name="connsiteY96" fmla="*/ 204027 h 2743150"/>
              <a:gd name="connsiteX97" fmla="*/ 1095649 w 2721566"/>
              <a:gd name="connsiteY97" fmla="*/ 211066 h 2743150"/>
              <a:gd name="connsiteX98" fmla="*/ 1107447 w 2721566"/>
              <a:gd name="connsiteY98" fmla="*/ 252895 h 2743150"/>
              <a:gd name="connsiteX99" fmla="*/ 1260905 w 2721566"/>
              <a:gd name="connsiteY99" fmla="*/ 573486 h 2743150"/>
              <a:gd name="connsiteX100" fmla="*/ 1297851 w 2721566"/>
              <a:gd name="connsiteY100" fmla="*/ 626931 h 2743150"/>
              <a:gd name="connsiteX101" fmla="*/ 1332168 w 2721566"/>
              <a:gd name="connsiteY101" fmla="*/ 610267 h 2743150"/>
              <a:gd name="connsiteX102" fmla="*/ 1839031 w 2721566"/>
              <a:gd name="connsiteY102" fmla="*/ 507125 h 2743150"/>
              <a:gd name="connsiteX103" fmla="*/ 2203231 w 2721566"/>
              <a:gd name="connsiteY103" fmla="*/ 559150 h 2743150"/>
              <a:gd name="connsiteX104" fmla="*/ 2233085 w 2721566"/>
              <a:gd name="connsiteY104" fmla="*/ 570212 h 2743150"/>
              <a:gd name="connsiteX105" fmla="*/ 2195854 w 2721566"/>
              <a:gd name="connsiteY105" fmla="*/ 528873 h 2743150"/>
              <a:gd name="connsiteX106" fmla="*/ 1360783 w 2721566"/>
              <a:gd name="connsiteY106" fmla="*/ 179814 h 2743150"/>
              <a:gd name="connsiteX107" fmla="*/ 1360783 w 2721566"/>
              <a:gd name="connsiteY107" fmla="*/ 0 h 2743150"/>
              <a:gd name="connsiteX108" fmla="*/ 2721566 w 2721566"/>
              <a:gd name="connsiteY108" fmla="*/ 1371575 h 2743150"/>
              <a:gd name="connsiteX109" fmla="*/ 1360783 w 2721566"/>
              <a:gd name="connsiteY109" fmla="*/ 2743150 h 2743150"/>
              <a:gd name="connsiteX110" fmla="*/ 0 w 2721566"/>
              <a:gd name="connsiteY110" fmla="*/ 1371575 h 2743150"/>
              <a:gd name="connsiteX111" fmla="*/ 599956 w 2721566"/>
              <a:gd name="connsiteY111" fmla="*/ 234244 h 2743150"/>
              <a:gd name="connsiteX112" fmla="*/ 605849 w 2721566"/>
              <a:gd name="connsiteY112" fmla="*/ 230636 h 2743150"/>
              <a:gd name="connsiteX113" fmla="*/ 664406 w 2721566"/>
              <a:gd name="connsiteY113" fmla="*/ 194779 h 2743150"/>
              <a:gd name="connsiteX114" fmla="*/ 712153 w 2721566"/>
              <a:gd name="connsiteY114" fmla="*/ 165541 h 2743150"/>
              <a:gd name="connsiteX115" fmla="*/ 1360783 w 2721566"/>
              <a:gd name="connsiteY115" fmla="*/ 0 h 274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2721566" h="2743150">
                <a:moveTo>
                  <a:pt x="938222" y="1618192"/>
                </a:moveTo>
                <a:lnTo>
                  <a:pt x="920717" y="1627693"/>
                </a:lnTo>
                <a:cubicBezTo>
                  <a:pt x="900420" y="1636278"/>
                  <a:pt x="879114" y="1642944"/>
                  <a:pt x="857026" y="1647464"/>
                </a:cubicBezTo>
                <a:lnTo>
                  <a:pt x="847920" y="1648382"/>
                </a:lnTo>
                <a:lnTo>
                  <a:pt x="837756" y="1715659"/>
                </a:lnTo>
                <a:cubicBezTo>
                  <a:pt x="834320" y="1749840"/>
                  <a:pt x="832560" y="1784523"/>
                  <a:pt x="832560" y="1819620"/>
                </a:cubicBezTo>
                <a:cubicBezTo>
                  <a:pt x="832560" y="2100401"/>
                  <a:pt x="945213" y="2354601"/>
                  <a:pt x="1127348" y="2538605"/>
                </a:cubicBezTo>
                <a:lnTo>
                  <a:pt x="1128948" y="2540074"/>
                </a:lnTo>
                <a:lnTo>
                  <a:pt x="1240036" y="2557183"/>
                </a:lnTo>
                <a:cubicBezTo>
                  <a:pt x="1279737" y="2561252"/>
                  <a:pt x="1320019" y="2563336"/>
                  <a:pt x="1360783" y="2563336"/>
                </a:cubicBezTo>
                <a:cubicBezTo>
                  <a:pt x="1849956" y="2563336"/>
                  <a:pt x="2269665" y="2263203"/>
                  <a:pt x="2448946" y="1835462"/>
                </a:cubicBezTo>
                <a:lnTo>
                  <a:pt x="2454283" y="1820747"/>
                </a:lnTo>
                <a:lnTo>
                  <a:pt x="2454163" y="1820820"/>
                </a:lnTo>
                <a:lnTo>
                  <a:pt x="2315755" y="1885930"/>
                </a:lnTo>
                <a:lnTo>
                  <a:pt x="2314668" y="1896707"/>
                </a:lnTo>
                <a:cubicBezTo>
                  <a:pt x="2296260" y="1986666"/>
                  <a:pt x="2216663" y="2054337"/>
                  <a:pt x="2121262" y="2054337"/>
                </a:cubicBezTo>
                <a:cubicBezTo>
                  <a:pt x="2066747" y="2054337"/>
                  <a:pt x="2017393" y="2032241"/>
                  <a:pt x="1981667" y="1996515"/>
                </a:cubicBezTo>
                <a:lnTo>
                  <a:pt x="1964402" y="1970907"/>
                </a:lnTo>
                <a:lnTo>
                  <a:pt x="1833472" y="1979231"/>
                </a:lnTo>
                <a:cubicBezTo>
                  <a:pt x="1518836" y="1979231"/>
                  <a:pt x="1230263" y="1866756"/>
                  <a:pt x="1005171" y="1679521"/>
                </a:cubicBezTo>
                <a:close/>
                <a:moveTo>
                  <a:pt x="1275943" y="976747"/>
                </a:moveTo>
                <a:lnTo>
                  <a:pt x="1198822" y="1035009"/>
                </a:lnTo>
                <a:lnTo>
                  <a:pt x="1083955" y="1151055"/>
                </a:lnTo>
                <a:lnTo>
                  <a:pt x="1101284" y="1182982"/>
                </a:lnTo>
                <a:cubicBezTo>
                  <a:pt x="1118453" y="1223576"/>
                  <a:pt x="1127948" y="1268206"/>
                  <a:pt x="1127948" y="1315054"/>
                </a:cubicBezTo>
                <a:cubicBezTo>
                  <a:pt x="1127948" y="1385326"/>
                  <a:pt x="1106585" y="1450609"/>
                  <a:pt x="1070000" y="1504762"/>
                </a:cubicBezTo>
                <a:lnTo>
                  <a:pt x="1069531" y="1505330"/>
                </a:lnTo>
                <a:lnTo>
                  <a:pt x="1135763" y="1563925"/>
                </a:lnTo>
                <a:cubicBezTo>
                  <a:pt x="1327889" y="1716289"/>
                  <a:pt x="1570164" y="1807163"/>
                  <a:pt x="1833472" y="1807163"/>
                </a:cubicBezTo>
                <a:lnTo>
                  <a:pt x="1933016" y="1800511"/>
                </a:lnTo>
                <a:lnTo>
                  <a:pt x="1939359" y="1780077"/>
                </a:lnTo>
                <a:cubicBezTo>
                  <a:pt x="1969329" y="1709221"/>
                  <a:pt x="2039490" y="1659503"/>
                  <a:pt x="2121262" y="1659503"/>
                </a:cubicBezTo>
                <a:cubicBezTo>
                  <a:pt x="2175777" y="1659503"/>
                  <a:pt x="2225132" y="1681600"/>
                  <a:pt x="2260857" y="1717325"/>
                </a:cubicBezTo>
                <a:lnTo>
                  <a:pt x="2263606" y="1721402"/>
                </a:lnTo>
                <a:lnTo>
                  <a:pt x="2267011" y="1720229"/>
                </a:lnTo>
                <a:cubicBezTo>
                  <a:pt x="2311512" y="1701558"/>
                  <a:pt x="2354575" y="1680099"/>
                  <a:pt x="2395987" y="1656069"/>
                </a:cubicBezTo>
                <a:lnTo>
                  <a:pt x="2524667" y="1566083"/>
                </a:lnTo>
                <a:lnTo>
                  <a:pt x="2528847" y="1538444"/>
                </a:lnTo>
                <a:lnTo>
                  <a:pt x="2391754" y="1531467"/>
                </a:lnTo>
                <a:cubicBezTo>
                  <a:pt x="2290200" y="1521072"/>
                  <a:pt x="2191156" y="1502121"/>
                  <a:pt x="2095342" y="1475341"/>
                </a:cubicBezTo>
                <a:lnTo>
                  <a:pt x="1956122" y="1430037"/>
                </a:lnTo>
                <a:lnTo>
                  <a:pt x="1947455" y="1435880"/>
                </a:lnTo>
                <a:cubicBezTo>
                  <a:pt x="1922924" y="1446256"/>
                  <a:pt x="1895954" y="1451993"/>
                  <a:pt x="1867644" y="1451993"/>
                </a:cubicBezTo>
                <a:cubicBezTo>
                  <a:pt x="1782714" y="1451993"/>
                  <a:pt x="1709844" y="1400356"/>
                  <a:pt x="1678717" y="1326764"/>
                </a:cubicBezTo>
                <a:lnTo>
                  <a:pt x="1667734" y="1291381"/>
                </a:lnTo>
                <a:lnTo>
                  <a:pt x="1564981" y="1226519"/>
                </a:lnTo>
                <a:cubicBezTo>
                  <a:pt x="1484969" y="1171328"/>
                  <a:pt x="1409629" y="1109760"/>
                  <a:pt x="1339681" y="1042541"/>
                </a:cubicBezTo>
                <a:close/>
                <a:moveTo>
                  <a:pt x="1839031" y="802822"/>
                </a:moveTo>
                <a:cubicBezTo>
                  <a:pt x="1734808" y="802822"/>
                  <a:pt x="1634285" y="818826"/>
                  <a:pt x="1539738" y="848536"/>
                </a:cubicBezTo>
                <a:lnTo>
                  <a:pt x="1497492" y="864156"/>
                </a:lnTo>
                <a:lnTo>
                  <a:pt x="1530174" y="896941"/>
                </a:lnTo>
                <a:cubicBezTo>
                  <a:pt x="1590527" y="952297"/>
                  <a:pt x="1655217" y="1002924"/>
                  <a:pt x="1723667" y="1048242"/>
                </a:cubicBezTo>
                <a:lnTo>
                  <a:pt x="1765091" y="1073360"/>
                </a:lnTo>
                <a:lnTo>
                  <a:pt x="1787834" y="1058026"/>
                </a:lnTo>
                <a:cubicBezTo>
                  <a:pt x="1812364" y="1047651"/>
                  <a:pt x="1839334" y="1041913"/>
                  <a:pt x="1867644" y="1041913"/>
                </a:cubicBezTo>
                <a:cubicBezTo>
                  <a:pt x="1966729" y="1041913"/>
                  <a:pt x="2049399" y="1112198"/>
                  <a:pt x="2068519" y="1205631"/>
                </a:cubicBezTo>
                <a:lnTo>
                  <a:pt x="2069865" y="1218984"/>
                </a:lnTo>
                <a:lnTo>
                  <a:pt x="2174899" y="1251806"/>
                </a:lnTo>
                <a:cubicBezTo>
                  <a:pt x="2256094" y="1273569"/>
                  <a:pt x="2339900" y="1288863"/>
                  <a:pt x="2425742" y="1297108"/>
                </a:cubicBezTo>
                <a:lnTo>
                  <a:pt x="2538295" y="1302486"/>
                </a:lnTo>
                <a:lnTo>
                  <a:pt x="2535655" y="1249725"/>
                </a:lnTo>
                <a:cubicBezTo>
                  <a:pt x="2531623" y="1209661"/>
                  <a:pt x="2525625" y="1170184"/>
                  <a:pt x="2517759" y="1131394"/>
                </a:cubicBezTo>
                <a:lnTo>
                  <a:pt x="2497854" y="1053274"/>
                </a:lnTo>
                <a:lnTo>
                  <a:pt x="2371258" y="956458"/>
                </a:lnTo>
                <a:cubicBezTo>
                  <a:pt x="2216862" y="859087"/>
                  <a:pt x="2034451" y="802822"/>
                  <a:pt x="1839031" y="802822"/>
                </a:cubicBezTo>
                <a:close/>
                <a:moveTo>
                  <a:pt x="540853" y="514986"/>
                </a:moveTo>
                <a:lnTo>
                  <a:pt x="525712" y="528873"/>
                </a:lnTo>
                <a:cubicBezTo>
                  <a:pt x="311998" y="744539"/>
                  <a:pt x="179814" y="1042480"/>
                  <a:pt x="179814" y="1371575"/>
                </a:cubicBezTo>
                <a:cubicBezTo>
                  <a:pt x="179814" y="1741808"/>
                  <a:pt x="347110" y="2072609"/>
                  <a:pt x="609577" y="2291196"/>
                </a:cubicBezTo>
                <a:lnTo>
                  <a:pt x="629751" y="2306419"/>
                </a:lnTo>
                <a:lnTo>
                  <a:pt x="627186" y="2300879"/>
                </a:lnTo>
                <a:cubicBezTo>
                  <a:pt x="568888" y="2151864"/>
                  <a:pt x="536863" y="1989512"/>
                  <a:pt x="536863" y="1819620"/>
                </a:cubicBezTo>
                <a:cubicBezTo>
                  <a:pt x="536863" y="1774316"/>
                  <a:pt x="539140" y="1729548"/>
                  <a:pt x="543586" y="1685426"/>
                </a:cubicBezTo>
                <a:lnTo>
                  <a:pt x="561714" y="1565698"/>
                </a:lnTo>
                <a:lnTo>
                  <a:pt x="548721" y="1554978"/>
                </a:lnTo>
                <a:cubicBezTo>
                  <a:pt x="487320" y="1493576"/>
                  <a:pt x="449342" y="1408750"/>
                  <a:pt x="449342" y="1315054"/>
                </a:cubicBezTo>
                <a:cubicBezTo>
                  <a:pt x="449342" y="1221358"/>
                  <a:pt x="487320" y="1136533"/>
                  <a:pt x="548721" y="1075131"/>
                </a:cubicBezTo>
                <a:lnTo>
                  <a:pt x="586510" y="1043953"/>
                </a:lnTo>
                <a:lnTo>
                  <a:pt x="557759" y="931249"/>
                </a:lnTo>
                <a:cubicBezTo>
                  <a:pt x="540412" y="845808"/>
                  <a:pt x="531303" y="757344"/>
                  <a:pt x="531303" y="666735"/>
                </a:cubicBezTo>
                <a:cubicBezTo>
                  <a:pt x="531303" y="632757"/>
                  <a:pt x="532584" y="599081"/>
                  <a:pt x="535100" y="565752"/>
                </a:cubicBezTo>
                <a:close/>
                <a:moveTo>
                  <a:pt x="870476" y="288355"/>
                </a:moveTo>
                <a:lnTo>
                  <a:pt x="797863" y="323653"/>
                </a:lnTo>
                <a:lnTo>
                  <a:pt x="747285" y="354661"/>
                </a:lnTo>
                <a:lnTo>
                  <a:pt x="726331" y="436900"/>
                </a:lnTo>
                <a:cubicBezTo>
                  <a:pt x="711277" y="511139"/>
                  <a:pt x="703371" y="588006"/>
                  <a:pt x="703371" y="666735"/>
                </a:cubicBezTo>
                <a:cubicBezTo>
                  <a:pt x="703371" y="725782"/>
                  <a:pt x="707818" y="783782"/>
                  <a:pt x="716392" y="840411"/>
                </a:cubicBezTo>
                <a:lnTo>
                  <a:pt x="748231" y="979825"/>
                </a:lnTo>
                <a:lnTo>
                  <a:pt x="788645" y="975751"/>
                </a:lnTo>
                <a:lnTo>
                  <a:pt x="837858" y="980712"/>
                </a:lnTo>
                <a:lnTo>
                  <a:pt x="918259" y="891546"/>
                </a:lnTo>
                <a:cubicBezTo>
                  <a:pt x="947715" y="861857"/>
                  <a:pt x="978575" y="833583"/>
                  <a:pt x="1010731" y="806835"/>
                </a:cubicBezTo>
                <a:lnTo>
                  <a:pt x="1091088" y="746269"/>
                </a:lnTo>
                <a:lnTo>
                  <a:pt x="1090355" y="745257"/>
                </a:lnTo>
                <a:cubicBezTo>
                  <a:pt x="1017972" y="637265"/>
                  <a:pt x="956882" y="520950"/>
                  <a:pt x="908795" y="398035"/>
                </a:cubicBezTo>
                <a:close/>
                <a:moveTo>
                  <a:pt x="1360783" y="179814"/>
                </a:moveTo>
                <a:cubicBezTo>
                  <a:pt x="1279254" y="179814"/>
                  <a:pt x="1199655" y="188151"/>
                  <a:pt x="1122777" y="204027"/>
                </a:cubicBezTo>
                <a:lnTo>
                  <a:pt x="1095649" y="211066"/>
                </a:lnTo>
                <a:lnTo>
                  <a:pt x="1107447" y="252895"/>
                </a:lnTo>
                <a:cubicBezTo>
                  <a:pt x="1146623" y="366253"/>
                  <a:pt x="1198334" y="473680"/>
                  <a:pt x="1260905" y="573486"/>
                </a:cubicBezTo>
                <a:lnTo>
                  <a:pt x="1297851" y="626931"/>
                </a:lnTo>
                <a:lnTo>
                  <a:pt x="1332168" y="610267"/>
                </a:lnTo>
                <a:cubicBezTo>
                  <a:pt x="1487958" y="543852"/>
                  <a:pt x="1659240" y="507125"/>
                  <a:pt x="1839031" y="507125"/>
                </a:cubicBezTo>
                <a:cubicBezTo>
                  <a:pt x="1965448" y="507125"/>
                  <a:pt x="2087657" y="525282"/>
                  <a:pt x="2203231" y="559150"/>
                </a:cubicBezTo>
                <a:lnTo>
                  <a:pt x="2233085" y="570212"/>
                </a:lnTo>
                <a:lnTo>
                  <a:pt x="2195854" y="528873"/>
                </a:lnTo>
                <a:cubicBezTo>
                  <a:pt x="1982141" y="313207"/>
                  <a:pt x="1686899" y="179814"/>
                  <a:pt x="1360783" y="179814"/>
                </a:cubicBezTo>
                <a:close/>
                <a:moveTo>
                  <a:pt x="1360783" y="0"/>
                </a:moveTo>
                <a:cubicBezTo>
                  <a:pt x="2112323" y="0"/>
                  <a:pt x="2721566" y="614075"/>
                  <a:pt x="2721566" y="1371575"/>
                </a:cubicBezTo>
                <a:cubicBezTo>
                  <a:pt x="2721566" y="2129075"/>
                  <a:pt x="2112323" y="2743150"/>
                  <a:pt x="1360783" y="2743150"/>
                </a:cubicBezTo>
                <a:cubicBezTo>
                  <a:pt x="609243" y="2743150"/>
                  <a:pt x="0" y="2129075"/>
                  <a:pt x="0" y="1371575"/>
                </a:cubicBezTo>
                <a:cubicBezTo>
                  <a:pt x="0" y="898138"/>
                  <a:pt x="237985" y="480726"/>
                  <a:pt x="599956" y="234244"/>
                </a:cubicBezTo>
                <a:lnTo>
                  <a:pt x="605849" y="230636"/>
                </a:lnTo>
                <a:lnTo>
                  <a:pt x="664406" y="194779"/>
                </a:lnTo>
                <a:lnTo>
                  <a:pt x="712153" y="165541"/>
                </a:lnTo>
                <a:cubicBezTo>
                  <a:pt x="904967" y="59968"/>
                  <a:pt x="1125927" y="0"/>
                  <a:pt x="13607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51028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02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6" name="Freeform 5"/>
          <p:cNvSpPr>
            <a:spLocks noChangeAspect="1" noEditPoints="1"/>
          </p:cNvSpPr>
          <p:nvPr/>
        </p:nvSpPr>
        <p:spPr bwMode="auto">
          <a:xfrm>
            <a:off x="8222327" y="2653743"/>
            <a:ext cx="539340" cy="452446"/>
          </a:xfrm>
          <a:custGeom>
            <a:avLst/>
            <a:gdLst>
              <a:gd name="T0" fmla="*/ 290 w 360"/>
              <a:gd name="T1" fmla="*/ 23 h 302"/>
              <a:gd name="T2" fmla="*/ 265 w 360"/>
              <a:gd name="T3" fmla="*/ 6 h 302"/>
              <a:gd name="T4" fmla="*/ 226 w 360"/>
              <a:gd name="T5" fmla="*/ 2 h 302"/>
              <a:gd name="T6" fmla="*/ 188 w 360"/>
              <a:gd name="T7" fmla="*/ 25 h 302"/>
              <a:gd name="T8" fmla="*/ 148 w 360"/>
              <a:gd name="T9" fmla="*/ 78 h 302"/>
              <a:gd name="T10" fmla="*/ 104 w 360"/>
              <a:gd name="T11" fmla="*/ 122 h 302"/>
              <a:gd name="T12" fmla="*/ 58 w 360"/>
              <a:gd name="T13" fmla="*/ 147 h 302"/>
              <a:gd name="T14" fmla="*/ 12 w 360"/>
              <a:gd name="T15" fmla="*/ 149 h 302"/>
              <a:gd name="T16" fmla="*/ 2 w 360"/>
              <a:gd name="T17" fmla="*/ 151 h 302"/>
              <a:gd name="T18" fmla="*/ 19 w 360"/>
              <a:gd name="T19" fmla="*/ 176 h 302"/>
              <a:gd name="T20" fmla="*/ 52 w 360"/>
              <a:gd name="T21" fmla="*/ 209 h 302"/>
              <a:gd name="T22" fmla="*/ 106 w 360"/>
              <a:gd name="T23" fmla="*/ 233 h 302"/>
              <a:gd name="T24" fmla="*/ 138 w 360"/>
              <a:gd name="T25" fmla="*/ 237 h 302"/>
              <a:gd name="T26" fmla="*/ 140 w 360"/>
              <a:gd name="T27" fmla="*/ 258 h 302"/>
              <a:gd name="T28" fmla="*/ 140 w 360"/>
              <a:gd name="T29" fmla="*/ 276 h 302"/>
              <a:gd name="T30" fmla="*/ 140 w 360"/>
              <a:gd name="T31" fmla="*/ 283 h 302"/>
              <a:gd name="T32" fmla="*/ 127 w 360"/>
              <a:gd name="T33" fmla="*/ 285 h 302"/>
              <a:gd name="T34" fmla="*/ 111 w 360"/>
              <a:gd name="T35" fmla="*/ 293 h 302"/>
              <a:gd name="T36" fmla="*/ 115 w 360"/>
              <a:gd name="T37" fmla="*/ 300 h 302"/>
              <a:gd name="T38" fmla="*/ 127 w 360"/>
              <a:gd name="T39" fmla="*/ 299 h 302"/>
              <a:gd name="T40" fmla="*/ 163 w 360"/>
              <a:gd name="T41" fmla="*/ 297 h 302"/>
              <a:gd name="T42" fmla="*/ 190 w 360"/>
              <a:gd name="T43" fmla="*/ 300 h 302"/>
              <a:gd name="T44" fmla="*/ 196 w 360"/>
              <a:gd name="T45" fmla="*/ 297 h 302"/>
              <a:gd name="T46" fmla="*/ 217 w 360"/>
              <a:gd name="T47" fmla="*/ 300 h 302"/>
              <a:gd name="T48" fmla="*/ 222 w 360"/>
              <a:gd name="T49" fmla="*/ 297 h 302"/>
              <a:gd name="T50" fmla="*/ 219 w 360"/>
              <a:gd name="T51" fmla="*/ 289 h 302"/>
              <a:gd name="T52" fmla="*/ 180 w 360"/>
              <a:gd name="T53" fmla="*/ 283 h 302"/>
              <a:gd name="T54" fmla="*/ 180 w 360"/>
              <a:gd name="T55" fmla="*/ 253 h 302"/>
              <a:gd name="T56" fmla="*/ 180 w 360"/>
              <a:gd name="T57" fmla="*/ 237 h 302"/>
              <a:gd name="T58" fmla="*/ 180 w 360"/>
              <a:gd name="T59" fmla="*/ 232 h 302"/>
              <a:gd name="T60" fmla="*/ 215 w 360"/>
              <a:gd name="T61" fmla="*/ 216 h 302"/>
              <a:gd name="T62" fmla="*/ 251 w 360"/>
              <a:gd name="T63" fmla="*/ 188 h 302"/>
              <a:gd name="T64" fmla="*/ 276 w 360"/>
              <a:gd name="T65" fmla="*/ 149 h 302"/>
              <a:gd name="T66" fmla="*/ 299 w 360"/>
              <a:gd name="T67" fmla="*/ 94 h 302"/>
              <a:gd name="T68" fmla="*/ 334 w 360"/>
              <a:gd name="T69" fmla="*/ 78 h 302"/>
              <a:gd name="T70" fmla="*/ 353 w 360"/>
              <a:gd name="T71" fmla="*/ 71 h 302"/>
              <a:gd name="T72" fmla="*/ 360 w 360"/>
              <a:gd name="T73" fmla="*/ 69 h 302"/>
              <a:gd name="T74" fmla="*/ 299 w 360"/>
              <a:gd name="T75" fmla="*/ 44 h 302"/>
              <a:gd name="T76" fmla="*/ 167 w 360"/>
              <a:gd name="T77" fmla="*/ 283 h 302"/>
              <a:gd name="T78" fmla="*/ 153 w 360"/>
              <a:gd name="T79" fmla="*/ 283 h 302"/>
              <a:gd name="T80" fmla="*/ 152 w 360"/>
              <a:gd name="T81" fmla="*/ 262 h 302"/>
              <a:gd name="T82" fmla="*/ 152 w 360"/>
              <a:gd name="T83" fmla="*/ 245 h 302"/>
              <a:gd name="T84" fmla="*/ 152 w 360"/>
              <a:gd name="T85" fmla="*/ 237 h 302"/>
              <a:gd name="T86" fmla="*/ 167 w 360"/>
              <a:gd name="T87" fmla="*/ 233 h 302"/>
              <a:gd name="T88" fmla="*/ 247 w 360"/>
              <a:gd name="T89" fmla="*/ 67 h 302"/>
              <a:gd name="T90" fmla="*/ 236 w 360"/>
              <a:gd name="T91" fmla="*/ 55 h 302"/>
              <a:gd name="T92" fmla="*/ 240 w 360"/>
              <a:gd name="T93" fmla="*/ 44 h 302"/>
              <a:gd name="T94" fmla="*/ 251 w 360"/>
              <a:gd name="T95" fmla="*/ 40 h 302"/>
              <a:gd name="T96" fmla="*/ 263 w 360"/>
              <a:gd name="T97" fmla="*/ 52 h 302"/>
              <a:gd name="T98" fmla="*/ 259 w 360"/>
              <a:gd name="T99" fmla="*/ 63 h 302"/>
              <a:gd name="T100" fmla="*/ 249 w 360"/>
              <a:gd name="T101" fmla="*/ 67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60" h="302">
                <a:moveTo>
                  <a:pt x="299" y="44"/>
                </a:moveTo>
                <a:lnTo>
                  <a:pt x="297" y="36"/>
                </a:lnTo>
                <a:lnTo>
                  <a:pt x="293" y="31"/>
                </a:lnTo>
                <a:lnTo>
                  <a:pt x="290" y="23"/>
                </a:lnTo>
                <a:lnTo>
                  <a:pt x="284" y="19"/>
                </a:lnTo>
                <a:lnTo>
                  <a:pt x="278" y="13"/>
                </a:lnTo>
                <a:lnTo>
                  <a:pt x="272" y="10"/>
                </a:lnTo>
                <a:lnTo>
                  <a:pt x="265" y="6"/>
                </a:lnTo>
                <a:lnTo>
                  <a:pt x="257" y="4"/>
                </a:lnTo>
                <a:lnTo>
                  <a:pt x="247" y="2"/>
                </a:lnTo>
                <a:lnTo>
                  <a:pt x="236" y="0"/>
                </a:lnTo>
                <a:lnTo>
                  <a:pt x="226" y="2"/>
                </a:lnTo>
                <a:lnTo>
                  <a:pt x="215" y="6"/>
                </a:lnTo>
                <a:lnTo>
                  <a:pt x="205" y="10"/>
                </a:lnTo>
                <a:lnTo>
                  <a:pt x="196" y="15"/>
                </a:lnTo>
                <a:lnTo>
                  <a:pt x="188" y="25"/>
                </a:lnTo>
                <a:lnTo>
                  <a:pt x="180" y="34"/>
                </a:lnTo>
                <a:lnTo>
                  <a:pt x="169" y="50"/>
                </a:lnTo>
                <a:lnTo>
                  <a:pt x="159" y="63"/>
                </a:lnTo>
                <a:lnTo>
                  <a:pt x="148" y="78"/>
                </a:lnTo>
                <a:lnTo>
                  <a:pt x="138" y="90"/>
                </a:lnTo>
                <a:lnTo>
                  <a:pt x="127" y="101"/>
                </a:lnTo>
                <a:lnTo>
                  <a:pt x="115" y="113"/>
                </a:lnTo>
                <a:lnTo>
                  <a:pt x="104" y="122"/>
                </a:lnTo>
                <a:lnTo>
                  <a:pt x="92" y="130"/>
                </a:lnTo>
                <a:lnTo>
                  <a:pt x="81" y="138"/>
                </a:lnTo>
                <a:lnTo>
                  <a:pt x="69" y="144"/>
                </a:lnTo>
                <a:lnTo>
                  <a:pt x="58" y="147"/>
                </a:lnTo>
                <a:lnTo>
                  <a:pt x="46" y="151"/>
                </a:lnTo>
                <a:lnTo>
                  <a:pt x="35" y="151"/>
                </a:lnTo>
                <a:lnTo>
                  <a:pt x="23" y="151"/>
                </a:lnTo>
                <a:lnTo>
                  <a:pt x="12" y="149"/>
                </a:lnTo>
                <a:lnTo>
                  <a:pt x="0" y="147"/>
                </a:lnTo>
                <a:lnTo>
                  <a:pt x="0" y="147"/>
                </a:lnTo>
                <a:lnTo>
                  <a:pt x="0" y="147"/>
                </a:lnTo>
                <a:lnTo>
                  <a:pt x="2" y="151"/>
                </a:lnTo>
                <a:lnTo>
                  <a:pt x="4" y="155"/>
                </a:lnTo>
                <a:lnTo>
                  <a:pt x="8" y="161"/>
                </a:lnTo>
                <a:lnTo>
                  <a:pt x="14" y="168"/>
                </a:lnTo>
                <a:lnTo>
                  <a:pt x="19" y="176"/>
                </a:lnTo>
                <a:lnTo>
                  <a:pt x="25" y="184"/>
                </a:lnTo>
                <a:lnTo>
                  <a:pt x="33" y="191"/>
                </a:lnTo>
                <a:lnTo>
                  <a:pt x="42" y="201"/>
                </a:lnTo>
                <a:lnTo>
                  <a:pt x="52" y="209"/>
                </a:lnTo>
                <a:lnTo>
                  <a:pt x="63" y="216"/>
                </a:lnTo>
                <a:lnTo>
                  <a:pt x="77" y="222"/>
                </a:lnTo>
                <a:lnTo>
                  <a:pt x="90" y="228"/>
                </a:lnTo>
                <a:lnTo>
                  <a:pt x="106" y="233"/>
                </a:lnTo>
                <a:lnTo>
                  <a:pt x="121" y="235"/>
                </a:lnTo>
                <a:lnTo>
                  <a:pt x="129" y="237"/>
                </a:lnTo>
                <a:lnTo>
                  <a:pt x="138" y="237"/>
                </a:lnTo>
                <a:lnTo>
                  <a:pt x="138" y="237"/>
                </a:lnTo>
                <a:lnTo>
                  <a:pt x="140" y="237"/>
                </a:lnTo>
                <a:lnTo>
                  <a:pt x="140" y="245"/>
                </a:lnTo>
                <a:lnTo>
                  <a:pt x="140" y="253"/>
                </a:lnTo>
                <a:lnTo>
                  <a:pt x="140" y="258"/>
                </a:lnTo>
                <a:lnTo>
                  <a:pt x="140" y="264"/>
                </a:lnTo>
                <a:lnTo>
                  <a:pt x="140" y="268"/>
                </a:lnTo>
                <a:lnTo>
                  <a:pt x="140" y="272"/>
                </a:lnTo>
                <a:lnTo>
                  <a:pt x="140" y="276"/>
                </a:lnTo>
                <a:lnTo>
                  <a:pt x="140" y="277"/>
                </a:lnTo>
                <a:lnTo>
                  <a:pt x="140" y="279"/>
                </a:lnTo>
                <a:lnTo>
                  <a:pt x="140" y="281"/>
                </a:lnTo>
                <a:lnTo>
                  <a:pt x="140" y="283"/>
                </a:lnTo>
                <a:lnTo>
                  <a:pt x="140" y="283"/>
                </a:lnTo>
                <a:lnTo>
                  <a:pt x="140" y="283"/>
                </a:lnTo>
                <a:lnTo>
                  <a:pt x="132" y="285"/>
                </a:lnTo>
                <a:lnTo>
                  <a:pt x="127" y="285"/>
                </a:lnTo>
                <a:lnTo>
                  <a:pt x="121" y="287"/>
                </a:lnTo>
                <a:lnTo>
                  <a:pt x="115" y="289"/>
                </a:lnTo>
                <a:lnTo>
                  <a:pt x="113" y="289"/>
                </a:lnTo>
                <a:lnTo>
                  <a:pt x="111" y="293"/>
                </a:lnTo>
                <a:lnTo>
                  <a:pt x="111" y="295"/>
                </a:lnTo>
                <a:lnTo>
                  <a:pt x="111" y="297"/>
                </a:lnTo>
                <a:lnTo>
                  <a:pt x="113" y="299"/>
                </a:lnTo>
                <a:lnTo>
                  <a:pt x="115" y="300"/>
                </a:lnTo>
                <a:lnTo>
                  <a:pt x="117" y="302"/>
                </a:lnTo>
                <a:lnTo>
                  <a:pt x="119" y="300"/>
                </a:lnTo>
                <a:lnTo>
                  <a:pt x="119" y="300"/>
                </a:lnTo>
                <a:lnTo>
                  <a:pt x="127" y="299"/>
                </a:lnTo>
                <a:lnTo>
                  <a:pt x="134" y="297"/>
                </a:lnTo>
                <a:lnTo>
                  <a:pt x="144" y="297"/>
                </a:lnTo>
                <a:lnTo>
                  <a:pt x="153" y="297"/>
                </a:lnTo>
                <a:lnTo>
                  <a:pt x="163" y="297"/>
                </a:lnTo>
                <a:lnTo>
                  <a:pt x="173" y="297"/>
                </a:lnTo>
                <a:lnTo>
                  <a:pt x="180" y="299"/>
                </a:lnTo>
                <a:lnTo>
                  <a:pt x="188" y="300"/>
                </a:lnTo>
                <a:lnTo>
                  <a:pt x="190" y="300"/>
                </a:lnTo>
                <a:lnTo>
                  <a:pt x="192" y="300"/>
                </a:lnTo>
                <a:lnTo>
                  <a:pt x="194" y="300"/>
                </a:lnTo>
                <a:lnTo>
                  <a:pt x="194" y="299"/>
                </a:lnTo>
                <a:lnTo>
                  <a:pt x="196" y="297"/>
                </a:lnTo>
                <a:lnTo>
                  <a:pt x="205" y="299"/>
                </a:lnTo>
                <a:lnTo>
                  <a:pt x="209" y="300"/>
                </a:lnTo>
                <a:lnTo>
                  <a:pt x="213" y="300"/>
                </a:lnTo>
                <a:lnTo>
                  <a:pt x="217" y="300"/>
                </a:lnTo>
                <a:lnTo>
                  <a:pt x="219" y="300"/>
                </a:lnTo>
                <a:lnTo>
                  <a:pt x="221" y="300"/>
                </a:lnTo>
                <a:lnTo>
                  <a:pt x="221" y="299"/>
                </a:lnTo>
                <a:lnTo>
                  <a:pt x="222" y="297"/>
                </a:lnTo>
                <a:lnTo>
                  <a:pt x="222" y="295"/>
                </a:lnTo>
                <a:lnTo>
                  <a:pt x="222" y="293"/>
                </a:lnTo>
                <a:lnTo>
                  <a:pt x="221" y="289"/>
                </a:lnTo>
                <a:lnTo>
                  <a:pt x="219" y="289"/>
                </a:lnTo>
                <a:lnTo>
                  <a:pt x="209" y="287"/>
                </a:lnTo>
                <a:lnTo>
                  <a:pt x="201" y="285"/>
                </a:lnTo>
                <a:lnTo>
                  <a:pt x="192" y="283"/>
                </a:lnTo>
                <a:lnTo>
                  <a:pt x="180" y="283"/>
                </a:lnTo>
                <a:lnTo>
                  <a:pt x="180" y="274"/>
                </a:lnTo>
                <a:lnTo>
                  <a:pt x="180" y="266"/>
                </a:lnTo>
                <a:lnTo>
                  <a:pt x="180" y="258"/>
                </a:lnTo>
                <a:lnTo>
                  <a:pt x="180" y="253"/>
                </a:lnTo>
                <a:lnTo>
                  <a:pt x="180" y="249"/>
                </a:lnTo>
                <a:lnTo>
                  <a:pt x="180" y="243"/>
                </a:lnTo>
                <a:lnTo>
                  <a:pt x="180" y="239"/>
                </a:lnTo>
                <a:lnTo>
                  <a:pt x="180" y="237"/>
                </a:lnTo>
                <a:lnTo>
                  <a:pt x="180" y="235"/>
                </a:lnTo>
                <a:lnTo>
                  <a:pt x="180" y="233"/>
                </a:lnTo>
                <a:lnTo>
                  <a:pt x="180" y="232"/>
                </a:lnTo>
                <a:lnTo>
                  <a:pt x="180" y="232"/>
                </a:lnTo>
                <a:lnTo>
                  <a:pt x="180" y="232"/>
                </a:lnTo>
                <a:lnTo>
                  <a:pt x="192" y="228"/>
                </a:lnTo>
                <a:lnTo>
                  <a:pt x="203" y="222"/>
                </a:lnTo>
                <a:lnTo>
                  <a:pt x="215" y="216"/>
                </a:lnTo>
                <a:lnTo>
                  <a:pt x="224" y="210"/>
                </a:lnTo>
                <a:lnTo>
                  <a:pt x="234" y="205"/>
                </a:lnTo>
                <a:lnTo>
                  <a:pt x="242" y="197"/>
                </a:lnTo>
                <a:lnTo>
                  <a:pt x="251" y="188"/>
                </a:lnTo>
                <a:lnTo>
                  <a:pt x="257" y="180"/>
                </a:lnTo>
                <a:lnTo>
                  <a:pt x="265" y="170"/>
                </a:lnTo>
                <a:lnTo>
                  <a:pt x="270" y="161"/>
                </a:lnTo>
                <a:lnTo>
                  <a:pt x="276" y="149"/>
                </a:lnTo>
                <a:lnTo>
                  <a:pt x="282" y="138"/>
                </a:lnTo>
                <a:lnTo>
                  <a:pt x="288" y="128"/>
                </a:lnTo>
                <a:lnTo>
                  <a:pt x="291" y="117"/>
                </a:lnTo>
                <a:lnTo>
                  <a:pt x="299" y="94"/>
                </a:lnTo>
                <a:lnTo>
                  <a:pt x="309" y="88"/>
                </a:lnTo>
                <a:lnTo>
                  <a:pt x="318" y="84"/>
                </a:lnTo>
                <a:lnTo>
                  <a:pt x="328" y="80"/>
                </a:lnTo>
                <a:lnTo>
                  <a:pt x="334" y="78"/>
                </a:lnTo>
                <a:lnTo>
                  <a:pt x="341" y="77"/>
                </a:lnTo>
                <a:lnTo>
                  <a:pt x="345" y="75"/>
                </a:lnTo>
                <a:lnTo>
                  <a:pt x="349" y="73"/>
                </a:lnTo>
                <a:lnTo>
                  <a:pt x="353" y="71"/>
                </a:lnTo>
                <a:lnTo>
                  <a:pt x="355" y="69"/>
                </a:lnTo>
                <a:lnTo>
                  <a:pt x="357" y="69"/>
                </a:lnTo>
                <a:lnTo>
                  <a:pt x="359" y="69"/>
                </a:lnTo>
                <a:lnTo>
                  <a:pt x="360" y="69"/>
                </a:lnTo>
                <a:lnTo>
                  <a:pt x="360" y="67"/>
                </a:lnTo>
                <a:lnTo>
                  <a:pt x="360" y="67"/>
                </a:lnTo>
                <a:lnTo>
                  <a:pt x="299" y="44"/>
                </a:lnTo>
                <a:lnTo>
                  <a:pt x="299" y="44"/>
                </a:lnTo>
                <a:close/>
                <a:moveTo>
                  <a:pt x="167" y="283"/>
                </a:moveTo>
                <a:lnTo>
                  <a:pt x="167" y="283"/>
                </a:lnTo>
                <a:lnTo>
                  <a:pt x="167" y="283"/>
                </a:lnTo>
                <a:lnTo>
                  <a:pt x="167" y="283"/>
                </a:lnTo>
                <a:lnTo>
                  <a:pt x="163" y="283"/>
                </a:lnTo>
                <a:lnTo>
                  <a:pt x="159" y="283"/>
                </a:lnTo>
                <a:lnTo>
                  <a:pt x="153" y="283"/>
                </a:lnTo>
                <a:lnTo>
                  <a:pt x="153" y="283"/>
                </a:lnTo>
                <a:lnTo>
                  <a:pt x="152" y="283"/>
                </a:lnTo>
                <a:lnTo>
                  <a:pt x="152" y="276"/>
                </a:lnTo>
                <a:lnTo>
                  <a:pt x="152" y="268"/>
                </a:lnTo>
                <a:lnTo>
                  <a:pt x="152" y="262"/>
                </a:lnTo>
                <a:lnTo>
                  <a:pt x="152" y="256"/>
                </a:lnTo>
                <a:lnTo>
                  <a:pt x="152" y="251"/>
                </a:lnTo>
                <a:lnTo>
                  <a:pt x="152" y="247"/>
                </a:lnTo>
                <a:lnTo>
                  <a:pt x="152" y="245"/>
                </a:lnTo>
                <a:lnTo>
                  <a:pt x="152" y="241"/>
                </a:lnTo>
                <a:lnTo>
                  <a:pt x="152" y="239"/>
                </a:lnTo>
                <a:lnTo>
                  <a:pt x="152" y="239"/>
                </a:lnTo>
                <a:lnTo>
                  <a:pt x="152" y="237"/>
                </a:lnTo>
                <a:lnTo>
                  <a:pt x="152" y="235"/>
                </a:lnTo>
                <a:lnTo>
                  <a:pt x="152" y="235"/>
                </a:lnTo>
                <a:lnTo>
                  <a:pt x="159" y="235"/>
                </a:lnTo>
                <a:lnTo>
                  <a:pt x="167" y="233"/>
                </a:lnTo>
                <a:lnTo>
                  <a:pt x="167" y="283"/>
                </a:lnTo>
                <a:lnTo>
                  <a:pt x="167" y="283"/>
                </a:lnTo>
                <a:close/>
                <a:moveTo>
                  <a:pt x="249" y="67"/>
                </a:moveTo>
                <a:lnTo>
                  <a:pt x="247" y="67"/>
                </a:lnTo>
                <a:lnTo>
                  <a:pt x="244" y="65"/>
                </a:lnTo>
                <a:lnTo>
                  <a:pt x="240" y="63"/>
                </a:lnTo>
                <a:lnTo>
                  <a:pt x="238" y="59"/>
                </a:lnTo>
                <a:lnTo>
                  <a:pt x="236" y="55"/>
                </a:lnTo>
                <a:lnTo>
                  <a:pt x="236" y="54"/>
                </a:lnTo>
                <a:lnTo>
                  <a:pt x="236" y="52"/>
                </a:lnTo>
                <a:lnTo>
                  <a:pt x="238" y="50"/>
                </a:lnTo>
                <a:lnTo>
                  <a:pt x="240" y="44"/>
                </a:lnTo>
                <a:lnTo>
                  <a:pt x="244" y="42"/>
                </a:lnTo>
                <a:lnTo>
                  <a:pt x="247" y="40"/>
                </a:lnTo>
                <a:lnTo>
                  <a:pt x="249" y="40"/>
                </a:lnTo>
                <a:lnTo>
                  <a:pt x="251" y="40"/>
                </a:lnTo>
                <a:lnTo>
                  <a:pt x="253" y="42"/>
                </a:lnTo>
                <a:lnTo>
                  <a:pt x="259" y="44"/>
                </a:lnTo>
                <a:lnTo>
                  <a:pt x="261" y="50"/>
                </a:lnTo>
                <a:lnTo>
                  <a:pt x="263" y="52"/>
                </a:lnTo>
                <a:lnTo>
                  <a:pt x="263" y="54"/>
                </a:lnTo>
                <a:lnTo>
                  <a:pt x="263" y="55"/>
                </a:lnTo>
                <a:lnTo>
                  <a:pt x="261" y="59"/>
                </a:lnTo>
                <a:lnTo>
                  <a:pt x="259" y="63"/>
                </a:lnTo>
                <a:lnTo>
                  <a:pt x="253" y="65"/>
                </a:lnTo>
                <a:lnTo>
                  <a:pt x="251" y="67"/>
                </a:lnTo>
                <a:lnTo>
                  <a:pt x="249" y="67"/>
                </a:lnTo>
                <a:lnTo>
                  <a:pt x="249" y="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2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Segoe UI Light"/>
            </a:endParaRPr>
          </a:p>
        </p:txBody>
      </p:sp>
      <p:sp>
        <p:nvSpPr>
          <p:cNvPr id="27" name="Freeform 7"/>
          <p:cNvSpPr>
            <a:spLocks noChangeAspect="1" noEditPoints="1"/>
          </p:cNvSpPr>
          <p:nvPr/>
        </p:nvSpPr>
        <p:spPr bwMode="auto">
          <a:xfrm>
            <a:off x="8810720" y="2195998"/>
            <a:ext cx="343322" cy="368869"/>
          </a:xfrm>
          <a:custGeom>
            <a:avLst/>
            <a:gdLst>
              <a:gd name="T0" fmla="*/ 278 w 306"/>
              <a:gd name="T1" fmla="*/ 15 h 329"/>
              <a:gd name="T2" fmla="*/ 256 w 306"/>
              <a:gd name="T3" fmla="*/ 22 h 329"/>
              <a:gd name="T4" fmla="*/ 248 w 306"/>
              <a:gd name="T5" fmla="*/ 0 h 329"/>
              <a:gd name="T6" fmla="*/ 56 w 306"/>
              <a:gd name="T7" fmla="*/ 15 h 329"/>
              <a:gd name="T8" fmla="*/ 34 w 306"/>
              <a:gd name="T9" fmla="*/ 22 h 329"/>
              <a:gd name="T10" fmla="*/ 26 w 306"/>
              <a:gd name="T11" fmla="*/ 0 h 329"/>
              <a:gd name="T12" fmla="*/ 0 w 306"/>
              <a:gd name="T13" fmla="*/ 329 h 329"/>
              <a:gd name="T14" fmla="*/ 25 w 306"/>
              <a:gd name="T15" fmla="*/ 314 h 329"/>
              <a:gd name="T16" fmla="*/ 48 w 306"/>
              <a:gd name="T17" fmla="*/ 306 h 329"/>
              <a:gd name="T18" fmla="*/ 55 w 306"/>
              <a:gd name="T19" fmla="*/ 329 h 329"/>
              <a:gd name="T20" fmla="*/ 249 w 306"/>
              <a:gd name="T21" fmla="*/ 314 h 329"/>
              <a:gd name="T22" fmla="*/ 271 w 306"/>
              <a:gd name="T23" fmla="*/ 306 h 329"/>
              <a:gd name="T24" fmla="*/ 279 w 306"/>
              <a:gd name="T25" fmla="*/ 329 h 329"/>
              <a:gd name="T26" fmla="*/ 306 w 306"/>
              <a:gd name="T27" fmla="*/ 0 h 329"/>
              <a:gd name="T28" fmla="*/ 56 w 306"/>
              <a:gd name="T29" fmla="*/ 250 h 329"/>
              <a:gd name="T30" fmla="*/ 34 w 306"/>
              <a:gd name="T31" fmla="*/ 258 h 329"/>
              <a:gd name="T32" fmla="*/ 26 w 306"/>
              <a:gd name="T33" fmla="*/ 236 h 329"/>
              <a:gd name="T34" fmla="*/ 49 w 306"/>
              <a:gd name="T35" fmla="*/ 228 h 329"/>
              <a:gd name="T36" fmla="*/ 56 w 306"/>
              <a:gd name="T37" fmla="*/ 250 h 329"/>
              <a:gd name="T38" fmla="*/ 49 w 306"/>
              <a:gd name="T39" fmla="*/ 179 h 329"/>
              <a:gd name="T40" fmla="*/ 26 w 306"/>
              <a:gd name="T41" fmla="*/ 172 h 329"/>
              <a:gd name="T42" fmla="*/ 34 w 306"/>
              <a:gd name="T43" fmla="*/ 150 h 329"/>
              <a:gd name="T44" fmla="*/ 56 w 306"/>
              <a:gd name="T45" fmla="*/ 157 h 329"/>
              <a:gd name="T46" fmla="*/ 56 w 306"/>
              <a:gd name="T47" fmla="*/ 93 h 329"/>
              <a:gd name="T48" fmla="*/ 34 w 306"/>
              <a:gd name="T49" fmla="*/ 101 h 329"/>
              <a:gd name="T50" fmla="*/ 26 w 306"/>
              <a:gd name="T51" fmla="*/ 79 h 329"/>
              <a:gd name="T52" fmla="*/ 49 w 306"/>
              <a:gd name="T53" fmla="*/ 71 h 329"/>
              <a:gd name="T54" fmla="*/ 56 w 306"/>
              <a:gd name="T55" fmla="*/ 93 h 329"/>
              <a:gd name="T56" fmla="*/ 83 w 306"/>
              <a:gd name="T57" fmla="*/ 295 h 329"/>
              <a:gd name="T58" fmla="*/ 222 w 306"/>
              <a:gd name="T59" fmla="*/ 183 h 329"/>
              <a:gd name="T60" fmla="*/ 222 w 306"/>
              <a:gd name="T61" fmla="*/ 146 h 329"/>
              <a:gd name="T62" fmla="*/ 83 w 306"/>
              <a:gd name="T63" fmla="*/ 34 h 329"/>
              <a:gd name="T64" fmla="*/ 222 w 306"/>
              <a:gd name="T65" fmla="*/ 146 h 329"/>
              <a:gd name="T66" fmla="*/ 270 w 306"/>
              <a:gd name="T67" fmla="*/ 258 h 329"/>
              <a:gd name="T68" fmla="*/ 248 w 306"/>
              <a:gd name="T69" fmla="*/ 250 h 329"/>
              <a:gd name="T70" fmla="*/ 256 w 306"/>
              <a:gd name="T71" fmla="*/ 228 h 329"/>
              <a:gd name="T72" fmla="*/ 278 w 306"/>
              <a:gd name="T73" fmla="*/ 236 h 329"/>
              <a:gd name="T74" fmla="*/ 278 w 306"/>
              <a:gd name="T75" fmla="*/ 172 h 329"/>
              <a:gd name="T76" fmla="*/ 256 w 306"/>
              <a:gd name="T77" fmla="*/ 179 h 329"/>
              <a:gd name="T78" fmla="*/ 248 w 306"/>
              <a:gd name="T79" fmla="*/ 157 h 329"/>
              <a:gd name="T80" fmla="*/ 270 w 306"/>
              <a:gd name="T81" fmla="*/ 150 h 329"/>
              <a:gd name="T82" fmla="*/ 278 w 306"/>
              <a:gd name="T83" fmla="*/ 172 h 329"/>
              <a:gd name="T84" fmla="*/ 270 w 306"/>
              <a:gd name="T85" fmla="*/ 101 h 329"/>
              <a:gd name="T86" fmla="*/ 248 w 306"/>
              <a:gd name="T87" fmla="*/ 93 h 329"/>
              <a:gd name="T88" fmla="*/ 256 w 306"/>
              <a:gd name="T89" fmla="*/ 71 h 329"/>
              <a:gd name="T90" fmla="*/ 278 w 306"/>
              <a:gd name="T91" fmla="*/ 79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06" h="329">
                <a:moveTo>
                  <a:pt x="278" y="0"/>
                </a:moveTo>
                <a:cubicBezTo>
                  <a:pt x="278" y="15"/>
                  <a:pt x="278" y="15"/>
                  <a:pt x="278" y="15"/>
                </a:cubicBezTo>
                <a:cubicBezTo>
                  <a:pt x="278" y="19"/>
                  <a:pt x="275" y="22"/>
                  <a:pt x="270" y="22"/>
                </a:cubicBezTo>
                <a:cubicBezTo>
                  <a:pt x="256" y="22"/>
                  <a:pt x="256" y="22"/>
                  <a:pt x="256" y="22"/>
                </a:cubicBezTo>
                <a:cubicBezTo>
                  <a:pt x="252" y="22"/>
                  <a:pt x="248" y="19"/>
                  <a:pt x="248" y="15"/>
                </a:cubicBezTo>
                <a:cubicBezTo>
                  <a:pt x="248" y="0"/>
                  <a:pt x="248" y="0"/>
                  <a:pt x="248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56" y="15"/>
                  <a:pt x="56" y="15"/>
                  <a:pt x="56" y="15"/>
                </a:cubicBezTo>
                <a:cubicBezTo>
                  <a:pt x="56" y="19"/>
                  <a:pt x="53" y="22"/>
                  <a:pt x="49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0" y="22"/>
                  <a:pt x="26" y="19"/>
                  <a:pt x="26" y="15"/>
                </a:cubicBezTo>
                <a:cubicBezTo>
                  <a:pt x="26" y="0"/>
                  <a:pt x="26" y="0"/>
                  <a:pt x="2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29"/>
                  <a:pt x="0" y="329"/>
                  <a:pt x="0" y="329"/>
                </a:cubicBezTo>
                <a:cubicBezTo>
                  <a:pt x="25" y="329"/>
                  <a:pt x="25" y="329"/>
                  <a:pt x="25" y="329"/>
                </a:cubicBezTo>
                <a:cubicBezTo>
                  <a:pt x="25" y="314"/>
                  <a:pt x="25" y="314"/>
                  <a:pt x="25" y="314"/>
                </a:cubicBezTo>
                <a:cubicBezTo>
                  <a:pt x="25" y="310"/>
                  <a:pt x="29" y="306"/>
                  <a:pt x="33" y="306"/>
                </a:cubicBezTo>
                <a:cubicBezTo>
                  <a:pt x="48" y="306"/>
                  <a:pt x="48" y="306"/>
                  <a:pt x="48" y="306"/>
                </a:cubicBezTo>
                <a:cubicBezTo>
                  <a:pt x="52" y="306"/>
                  <a:pt x="55" y="310"/>
                  <a:pt x="55" y="314"/>
                </a:cubicBezTo>
                <a:cubicBezTo>
                  <a:pt x="55" y="329"/>
                  <a:pt x="55" y="329"/>
                  <a:pt x="55" y="329"/>
                </a:cubicBezTo>
                <a:cubicBezTo>
                  <a:pt x="249" y="329"/>
                  <a:pt x="249" y="329"/>
                  <a:pt x="249" y="329"/>
                </a:cubicBezTo>
                <a:cubicBezTo>
                  <a:pt x="249" y="314"/>
                  <a:pt x="249" y="314"/>
                  <a:pt x="249" y="314"/>
                </a:cubicBezTo>
                <a:cubicBezTo>
                  <a:pt x="249" y="310"/>
                  <a:pt x="253" y="306"/>
                  <a:pt x="257" y="306"/>
                </a:cubicBezTo>
                <a:cubicBezTo>
                  <a:pt x="271" y="306"/>
                  <a:pt x="271" y="306"/>
                  <a:pt x="271" y="306"/>
                </a:cubicBezTo>
                <a:cubicBezTo>
                  <a:pt x="276" y="306"/>
                  <a:pt x="279" y="310"/>
                  <a:pt x="279" y="314"/>
                </a:cubicBezTo>
                <a:cubicBezTo>
                  <a:pt x="279" y="329"/>
                  <a:pt x="279" y="329"/>
                  <a:pt x="279" y="329"/>
                </a:cubicBezTo>
                <a:cubicBezTo>
                  <a:pt x="306" y="329"/>
                  <a:pt x="306" y="329"/>
                  <a:pt x="306" y="329"/>
                </a:cubicBezTo>
                <a:cubicBezTo>
                  <a:pt x="306" y="0"/>
                  <a:pt x="306" y="0"/>
                  <a:pt x="306" y="0"/>
                </a:cubicBezTo>
                <a:lnTo>
                  <a:pt x="278" y="0"/>
                </a:lnTo>
                <a:close/>
                <a:moveTo>
                  <a:pt x="56" y="250"/>
                </a:moveTo>
                <a:cubicBezTo>
                  <a:pt x="56" y="254"/>
                  <a:pt x="53" y="258"/>
                  <a:pt x="49" y="258"/>
                </a:cubicBezTo>
                <a:cubicBezTo>
                  <a:pt x="34" y="258"/>
                  <a:pt x="34" y="258"/>
                  <a:pt x="34" y="258"/>
                </a:cubicBezTo>
                <a:cubicBezTo>
                  <a:pt x="30" y="258"/>
                  <a:pt x="26" y="254"/>
                  <a:pt x="26" y="250"/>
                </a:cubicBezTo>
                <a:cubicBezTo>
                  <a:pt x="26" y="236"/>
                  <a:pt x="26" y="236"/>
                  <a:pt x="26" y="236"/>
                </a:cubicBezTo>
                <a:cubicBezTo>
                  <a:pt x="26" y="231"/>
                  <a:pt x="30" y="228"/>
                  <a:pt x="34" y="228"/>
                </a:cubicBezTo>
                <a:cubicBezTo>
                  <a:pt x="49" y="228"/>
                  <a:pt x="49" y="228"/>
                  <a:pt x="49" y="228"/>
                </a:cubicBezTo>
                <a:cubicBezTo>
                  <a:pt x="53" y="228"/>
                  <a:pt x="56" y="231"/>
                  <a:pt x="56" y="236"/>
                </a:cubicBezTo>
                <a:lnTo>
                  <a:pt x="56" y="250"/>
                </a:lnTo>
                <a:close/>
                <a:moveTo>
                  <a:pt x="56" y="172"/>
                </a:moveTo>
                <a:cubicBezTo>
                  <a:pt x="56" y="176"/>
                  <a:pt x="53" y="179"/>
                  <a:pt x="49" y="179"/>
                </a:cubicBezTo>
                <a:cubicBezTo>
                  <a:pt x="34" y="179"/>
                  <a:pt x="34" y="179"/>
                  <a:pt x="34" y="179"/>
                </a:cubicBezTo>
                <a:cubicBezTo>
                  <a:pt x="30" y="179"/>
                  <a:pt x="26" y="176"/>
                  <a:pt x="26" y="172"/>
                </a:cubicBezTo>
                <a:cubicBezTo>
                  <a:pt x="26" y="157"/>
                  <a:pt x="26" y="157"/>
                  <a:pt x="26" y="157"/>
                </a:cubicBezTo>
                <a:cubicBezTo>
                  <a:pt x="26" y="153"/>
                  <a:pt x="30" y="150"/>
                  <a:pt x="34" y="150"/>
                </a:cubicBezTo>
                <a:cubicBezTo>
                  <a:pt x="49" y="150"/>
                  <a:pt x="49" y="150"/>
                  <a:pt x="49" y="150"/>
                </a:cubicBezTo>
                <a:cubicBezTo>
                  <a:pt x="53" y="150"/>
                  <a:pt x="56" y="153"/>
                  <a:pt x="56" y="157"/>
                </a:cubicBezTo>
                <a:lnTo>
                  <a:pt x="56" y="172"/>
                </a:lnTo>
                <a:close/>
                <a:moveTo>
                  <a:pt x="56" y="93"/>
                </a:moveTo>
                <a:cubicBezTo>
                  <a:pt x="56" y="97"/>
                  <a:pt x="53" y="101"/>
                  <a:pt x="49" y="101"/>
                </a:cubicBezTo>
                <a:cubicBezTo>
                  <a:pt x="34" y="101"/>
                  <a:pt x="34" y="101"/>
                  <a:pt x="34" y="101"/>
                </a:cubicBezTo>
                <a:cubicBezTo>
                  <a:pt x="30" y="101"/>
                  <a:pt x="26" y="97"/>
                  <a:pt x="26" y="93"/>
                </a:cubicBezTo>
                <a:cubicBezTo>
                  <a:pt x="26" y="79"/>
                  <a:pt x="26" y="79"/>
                  <a:pt x="26" y="79"/>
                </a:cubicBezTo>
                <a:cubicBezTo>
                  <a:pt x="26" y="74"/>
                  <a:pt x="30" y="71"/>
                  <a:pt x="34" y="71"/>
                </a:cubicBezTo>
                <a:cubicBezTo>
                  <a:pt x="49" y="71"/>
                  <a:pt x="49" y="71"/>
                  <a:pt x="49" y="71"/>
                </a:cubicBezTo>
                <a:cubicBezTo>
                  <a:pt x="53" y="71"/>
                  <a:pt x="56" y="74"/>
                  <a:pt x="56" y="79"/>
                </a:cubicBezTo>
                <a:lnTo>
                  <a:pt x="56" y="93"/>
                </a:lnTo>
                <a:close/>
                <a:moveTo>
                  <a:pt x="222" y="295"/>
                </a:moveTo>
                <a:cubicBezTo>
                  <a:pt x="83" y="295"/>
                  <a:pt x="83" y="295"/>
                  <a:pt x="83" y="295"/>
                </a:cubicBezTo>
                <a:cubicBezTo>
                  <a:pt x="83" y="183"/>
                  <a:pt x="83" y="183"/>
                  <a:pt x="83" y="183"/>
                </a:cubicBezTo>
                <a:cubicBezTo>
                  <a:pt x="222" y="183"/>
                  <a:pt x="222" y="183"/>
                  <a:pt x="222" y="183"/>
                </a:cubicBezTo>
                <a:lnTo>
                  <a:pt x="222" y="295"/>
                </a:lnTo>
                <a:close/>
                <a:moveTo>
                  <a:pt x="222" y="146"/>
                </a:moveTo>
                <a:cubicBezTo>
                  <a:pt x="83" y="146"/>
                  <a:pt x="83" y="146"/>
                  <a:pt x="83" y="146"/>
                </a:cubicBezTo>
                <a:cubicBezTo>
                  <a:pt x="83" y="34"/>
                  <a:pt x="83" y="34"/>
                  <a:pt x="83" y="34"/>
                </a:cubicBezTo>
                <a:cubicBezTo>
                  <a:pt x="222" y="34"/>
                  <a:pt x="222" y="34"/>
                  <a:pt x="222" y="34"/>
                </a:cubicBezTo>
                <a:lnTo>
                  <a:pt x="222" y="146"/>
                </a:lnTo>
                <a:close/>
                <a:moveTo>
                  <a:pt x="278" y="250"/>
                </a:moveTo>
                <a:cubicBezTo>
                  <a:pt x="278" y="254"/>
                  <a:pt x="275" y="258"/>
                  <a:pt x="270" y="258"/>
                </a:cubicBezTo>
                <a:cubicBezTo>
                  <a:pt x="256" y="258"/>
                  <a:pt x="256" y="258"/>
                  <a:pt x="256" y="258"/>
                </a:cubicBezTo>
                <a:cubicBezTo>
                  <a:pt x="252" y="258"/>
                  <a:pt x="248" y="254"/>
                  <a:pt x="248" y="250"/>
                </a:cubicBezTo>
                <a:cubicBezTo>
                  <a:pt x="248" y="236"/>
                  <a:pt x="248" y="236"/>
                  <a:pt x="248" y="236"/>
                </a:cubicBezTo>
                <a:cubicBezTo>
                  <a:pt x="248" y="231"/>
                  <a:pt x="252" y="228"/>
                  <a:pt x="256" y="228"/>
                </a:cubicBezTo>
                <a:cubicBezTo>
                  <a:pt x="270" y="228"/>
                  <a:pt x="270" y="228"/>
                  <a:pt x="270" y="228"/>
                </a:cubicBezTo>
                <a:cubicBezTo>
                  <a:pt x="275" y="228"/>
                  <a:pt x="278" y="231"/>
                  <a:pt x="278" y="236"/>
                </a:cubicBezTo>
                <a:lnTo>
                  <a:pt x="278" y="250"/>
                </a:lnTo>
                <a:close/>
                <a:moveTo>
                  <a:pt x="278" y="172"/>
                </a:moveTo>
                <a:cubicBezTo>
                  <a:pt x="278" y="176"/>
                  <a:pt x="275" y="179"/>
                  <a:pt x="270" y="179"/>
                </a:cubicBezTo>
                <a:cubicBezTo>
                  <a:pt x="256" y="179"/>
                  <a:pt x="256" y="179"/>
                  <a:pt x="256" y="179"/>
                </a:cubicBezTo>
                <a:cubicBezTo>
                  <a:pt x="252" y="179"/>
                  <a:pt x="248" y="176"/>
                  <a:pt x="248" y="172"/>
                </a:cubicBezTo>
                <a:cubicBezTo>
                  <a:pt x="248" y="157"/>
                  <a:pt x="248" y="157"/>
                  <a:pt x="248" y="157"/>
                </a:cubicBezTo>
                <a:cubicBezTo>
                  <a:pt x="248" y="153"/>
                  <a:pt x="252" y="150"/>
                  <a:pt x="256" y="150"/>
                </a:cubicBezTo>
                <a:cubicBezTo>
                  <a:pt x="270" y="150"/>
                  <a:pt x="270" y="150"/>
                  <a:pt x="270" y="150"/>
                </a:cubicBezTo>
                <a:cubicBezTo>
                  <a:pt x="275" y="150"/>
                  <a:pt x="278" y="153"/>
                  <a:pt x="278" y="157"/>
                </a:cubicBezTo>
                <a:lnTo>
                  <a:pt x="278" y="172"/>
                </a:lnTo>
                <a:close/>
                <a:moveTo>
                  <a:pt x="278" y="93"/>
                </a:moveTo>
                <a:cubicBezTo>
                  <a:pt x="278" y="97"/>
                  <a:pt x="275" y="101"/>
                  <a:pt x="270" y="101"/>
                </a:cubicBezTo>
                <a:cubicBezTo>
                  <a:pt x="256" y="101"/>
                  <a:pt x="256" y="101"/>
                  <a:pt x="256" y="101"/>
                </a:cubicBezTo>
                <a:cubicBezTo>
                  <a:pt x="252" y="101"/>
                  <a:pt x="248" y="97"/>
                  <a:pt x="248" y="93"/>
                </a:cubicBezTo>
                <a:cubicBezTo>
                  <a:pt x="248" y="79"/>
                  <a:pt x="248" y="79"/>
                  <a:pt x="248" y="79"/>
                </a:cubicBezTo>
                <a:cubicBezTo>
                  <a:pt x="248" y="74"/>
                  <a:pt x="252" y="71"/>
                  <a:pt x="256" y="71"/>
                </a:cubicBezTo>
                <a:cubicBezTo>
                  <a:pt x="270" y="71"/>
                  <a:pt x="270" y="71"/>
                  <a:pt x="270" y="71"/>
                </a:cubicBezTo>
                <a:cubicBezTo>
                  <a:pt x="275" y="71"/>
                  <a:pt x="278" y="74"/>
                  <a:pt x="278" y="79"/>
                </a:cubicBezTo>
                <a:lnTo>
                  <a:pt x="278" y="93"/>
                </a:lnTo>
                <a:close/>
              </a:path>
            </a:pathLst>
          </a:custGeom>
          <a:solidFill>
            <a:schemeClr val="accent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defTabSz="83933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20" b="0" i="0" u="none" strike="noStrike" kern="0" cap="none" spc="-138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28" name="Rounded Rectangle 18"/>
          <p:cNvSpPr>
            <a:spLocks noChangeAspect="1"/>
          </p:cNvSpPr>
          <p:nvPr/>
        </p:nvSpPr>
        <p:spPr bwMode="auto">
          <a:xfrm>
            <a:off x="8840411" y="2697580"/>
            <a:ext cx="376536" cy="387931"/>
          </a:xfrm>
          <a:custGeom>
            <a:avLst/>
            <a:gdLst/>
            <a:ahLst/>
            <a:cxnLst/>
            <a:rect l="l" t="t" r="r" b="b"/>
            <a:pathLst>
              <a:path w="759909" h="783113">
                <a:moveTo>
                  <a:pt x="428313" y="198314"/>
                </a:moveTo>
                <a:cubicBezTo>
                  <a:pt x="508468" y="198313"/>
                  <a:pt x="573445" y="263292"/>
                  <a:pt x="573446" y="343446"/>
                </a:cubicBezTo>
                <a:cubicBezTo>
                  <a:pt x="573445" y="423600"/>
                  <a:pt x="508468" y="488578"/>
                  <a:pt x="428313" y="488578"/>
                </a:cubicBezTo>
                <a:cubicBezTo>
                  <a:pt x="348160" y="488577"/>
                  <a:pt x="283181" y="423600"/>
                  <a:pt x="283181" y="343446"/>
                </a:cubicBezTo>
                <a:cubicBezTo>
                  <a:pt x="283182" y="263291"/>
                  <a:pt x="348159" y="198314"/>
                  <a:pt x="428313" y="198314"/>
                </a:cubicBezTo>
                <a:close/>
                <a:moveTo>
                  <a:pt x="428313" y="131753"/>
                </a:moveTo>
                <a:cubicBezTo>
                  <a:pt x="311398" y="131753"/>
                  <a:pt x="216620" y="226531"/>
                  <a:pt x="216620" y="343446"/>
                </a:cubicBezTo>
                <a:cubicBezTo>
                  <a:pt x="216620" y="384187"/>
                  <a:pt x="228129" y="422239"/>
                  <a:pt x="251266" y="452558"/>
                </a:cubicBezTo>
                <a:lnTo>
                  <a:pt x="128069" y="575549"/>
                </a:lnTo>
                <a:cubicBezTo>
                  <a:pt x="109922" y="593667"/>
                  <a:pt x="109898" y="623064"/>
                  <a:pt x="128015" y="641211"/>
                </a:cubicBezTo>
                <a:cubicBezTo>
                  <a:pt x="146132" y="659359"/>
                  <a:pt x="175529" y="659383"/>
                  <a:pt x="193677" y="641266"/>
                </a:cubicBezTo>
                <a:lnTo>
                  <a:pt x="316485" y="518662"/>
                </a:lnTo>
                <a:cubicBezTo>
                  <a:pt x="347293" y="542946"/>
                  <a:pt x="386379" y="555139"/>
                  <a:pt x="428313" y="555138"/>
                </a:cubicBezTo>
                <a:cubicBezTo>
                  <a:pt x="545229" y="555139"/>
                  <a:pt x="640006" y="460361"/>
                  <a:pt x="640007" y="343445"/>
                </a:cubicBezTo>
                <a:cubicBezTo>
                  <a:pt x="640006" y="226531"/>
                  <a:pt x="545229" y="131753"/>
                  <a:pt x="428313" y="131753"/>
                </a:cubicBezTo>
                <a:close/>
                <a:moveTo>
                  <a:pt x="126654" y="0"/>
                </a:moveTo>
                <a:lnTo>
                  <a:pt x="633255" y="0"/>
                </a:lnTo>
                <a:cubicBezTo>
                  <a:pt x="703204" y="0"/>
                  <a:pt x="759909" y="56705"/>
                  <a:pt x="759909" y="126654"/>
                </a:cubicBezTo>
                <a:lnTo>
                  <a:pt x="759909" y="656459"/>
                </a:lnTo>
                <a:cubicBezTo>
                  <a:pt x="759909" y="726408"/>
                  <a:pt x="703204" y="783113"/>
                  <a:pt x="633255" y="783113"/>
                </a:cubicBezTo>
                <a:lnTo>
                  <a:pt x="126654" y="783113"/>
                </a:lnTo>
                <a:cubicBezTo>
                  <a:pt x="56705" y="783113"/>
                  <a:pt x="0" y="726408"/>
                  <a:pt x="0" y="656459"/>
                </a:cubicBezTo>
                <a:lnTo>
                  <a:pt x="0" y="126654"/>
                </a:lnTo>
                <a:cubicBezTo>
                  <a:pt x="0" y="56705"/>
                  <a:pt x="56705" y="0"/>
                  <a:pt x="12665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46630" bIns="9326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020" b="0" i="0" u="none" strike="noStrike" kern="0" cap="none" spc="-51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 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53"/>
          <p:cNvSpPr>
            <a:spLocks noChangeAspect="1" noEditPoints="1"/>
          </p:cNvSpPr>
          <p:nvPr/>
        </p:nvSpPr>
        <p:spPr bwMode="auto">
          <a:xfrm>
            <a:off x="9361338" y="2366699"/>
            <a:ext cx="423619" cy="604596"/>
          </a:xfrm>
          <a:custGeom>
            <a:avLst/>
            <a:gdLst>
              <a:gd name="T0" fmla="*/ 1011 w 1280"/>
              <a:gd name="T1" fmla="*/ 1048 h 1827"/>
              <a:gd name="T2" fmla="*/ 958 w 1280"/>
              <a:gd name="T3" fmla="*/ 1013 h 1827"/>
              <a:gd name="T4" fmla="*/ 847 w 1280"/>
              <a:gd name="T5" fmla="*/ 961 h 1827"/>
              <a:gd name="T6" fmla="*/ 814 w 1280"/>
              <a:gd name="T7" fmla="*/ 965 h 1827"/>
              <a:gd name="T8" fmla="*/ 710 w 1280"/>
              <a:gd name="T9" fmla="*/ 572 h 1827"/>
              <a:gd name="T10" fmla="*/ 601 w 1280"/>
              <a:gd name="T11" fmla="*/ 594 h 1827"/>
              <a:gd name="T12" fmla="*/ 705 w 1280"/>
              <a:gd name="T13" fmla="*/ 1159 h 1827"/>
              <a:gd name="T14" fmla="*/ 663 w 1280"/>
              <a:gd name="T15" fmla="*/ 1238 h 1827"/>
              <a:gd name="T16" fmla="*/ 504 w 1280"/>
              <a:gd name="T17" fmla="*/ 1112 h 1827"/>
              <a:gd name="T18" fmla="*/ 348 w 1280"/>
              <a:gd name="T19" fmla="*/ 1032 h 1827"/>
              <a:gd name="T20" fmla="*/ 378 w 1280"/>
              <a:gd name="T21" fmla="*/ 1138 h 1827"/>
              <a:gd name="T22" fmla="*/ 416 w 1280"/>
              <a:gd name="T23" fmla="*/ 1245 h 1827"/>
              <a:gd name="T24" fmla="*/ 492 w 1280"/>
              <a:gd name="T25" fmla="*/ 1368 h 1827"/>
              <a:gd name="T26" fmla="*/ 729 w 1280"/>
              <a:gd name="T27" fmla="*/ 1659 h 1827"/>
              <a:gd name="T28" fmla="*/ 805 w 1280"/>
              <a:gd name="T29" fmla="*/ 1827 h 1827"/>
              <a:gd name="T30" fmla="*/ 1238 w 1280"/>
              <a:gd name="T31" fmla="*/ 1652 h 1827"/>
              <a:gd name="T32" fmla="*/ 1257 w 1280"/>
              <a:gd name="T33" fmla="*/ 1576 h 1827"/>
              <a:gd name="T34" fmla="*/ 1273 w 1280"/>
              <a:gd name="T35" fmla="*/ 1354 h 1827"/>
              <a:gd name="T36" fmla="*/ 1198 w 1280"/>
              <a:gd name="T37" fmla="*/ 1207 h 1827"/>
              <a:gd name="T38" fmla="*/ 1131 w 1280"/>
              <a:gd name="T39" fmla="*/ 1112 h 1827"/>
              <a:gd name="T40" fmla="*/ 826 w 1280"/>
              <a:gd name="T41" fmla="*/ 381 h 1827"/>
              <a:gd name="T42" fmla="*/ 442 w 1280"/>
              <a:gd name="T43" fmla="*/ 0 h 1827"/>
              <a:gd name="T44" fmla="*/ 826 w 1280"/>
              <a:gd name="T45" fmla="*/ 381 h 1827"/>
              <a:gd name="T46" fmla="*/ 386 w 1280"/>
              <a:gd name="T47" fmla="*/ 381 h 1827"/>
              <a:gd name="T48" fmla="*/ 0 w 1280"/>
              <a:gd name="T49" fmla="*/ 0 h 1827"/>
              <a:gd name="T50" fmla="*/ 386 w 1280"/>
              <a:gd name="T51" fmla="*/ 381 h 1827"/>
              <a:gd name="T52" fmla="*/ 594 w 1280"/>
              <a:gd name="T53" fmla="*/ 821 h 1827"/>
              <a:gd name="T54" fmla="*/ 442 w 1280"/>
              <a:gd name="T55" fmla="*/ 437 h 1827"/>
              <a:gd name="T56" fmla="*/ 826 w 1280"/>
              <a:gd name="T57" fmla="*/ 821 h 1827"/>
              <a:gd name="T58" fmla="*/ 755 w 1280"/>
              <a:gd name="T59" fmla="*/ 561 h 1827"/>
              <a:gd name="T60" fmla="*/ 755 w 1280"/>
              <a:gd name="T61" fmla="*/ 561 h 1827"/>
              <a:gd name="T62" fmla="*/ 636 w 1280"/>
              <a:gd name="T63" fmla="*/ 480 h 1827"/>
              <a:gd name="T64" fmla="*/ 554 w 1280"/>
              <a:gd name="T65" fmla="*/ 601 h 1827"/>
              <a:gd name="T66" fmla="*/ 594 w 1280"/>
              <a:gd name="T67" fmla="*/ 821 h 1827"/>
              <a:gd name="T68" fmla="*/ 0 w 1280"/>
              <a:gd name="T69" fmla="*/ 1261 h 1827"/>
              <a:gd name="T70" fmla="*/ 606 w 1280"/>
              <a:gd name="T71" fmla="*/ 880 h 1827"/>
              <a:gd name="T72" fmla="*/ 658 w 1280"/>
              <a:gd name="T73" fmla="*/ 1157 h 1827"/>
              <a:gd name="T74" fmla="*/ 658 w 1280"/>
              <a:gd name="T75" fmla="*/ 1159 h 1827"/>
              <a:gd name="T76" fmla="*/ 644 w 1280"/>
              <a:gd name="T77" fmla="*/ 1193 h 1827"/>
              <a:gd name="T78" fmla="*/ 608 w 1280"/>
              <a:gd name="T79" fmla="*/ 1178 h 1827"/>
              <a:gd name="T80" fmla="*/ 563 w 1280"/>
              <a:gd name="T81" fmla="*/ 1117 h 1827"/>
              <a:gd name="T82" fmla="*/ 532 w 1280"/>
              <a:gd name="T83" fmla="*/ 1067 h 1827"/>
              <a:gd name="T84" fmla="*/ 388 w 1280"/>
              <a:gd name="T85" fmla="*/ 972 h 1827"/>
              <a:gd name="T86" fmla="*/ 298 w 1280"/>
              <a:gd name="T87" fmla="*/ 1105 h 1827"/>
              <a:gd name="T88" fmla="*/ 336 w 1280"/>
              <a:gd name="T89" fmla="*/ 1157 h 1827"/>
              <a:gd name="T90" fmla="*/ 357 w 1280"/>
              <a:gd name="T91" fmla="*/ 1219 h 1827"/>
              <a:gd name="T92" fmla="*/ 386 w 1280"/>
              <a:gd name="T93" fmla="*/ 821 h 1827"/>
              <a:gd name="T94" fmla="*/ 0 w 1280"/>
              <a:gd name="T95" fmla="*/ 437 h 1827"/>
              <a:gd name="T96" fmla="*/ 386 w 1280"/>
              <a:gd name="T97" fmla="*/ 821 h 1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80" h="1827">
                <a:moveTo>
                  <a:pt x="1013" y="1048"/>
                </a:moveTo>
                <a:cubicBezTo>
                  <a:pt x="1011" y="1048"/>
                  <a:pt x="1011" y="1048"/>
                  <a:pt x="1011" y="1048"/>
                </a:cubicBezTo>
                <a:cubicBezTo>
                  <a:pt x="977" y="1046"/>
                  <a:pt x="977" y="1046"/>
                  <a:pt x="977" y="1046"/>
                </a:cubicBezTo>
                <a:cubicBezTo>
                  <a:pt x="958" y="1013"/>
                  <a:pt x="958" y="1013"/>
                  <a:pt x="958" y="1013"/>
                </a:cubicBezTo>
                <a:cubicBezTo>
                  <a:pt x="954" y="1008"/>
                  <a:pt x="951" y="1003"/>
                  <a:pt x="947" y="998"/>
                </a:cubicBezTo>
                <a:cubicBezTo>
                  <a:pt x="918" y="975"/>
                  <a:pt x="885" y="961"/>
                  <a:pt x="847" y="961"/>
                </a:cubicBezTo>
                <a:cubicBezTo>
                  <a:pt x="814" y="968"/>
                  <a:pt x="814" y="968"/>
                  <a:pt x="814" y="968"/>
                </a:cubicBezTo>
                <a:cubicBezTo>
                  <a:pt x="814" y="965"/>
                  <a:pt x="814" y="965"/>
                  <a:pt x="814" y="965"/>
                </a:cubicBezTo>
                <a:cubicBezTo>
                  <a:pt x="814" y="963"/>
                  <a:pt x="814" y="963"/>
                  <a:pt x="814" y="963"/>
                </a:cubicBezTo>
                <a:cubicBezTo>
                  <a:pt x="710" y="572"/>
                  <a:pt x="710" y="572"/>
                  <a:pt x="710" y="572"/>
                </a:cubicBezTo>
                <a:cubicBezTo>
                  <a:pt x="696" y="523"/>
                  <a:pt x="672" y="523"/>
                  <a:pt x="644" y="527"/>
                </a:cubicBezTo>
                <a:cubicBezTo>
                  <a:pt x="644" y="527"/>
                  <a:pt x="589" y="535"/>
                  <a:pt x="601" y="594"/>
                </a:cubicBezTo>
                <a:cubicBezTo>
                  <a:pt x="703" y="1140"/>
                  <a:pt x="703" y="1140"/>
                  <a:pt x="703" y="1140"/>
                </a:cubicBezTo>
                <a:cubicBezTo>
                  <a:pt x="703" y="1148"/>
                  <a:pt x="705" y="1152"/>
                  <a:pt x="705" y="1159"/>
                </a:cubicBezTo>
                <a:cubicBezTo>
                  <a:pt x="705" y="1183"/>
                  <a:pt x="696" y="1207"/>
                  <a:pt x="679" y="1226"/>
                </a:cubicBezTo>
                <a:cubicBezTo>
                  <a:pt x="674" y="1233"/>
                  <a:pt x="667" y="1238"/>
                  <a:pt x="663" y="1238"/>
                </a:cubicBezTo>
                <a:cubicBezTo>
                  <a:pt x="632" y="1242"/>
                  <a:pt x="603" y="1235"/>
                  <a:pt x="577" y="1216"/>
                </a:cubicBezTo>
                <a:cubicBezTo>
                  <a:pt x="547" y="1193"/>
                  <a:pt x="525" y="1143"/>
                  <a:pt x="504" y="1112"/>
                </a:cubicBezTo>
                <a:cubicBezTo>
                  <a:pt x="492" y="1093"/>
                  <a:pt x="483" y="1072"/>
                  <a:pt x="468" y="1055"/>
                </a:cubicBezTo>
                <a:cubicBezTo>
                  <a:pt x="440" y="1027"/>
                  <a:pt x="383" y="1003"/>
                  <a:pt x="348" y="1032"/>
                </a:cubicBezTo>
                <a:cubicBezTo>
                  <a:pt x="338" y="1041"/>
                  <a:pt x="326" y="1065"/>
                  <a:pt x="336" y="1077"/>
                </a:cubicBezTo>
                <a:cubicBezTo>
                  <a:pt x="350" y="1096"/>
                  <a:pt x="369" y="1117"/>
                  <a:pt x="378" y="1138"/>
                </a:cubicBezTo>
                <a:cubicBezTo>
                  <a:pt x="388" y="1155"/>
                  <a:pt x="393" y="1174"/>
                  <a:pt x="400" y="1193"/>
                </a:cubicBezTo>
                <a:cubicBezTo>
                  <a:pt x="404" y="1204"/>
                  <a:pt x="407" y="1235"/>
                  <a:pt x="416" y="1245"/>
                </a:cubicBezTo>
                <a:cubicBezTo>
                  <a:pt x="426" y="1254"/>
                  <a:pt x="435" y="1273"/>
                  <a:pt x="442" y="1285"/>
                </a:cubicBezTo>
                <a:cubicBezTo>
                  <a:pt x="459" y="1311"/>
                  <a:pt x="483" y="1339"/>
                  <a:pt x="492" y="1368"/>
                </a:cubicBezTo>
                <a:cubicBezTo>
                  <a:pt x="525" y="1415"/>
                  <a:pt x="539" y="1477"/>
                  <a:pt x="575" y="1522"/>
                </a:cubicBezTo>
                <a:cubicBezTo>
                  <a:pt x="620" y="1576"/>
                  <a:pt x="663" y="1628"/>
                  <a:pt x="729" y="1659"/>
                </a:cubicBezTo>
                <a:cubicBezTo>
                  <a:pt x="752" y="1673"/>
                  <a:pt x="769" y="1692"/>
                  <a:pt x="783" y="1713"/>
                </a:cubicBezTo>
                <a:cubicBezTo>
                  <a:pt x="805" y="1827"/>
                  <a:pt x="805" y="1827"/>
                  <a:pt x="805" y="1827"/>
                </a:cubicBezTo>
                <a:cubicBezTo>
                  <a:pt x="887" y="1813"/>
                  <a:pt x="1224" y="1756"/>
                  <a:pt x="1259" y="1749"/>
                </a:cubicBezTo>
                <a:cubicBezTo>
                  <a:pt x="1238" y="1652"/>
                  <a:pt x="1238" y="1652"/>
                  <a:pt x="1238" y="1652"/>
                </a:cubicBezTo>
                <a:cubicBezTo>
                  <a:pt x="1235" y="1649"/>
                  <a:pt x="1235" y="1649"/>
                  <a:pt x="1235" y="1649"/>
                </a:cubicBezTo>
                <a:cubicBezTo>
                  <a:pt x="1245" y="1626"/>
                  <a:pt x="1250" y="1600"/>
                  <a:pt x="1257" y="1576"/>
                </a:cubicBezTo>
                <a:cubicBezTo>
                  <a:pt x="1262" y="1555"/>
                  <a:pt x="1266" y="1536"/>
                  <a:pt x="1266" y="1514"/>
                </a:cubicBezTo>
                <a:cubicBezTo>
                  <a:pt x="1269" y="1462"/>
                  <a:pt x="1271" y="1408"/>
                  <a:pt x="1273" y="1354"/>
                </a:cubicBezTo>
                <a:cubicBezTo>
                  <a:pt x="1273" y="1344"/>
                  <a:pt x="1273" y="1335"/>
                  <a:pt x="1276" y="1325"/>
                </a:cubicBezTo>
                <a:cubicBezTo>
                  <a:pt x="1280" y="1294"/>
                  <a:pt x="1262" y="1211"/>
                  <a:pt x="1198" y="1207"/>
                </a:cubicBezTo>
                <a:cubicBezTo>
                  <a:pt x="1195" y="1207"/>
                  <a:pt x="1195" y="1207"/>
                  <a:pt x="1195" y="1204"/>
                </a:cubicBezTo>
                <a:cubicBezTo>
                  <a:pt x="1179" y="1171"/>
                  <a:pt x="1157" y="1140"/>
                  <a:pt x="1131" y="1112"/>
                </a:cubicBezTo>
                <a:cubicBezTo>
                  <a:pt x="1101" y="1079"/>
                  <a:pt x="1058" y="1055"/>
                  <a:pt x="1013" y="1048"/>
                </a:cubicBezTo>
                <a:close/>
                <a:moveTo>
                  <a:pt x="826" y="381"/>
                </a:moveTo>
                <a:cubicBezTo>
                  <a:pt x="442" y="381"/>
                  <a:pt x="442" y="381"/>
                  <a:pt x="442" y="381"/>
                </a:cubicBezTo>
                <a:cubicBezTo>
                  <a:pt x="442" y="0"/>
                  <a:pt x="442" y="0"/>
                  <a:pt x="442" y="0"/>
                </a:cubicBezTo>
                <a:cubicBezTo>
                  <a:pt x="826" y="0"/>
                  <a:pt x="826" y="0"/>
                  <a:pt x="826" y="0"/>
                </a:cubicBezTo>
                <a:cubicBezTo>
                  <a:pt x="826" y="381"/>
                  <a:pt x="826" y="381"/>
                  <a:pt x="826" y="381"/>
                </a:cubicBezTo>
                <a:cubicBezTo>
                  <a:pt x="826" y="381"/>
                  <a:pt x="826" y="381"/>
                  <a:pt x="826" y="381"/>
                </a:cubicBezTo>
                <a:close/>
                <a:moveTo>
                  <a:pt x="386" y="381"/>
                </a:moveTo>
                <a:cubicBezTo>
                  <a:pt x="0" y="381"/>
                  <a:pt x="0" y="381"/>
                  <a:pt x="0" y="381"/>
                </a:cubicBezTo>
                <a:cubicBezTo>
                  <a:pt x="0" y="0"/>
                  <a:pt x="0" y="0"/>
                  <a:pt x="0" y="0"/>
                </a:cubicBezTo>
                <a:cubicBezTo>
                  <a:pt x="386" y="0"/>
                  <a:pt x="386" y="0"/>
                  <a:pt x="386" y="0"/>
                </a:cubicBezTo>
                <a:cubicBezTo>
                  <a:pt x="386" y="381"/>
                  <a:pt x="386" y="381"/>
                  <a:pt x="386" y="381"/>
                </a:cubicBezTo>
                <a:cubicBezTo>
                  <a:pt x="386" y="381"/>
                  <a:pt x="386" y="381"/>
                  <a:pt x="386" y="381"/>
                </a:cubicBezTo>
                <a:close/>
                <a:moveTo>
                  <a:pt x="594" y="821"/>
                </a:moveTo>
                <a:cubicBezTo>
                  <a:pt x="442" y="821"/>
                  <a:pt x="442" y="821"/>
                  <a:pt x="442" y="821"/>
                </a:cubicBezTo>
                <a:cubicBezTo>
                  <a:pt x="442" y="437"/>
                  <a:pt x="442" y="437"/>
                  <a:pt x="442" y="437"/>
                </a:cubicBezTo>
                <a:cubicBezTo>
                  <a:pt x="826" y="437"/>
                  <a:pt x="826" y="437"/>
                  <a:pt x="826" y="437"/>
                </a:cubicBezTo>
                <a:cubicBezTo>
                  <a:pt x="826" y="821"/>
                  <a:pt x="826" y="821"/>
                  <a:pt x="826" y="821"/>
                </a:cubicBezTo>
                <a:cubicBezTo>
                  <a:pt x="826" y="821"/>
                  <a:pt x="826" y="821"/>
                  <a:pt x="826" y="821"/>
                </a:cubicBezTo>
                <a:cubicBezTo>
                  <a:pt x="755" y="561"/>
                  <a:pt x="755" y="561"/>
                  <a:pt x="755" y="561"/>
                </a:cubicBezTo>
                <a:cubicBezTo>
                  <a:pt x="755" y="561"/>
                  <a:pt x="755" y="561"/>
                  <a:pt x="755" y="561"/>
                </a:cubicBezTo>
                <a:cubicBezTo>
                  <a:pt x="755" y="561"/>
                  <a:pt x="755" y="561"/>
                  <a:pt x="755" y="561"/>
                </a:cubicBezTo>
                <a:cubicBezTo>
                  <a:pt x="736" y="492"/>
                  <a:pt x="693" y="478"/>
                  <a:pt x="663" y="478"/>
                </a:cubicBezTo>
                <a:cubicBezTo>
                  <a:pt x="653" y="478"/>
                  <a:pt x="644" y="478"/>
                  <a:pt x="636" y="480"/>
                </a:cubicBezTo>
                <a:cubicBezTo>
                  <a:pt x="627" y="482"/>
                  <a:pt x="591" y="490"/>
                  <a:pt x="570" y="520"/>
                </a:cubicBezTo>
                <a:cubicBezTo>
                  <a:pt x="558" y="537"/>
                  <a:pt x="547" y="563"/>
                  <a:pt x="554" y="601"/>
                </a:cubicBezTo>
                <a:cubicBezTo>
                  <a:pt x="594" y="821"/>
                  <a:pt x="594" y="821"/>
                  <a:pt x="594" y="821"/>
                </a:cubicBezTo>
                <a:cubicBezTo>
                  <a:pt x="594" y="821"/>
                  <a:pt x="594" y="821"/>
                  <a:pt x="594" y="821"/>
                </a:cubicBezTo>
                <a:close/>
                <a:moveTo>
                  <a:pt x="371" y="1261"/>
                </a:moveTo>
                <a:cubicBezTo>
                  <a:pt x="0" y="1261"/>
                  <a:pt x="0" y="1261"/>
                  <a:pt x="0" y="1261"/>
                </a:cubicBezTo>
                <a:cubicBezTo>
                  <a:pt x="0" y="880"/>
                  <a:pt x="0" y="880"/>
                  <a:pt x="0" y="880"/>
                </a:cubicBezTo>
                <a:cubicBezTo>
                  <a:pt x="606" y="880"/>
                  <a:pt x="606" y="880"/>
                  <a:pt x="606" y="880"/>
                </a:cubicBezTo>
                <a:cubicBezTo>
                  <a:pt x="655" y="1150"/>
                  <a:pt x="655" y="1150"/>
                  <a:pt x="655" y="1150"/>
                </a:cubicBezTo>
                <a:cubicBezTo>
                  <a:pt x="655" y="1152"/>
                  <a:pt x="658" y="1155"/>
                  <a:pt x="658" y="1157"/>
                </a:cubicBezTo>
                <a:cubicBezTo>
                  <a:pt x="658" y="1157"/>
                  <a:pt x="658" y="1157"/>
                  <a:pt x="658" y="1157"/>
                </a:cubicBezTo>
                <a:cubicBezTo>
                  <a:pt x="658" y="1159"/>
                  <a:pt x="658" y="1159"/>
                  <a:pt x="658" y="1159"/>
                </a:cubicBezTo>
                <a:cubicBezTo>
                  <a:pt x="658" y="1171"/>
                  <a:pt x="653" y="1181"/>
                  <a:pt x="646" y="1193"/>
                </a:cubicBezTo>
                <a:cubicBezTo>
                  <a:pt x="644" y="1193"/>
                  <a:pt x="644" y="1193"/>
                  <a:pt x="644" y="1193"/>
                </a:cubicBezTo>
                <a:cubicBezTo>
                  <a:pt x="632" y="1193"/>
                  <a:pt x="620" y="1188"/>
                  <a:pt x="608" y="1178"/>
                </a:cubicBezTo>
                <a:cubicBezTo>
                  <a:pt x="608" y="1178"/>
                  <a:pt x="608" y="1178"/>
                  <a:pt x="608" y="1178"/>
                </a:cubicBezTo>
                <a:cubicBezTo>
                  <a:pt x="608" y="1178"/>
                  <a:pt x="608" y="1178"/>
                  <a:pt x="608" y="1178"/>
                </a:cubicBezTo>
                <a:cubicBezTo>
                  <a:pt x="591" y="1167"/>
                  <a:pt x="577" y="1140"/>
                  <a:pt x="563" y="1117"/>
                </a:cubicBezTo>
                <a:cubicBezTo>
                  <a:pt x="556" y="1107"/>
                  <a:pt x="551" y="1096"/>
                  <a:pt x="544" y="1086"/>
                </a:cubicBezTo>
                <a:cubicBezTo>
                  <a:pt x="539" y="1079"/>
                  <a:pt x="537" y="1074"/>
                  <a:pt x="532" y="1067"/>
                </a:cubicBezTo>
                <a:cubicBezTo>
                  <a:pt x="525" y="1053"/>
                  <a:pt x="516" y="1036"/>
                  <a:pt x="502" y="1022"/>
                </a:cubicBezTo>
                <a:cubicBezTo>
                  <a:pt x="473" y="991"/>
                  <a:pt x="428" y="972"/>
                  <a:pt x="388" y="972"/>
                </a:cubicBezTo>
                <a:cubicBezTo>
                  <a:pt x="362" y="972"/>
                  <a:pt x="338" y="980"/>
                  <a:pt x="319" y="994"/>
                </a:cubicBezTo>
                <a:cubicBezTo>
                  <a:pt x="293" y="1017"/>
                  <a:pt x="270" y="1069"/>
                  <a:pt x="298" y="1105"/>
                </a:cubicBezTo>
                <a:cubicBezTo>
                  <a:pt x="303" y="1110"/>
                  <a:pt x="305" y="1114"/>
                  <a:pt x="310" y="1119"/>
                </a:cubicBezTo>
                <a:cubicBezTo>
                  <a:pt x="319" y="1133"/>
                  <a:pt x="331" y="1148"/>
                  <a:pt x="336" y="1157"/>
                </a:cubicBezTo>
                <a:cubicBezTo>
                  <a:pt x="343" y="1174"/>
                  <a:pt x="350" y="1193"/>
                  <a:pt x="355" y="1207"/>
                </a:cubicBezTo>
                <a:cubicBezTo>
                  <a:pt x="355" y="1209"/>
                  <a:pt x="357" y="1214"/>
                  <a:pt x="357" y="1219"/>
                </a:cubicBezTo>
                <a:cubicBezTo>
                  <a:pt x="359" y="1233"/>
                  <a:pt x="364" y="1247"/>
                  <a:pt x="371" y="1261"/>
                </a:cubicBezTo>
                <a:close/>
                <a:moveTo>
                  <a:pt x="386" y="821"/>
                </a:moveTo>
                <a:cubicBezTo>
                  <a:pt x="0" y="821"/>
                  <a:pt x="0" y="821"/>
                  <a:pt x="0" y="821"/>
                </a:cubicBezTo>
                <a:cubicBezTo>
                  <a:pt x="0" y="437"/>
                  <a:pt x="0" y="437"/>
                  <a:pt x="0" y="437"/>
                </a:cubicBezTo>
                <a:cubicBezTo>
                  <a:pt x="386" y="437"/>
                  <a:pt x="386" y="437"/>
                  <a:pt x="386" y="437"/>
                </a:cubicBezTo>
                <a:cubicBezTo>
                  <a:pt x="386" y="821"/>
                  <a:pt x="386" y="821"/>
                  <a:pt x="386" y="821"/>
                </a:cubicBezTo>
                <a:cubicBezTo>
                  <a:pt x="386" y="821"/>
                  <a:pt x="386" y="821"/>
                  <a:pt x="386" y="82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3247" tIns="46623" rIns="93247" bIns="46623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5112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Segoe UI"/>
              <a:ea typeface="MS PGothic" panose="020B0600070205080204" pitchFamily="34" charset="-128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185391" y="3698045"/>
            <a:ext cx="3446975" cy="944849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Expensive</a:t>
            </a:r>
          </a:p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(storage and compute capacity)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154041" y="3702000"/>
            <a:ext cx="3446975" cy="944849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Commodity</a:t>
            </a:r>
          </a:p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(storage and compute capacity)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899072" y="5246113"/>
            <a:ext cx="3446975" cy="944849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Rear-view reporting</a:t>
            </a:r>
          </a:p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(using relational algebra)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491996" y="5256135"/>
            <a:ext cx="3446975" cy="1129007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Intelligent action</a:t>
            </a:r>
          </a:p>
          <a:p>
            <a:pPr marL="0" marR="0" lvl="0" indent="0" defTabSz="93259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12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(using relational algebra AND ML, graph, streaming, image processing)</a:t>
            </a:r>
          </a:p>
        </p:txBody>
      </p: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4214275" y="5469168"/>
            <a:ext cx="780317" cy="498739"/>
            <a:chOff x="4481847" y="2708926"/>
            <a:chExt cx="673103" cy="430214"/>
          </a:xfrm>
          <a:solidFill>
            <a:schemeClr val="accent2"/>
          </a:solidFill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4481847" y="2708926"/>
              <a:ext cx="673103" cy="430214"/>
            </a:xfrm>
            <a:custGeom>
              <a:avLst/>
              <a:gdLst>
                <a:gd name="T0" fmla="*/ 296 w 296"/>
                <a:gd name="T1" fmla="*/ 164 h 188"/>
                <a:gd name="T2" fmla="*/ 296 w 296"/>
                <a:gd name="T3" fmla="*/ 188 h 188"/>
                <a:gd name="T4" fmla="*/ 0 w 296"/>
                <a:gd name="T5" fmla="*/ 188 h 188"/>
                <a:gd name="T6" fmla="*/ 0 w 296"/>
                <a:gd name="T7" fmla="*/ 164 h 188"/>
                <a:gd name="T8" fmla="*/ 21 w 296"/>
                <a:gd name="T9" fmla="*/ 164 h 188"/>
                <a:gd name="T10" fmla="*/ 20 w 296"/>
                <a:gd name="T11" fmla="*/ 22 h 188"/>
                <a:gd name="T12" fmla="*/ 42 w 296"/>
                <a:gd name="T13" fmla="*/ 0 h 188"/>
                <a:gd name="T14" fmla="*/ 222 w 296"/>
                <a:gd name="T15" fmla="*/ 1 h 188"/>
                <a:gd name="T16" fmla="*/ 275 w 296"/>
                <a:gd name="T17" fmla="*/ 54 h 188"/>
                <a:gd name="T18" fmla="*/ 275 w 296"/>
                <a:gd name="T19" fmla="*/ 164 h 188"/>
                <a:gd name="T20" fmla="*/ 296 w 296"/>
                <a:gd name="T21" fmla="*/ 164 h 188"/>
                <a:gd name="T22" fmla="*/ 251 w 296"/>
                <a:gd name="T23" fmla="*/ 164 h 188"/>
                <a:gd name="T24" fmla="*/ 251 w 296"/>
                <a:gd name="T25" fmla="*/ 25 h 188"/>
                <a:gd name="T26" fmla="*/ 45 w 296"/>
                <a:gd name="T27" fmla="*/ 25 h 188"/>
                <a:gd name="T28" fmla="*/ 45 w 296"/>
                <a:gd name="T29" fmla="*/ 164 h 188"/>
                <a:gd name="T30" fmla="*/ 251 w 296"/>
                <a:gd name="T31" fmla="*/ 16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6" h="188">
                  <a:moveTo>
                    <a:pt x="296" y="164"/>
                  </a:moveTo>
                  <a:cubicBezTo>
                    <a:pt x="296" y="172"/>
                    <a:pt x="296" y="180"/>
                    <a:pt x="296" y="188"/>
                  </a:cubicBezTo>
                  <a:cubicBezTo>
                    <a:pt x="197" y="188"/>
                    <a:pt x="99" y="188"/>
                    <a:pt x="0" y="188"/>
                  </a:cubicBezTo>
                  <a:cubicBezTo>
                    <a:pt x="0" y="180"/>
                    <a:pt x="0" y="172"/>
                    <a:pt x="0" y="164"/>
                  </a:cubicBezTo>
                  <a:cubicBezTo>
                    <a:pt x="6" y="164"/>
                    <a:pt x="13" y="164"/>
                    <a:pt x="21" y="164"/>
                  </a:cubicBezTo>
                  <a:cubicBezTo>
                    <a:pt x="21" y="115"/>
                    <a:pt x="21" y="69"/>
                    <a:pt x="20" y="22"/>
                  </a:cubicBezTo>
                  <a:cubicBezTo>
                    <a:pt x="20" y="6"/>
                    <a:pt x="25" y="0"/>
                    <a:pt x="42" y="0"/>
                  </a:cubicBezTo>
                  <a:cubicBezTo>
                    <a:pt x="102" y="1"/>
                    <a:pt x="162" y="1"/>
                    <a:pt x="222" y="1"/>
                  </a:cubicBezTo>
                  <a:cubicBezTo>
                    <a:pt x="275" y="1"/>
                    <a:pt x="275" y="1"/>
                    <a:pt x="275" y="54"/>
                  </a:cubicBezTo>
                  <a:cubicBezTo>
                    <a:pt x="275" y="91"/>
                    <a:pt x="275" y="127"/>
                    <a:pt x="275" y="164"/>
                  </a:cubicBezTo>
                  <a:cubicBezTo>
                    <a:pt x="284" y="164"/>
                    <a:pt x="290" y="164"/>
                    <a:pt x="296" y="164"/>
                  </a:cubicBezTo>
                  <a:close/>
                  <a:moveTo>
                    <a:pt x="251" y="164"/>
                  </a:moveTo>
                  <a:cubicBezTo>
                    <a:pt x="251" y="116"/>
                    <a:pt x="251" y="70"/>
                    <a:pt x="251" y="25"/>
                  </a:cubicBezTo>
                  <a:cubicBezTo>
                    <a:pt x="181" y="25"/>
                    <a:pt x="113" y="25"/>
                    <a:pt x="45" y="25"/>
                  </a:cubicBezTo>
                  <a:cubicBezTo>
                    <a:pt x="45" y="72"/>
                    <a:pt x="45" y="118"/>
                    <a:pt x="45" y="164"/>
                  </a:cubicBezTo>
                  <a:cubicBezTo>
                    <a:pt x="114" y="164"/>
                    <a:pt x="182" y="164"/>
                    <a:pt x="251" y="1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513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Segoe UI"/>
                <a:ea typeface="MS PGothic" panose="020B0600070205080204" pitchFamily="34" charset="-128"/>
              </a:endParaRPr>
            </a:p>
          </p:txBody>
        </p:sp>
        <p:sp>
          <p:nvSpPr>
            <p:cNvPr id="36" name="Freeform 6"/>
            <p:cNvSpPr>
              <a:spLocks/>
            </p:cNvSpPr>
            <p:nvPr/>
          </p:nvSpPr>
          <p:spPr bwMode="auto">
            <a:xfrm>
              <a:off x="4727910" y="2799414"/>
              <a:ext cx="73024" cy="257176"/>
            </a:xfrm>
            <a:custGeom>
              <a:avLst/>
              <a:gdLst>
                <a:gd name="T0" fmla="*/ 31 w 32"/>
                <a:gd name="T1" fmla="*/ 58 h 112"/>
                <a:gd name="T2" fmla="*/ 32 w 32"/>
                <a:gd name="T3" fmla="*/ 94 h 112"/>
                <a:gd name="T4" fmla="*/ 16 w 32"/>
                <a:gd name="T5" fmla="*/ 112 h 112"/>
                <a:gd name="T6" fmla="*/ 0 w 32"/>
                <a:gd name="T7" fmla="*/ 93 h 112"/>
                <a:gd name="T8" fmla="*/ 0 w 32"/>
                <a:gd name="T9" fmla="*/ 15 h 112"/>
                <a:gd name="T10" fmla="*/ 15 w 32"/>
                <a:gd name="T11" fmla="*/ 0 h 112"/>
                <a:gd name="T12" fmla="*/ 32 w 32"/>
                <a:gd name="T13" fmla="*/ 16 h 112"/>
                <a:gd name="T14" fmla="*/ 31 w 32"/>
                <a:gd name="T15" fmla="*/ 5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112">
                  <a:moveTo>
                    <a:pt x="31" y="58"/>
                  </a:moveTo>
                  <a:cubicBezTo>
                    <a:pt x="31" y="70"/>
                    <a:pt x="31" y="82"/>
                    <a:pt x="32" y="94"/>
                  </a:cubicBezTo>
                  <a:cubicBezTo>
                    <a:pt x="32" y="105"/>
                    <a:pt x="30" y="112"/>
                    <a:pt x="16" y="112"/>
                  </a:cubicBezTo>
                  <a:cubicBezTo>
                    <a:pt x="1" y="112"/>
                    <a:pt x="0" y="104"/>
                    <a:pt x="0" y="93"/>
                  </a:cubicBezTo>
                  <a:cubicBezTo>
                    <a:pt x="1" y="67"/>
                    <a:pt x="1" y="41"/>
                    <a:pt x="0" y="15"/>
                  </a:cubicBezTo>
                  <a:cubicBezTo>
                    <a:pt x="0" y="4"/>
                    <a:pt x="4" y="0"/>
                    <a:pt x="15" y="0"/>
                  </a:cubicBezTo>
                  <a:cubicBezTo>
                    <a:pt x="27" y="0"/>
                    <a:pt x="32" y="4"/>
                    <a:pt x="32" y="16"/>
                  </a:cubicBezTo>
                  <a:cubicBezTo>
                    <a:pt x="31" y="30"/>
                    <a:pt x="31" y="44"/>
                    <a:pt x="31" y="5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513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Segoe UI"/>
                <a:ea typeface="MS PGothic" panose="020B0600070205080204" pitchFamily="34" charset="-128"/>
              </a:endParaRPr>
            </a:p>
          </p:txBody>
        </p:sp>
        <p:sp>
          <p:nvSpPr>
            <p:cNvPr id="37" name="Freeform 7"/>
            <p:cNvSpPr>
              <a:spLocks/>
            </p:cNvSpPr>
            <p:nvPr/>
          </p:nvSpPr>
          <p:spPr bwMode="auto">
            <a:xfrm>
              <a:off x="4837449" y="2872438"/>
              <a:ext cx="74613" cy="184150"/>
            </a:xfrm>
            <a:custGeom>
              <a:avLst/>
              <a:gdLst>
                <a:gd name="T0" fmla="*/ 31 w 33"/>
                <a:gd name="T1" fmla="*/ 40 h 80"/>
                <a:gd name="T2" fmla="*/ 32 w 33"/>
                <a:gd name="T3" fmla="*/ 62 h 80"/>
                <a:gd name="T4" fmla="*/ 16 w 33"/>
                <a:gd name="T5" fmla="*/ 80 h 80"/>
                <a:gd name="T6" fmla="*/ 0 w 33"/>
                <a:gd name="T7" fmla="*/ 61 h 80"/>
                <a:gd name="T8" fmla="*/ 0 w 33"/>
                <a:gd name="T9" fmla="*/ 17 h 80"/>
                <a:gd name="T10" fmla="*/ 15 w 33"/>
                <a:gd name="T11" fmla="*/ 0 h 80"/>
                <a:gd name="T12" fmla="*/ 32 w 33"/>
                <a:gd name="T13" fmla="*/ 18 h 80"/>
                <a:gd name="T14" fmla="*/ 31 w 33"/>
                <a:gd name="T15" fmla="*/ 4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80">
                  <a:moveTo>
                    <a:pt x="31" y="40"/>
                  </a:moveTo>
                  <a:cubicBezTo>
                    <a:pt x="31" y="47"/>
                    <a:pt x="31" y="54"/>
                    <a:pt x="32" y="62"/>
                  </a:cubicBezTo>
                  <a:cubicBezTo>
                    <a:pt x="32" y="73"/>
                    <a:pt x="30" y="80"/>
                    <a:pt x="16" y="80"/>
                  </a:cubicBezTo>
                  <a:cubicBezTo>
                    <a:pt x="1" y="80"/>
                    <a:pt x="0" y="72"/>
                    <a:pt x="0" y="61"/>
                  </a:cubicBezTo>
                  <a:cubicBezTo>
                    <a:pt x="1" y="46"/>
                    <a:pt x="1" y="32"/>
                    <a:pt x="0" y="17"/>
                  </a:cubicBezTo>
                  <a:cubicBezTo>
                    <a:pt x="0" y="6"/>
                    <a:pt x="2" y="0"/>
                    <a:pt x="15" y="0"/>
                  </a:cubicBezTo>
                  <a:cubicBezTo>
                    <a:pt x="29" y="0"/>
                    <a:pt x="33" y="6"/>
                    <a:pt x="32" y="18"/>
                  </a:cubicBezTo>
                  <a:cubicBezTo>
                    <a:pt x="31" y="25"/>
                    <a:pt x="31" y="33"/>
                    <a:pt x="31" y="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513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Segoe UI"/>
                <a:ea typeface="MS PGothic" panose="020B0600070205080204" pitchFamily="34" charset="-128"/>
              </a:endParaRPr>
            </a:p>
          </p:txBody>
        </p:sp>
        <p:sp>
          <p:nvSpPr>
            <p:cNvPr id="38" name="Freeform 8"/>
            <p:cNvSpPr>
              <a:spLocks/>
            </p:cNvSpPr>
            <p:nvPr/>
          </p:nvSpPr>
          <p:spPr bwMode="auto">
            <a:xfrm>
              <a:off x="4604085" y="2937526"/>
              <a:ext cx="103187" cy="119063"/>
            </a:xfrm>
            <a:custGeom>
              <a:avLst/>
              <a:gdLst>
                <a:gd name="T0" fmla="*/ 6 w 45"/>
                <a:gd name="T1" fmla="*/ 26 h 52"/>
                <a:gd name="T2" fmla="*/ 22 w 45"/>
                <a:gd name="T3" fmla="*/ 0 h 52"/>
                <a:gd name="T4" fmla="*/ 37 w 45"/>
                <a:gd name="T5" fmla="*/ 25 h 52"/>
                <a:gd name="T6" fmla="*/ 23 w 45"/>
                <a:gd name="T7" fmla="*/ 52 h 52"/>
                <a:gd name="T8" fmla="*/ 6 w 45"/>
                <a:gd name="T9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2">
                  <a:moveTo>
                    <a:pt x="6" y="26"/>
                  </a:moveTo>
                  <a:cubicBezTo>
                    <a:pt x="8" y="16"/>
                    <a:pt x="0" y="0"/>
                    <a:pt x="22" y="0"/>
                  </a:cubicBezTo>
                  <a:cubicBezTo>
                    <a:pt x="43" y="0"/>
                    <a:pt x="38" y="14"/>
                    <a:pt x="37" y="25"/>
                  </a:cubicBezTo>
                  <a:cubicBezTo>
                    <a:pt x="36" y="35"/>
                    <a:pt x="45" y="51"/>
                    <a:pt x="23" y="52"/>
                  </a:cubicBezTo>
                  <a:cubicBezTo>
                    <a:pt x="1" y="52"/>
                    <a:pt x="8" y="37"/>
                    <a:pt x="6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513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Segoe UI"/>
                <a:ea typeface="MS PGothic" panose="020B0600070205080204" pitchFamily="34" charset="-128"/>
              </a:endParaRPr>
            </a:p>
          </p:txBody>
        </p:sp>
        <p:sp>
          <p:nvSpPr>
            <p:cNvPr id="39" name="Freeform 9"/>
            <p:cNvSpPr>
              <a:spLocks/>
            </p:cNvSpPr>
            <p:nvPr/>
          </p:nvSpPr>
          <p:spPr bwMode="auto">
            <a:xfrm>
              <a:off x="4939050" y="2954988"/>
              <a:ext cx="87312" cy="101601"/>
            </a:xfrm>
            <a:custGeom>
              <a:avLst/>
              <a:gdLst>
                <a:gd name="T0" fmla="*/ 34 w 38"/>
                <a:gd name="T1" fmla="*/ 21 h 44"/>
                <a:gd name="T2" fmla="*/ 19 w 38"/>
                <a:gd name="T3" fmla="*/ 44 h 44"/>
                <a:gd name="T4" fmla="*/ 3 w 38"/>
                <a:gd name="T5" fmla="*/ 22 h 44"/>
                <a:gd name="T6" fmla="*/ 20 w 38"/>
                <a:gd name="T7" fmla="*/ 0 h 44"/>
                <a:gd name="T8" fmla="*/ 34 w 38"/>
                <a:gd name="T9" fmla="*/ 2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4">
                  <a:moveTo>
                    <a:pt x="34" y="21"/>
                  </a:moveTo>
                  <a:cubicBezTo>
                    <a:pt x="34" y="32"/>
                    <a:pt x="38" y="44"/>
                    <a:pt x="19" y="44"/>
                  </a:cubicBezTo>
                  <a:cubicBezTo>
                    <a:pt x="0" y="44"/>
                    <a:pt x="4" y="32"/>
                    <a:pt x="3" y="22"/>
                  </a:cubicBezTo>
                  <a:cubicBezTo>
                    <a:pt x="3" y="10"/>
                    <a:pt x="2" y="0"/>
                    <a:pt x="20" y="0"/>
                  </a:cubicBezTo>
                  <a:cubicBezTo>
                    <a:pt x="37" y="0"/>
                    <a:pt x="34" y="11"/>
                    <a:pt x="34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5130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Segoe UI"/>
                <a:ea typeface="MS PGothic" panose="020B0600070205080204" pitchFamily="34" charset="-128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166905" y="5410250"/>
            <a:ext cx="400273" cy="616573"/>
            <a:chOff x="6692900" y="2905126"/>
            <a:chExt cx="2097088" cy="3089275"/>
          </a:xfrm>
        </p:grpSpPr>
        <p:sp>
          <p:nvSpPr>
            <p:cNvPr id="41" name="Freeform 7"/>
            <p:cNvSpPr>
              <a:spLocks/>
            </p:cNvSpPr>
            <p:nvPr/>
          </p:nvSpPr>
          <p:spPr bwMode="auto">
            <a:xfrm>
              <a:off x="6692900" y="2905126"/>
              <a:ext cx="2097088" cy="2198688"/>
            </a:xfrm>
            <a:custGeom>
              <a:avLst/>
              <a:gdLst>
                <a:gd name="T0" fmla="*/ 44 w 186"/>
                <a:gd name="T1" fmla="*/ 173 h 195"/>
                <a:gd name="T2" fmla="*/ 44 w 186"/>
                <a:gd name="T3" fmla="*/ 195 h 195"/>
                <a:gd name="T4" fmla="*/ 142 w 186"/>
                <a:gd name="T5" fmla="*/ 195 h 195"/>
                <a:gd name="T6" fmla="*/ 142 w 186"/>
                <a:gd name="T7" fmla="*/ 172 h 195"/>
                <a:gd name="T8" fmla="*/ 186 w 186"/>
                <a:gd name="T9" fmla="*/ 93 h 195"/>
                <a:gd name="T10" fmla="*/ 93 w 186"/>
                <a:gd name="T11" fmla="*/ 0 h 195"/>
                <a:gd name="T12" fmla="*/ 0 w 186"/>
                <a:gd name="T13" fmla="*/ 93 h 195"/>
                <a:gd name="T14" fmla="*/ 44 w 186"/>
                <a:gd name="T15" fmla="*/ 173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6" h="195">
                  <a:moveTo>
                    <a:pt x="44" y="173"/>
                  </a:moveTo>
                  <a:cubicBezTo>
                    <a:pt x="44" y="195"/>
                    <a:pt x="44" y="195"/>
                    <a:pt x="44" y="195"/>
                  </a:cubicBezTo>
                  <a:cubicBezTo>
                    <a:pt x="142" y="195"/>
                    <a:pt x="142" y="195"/>
                    <a:pt x="142" y="195"/>
                  </a:cubicBezTo>
                  <a:cubicBezTo>
                    <a:pt x="142" y="172"/>
                    <a:pt x="142" y="172"/>
                    <a:pt x="142" y="172"/>
                  </a:cubicBezTo>
                  <a:cubicBezTo>
                    <a:pt x="168" y="156"/>
                    <a:pt x="186" y="126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ubicBezTo>
                    <a:pt x="42" y="0"/>
                    <a:pt x="0" y="41"/>
                    <a:pt x="0" y="93"/>
                  </a:cubicBezTo>
                  <a:cubicBezTo>
                    <a:pt x="0" y="126"/>
                    <a:pt x="18" y="156"/>
                    <a:pt x="44" y="173"/>
                  </a:cubicBezTo>
                  <a:close/>
                </a:path>
              </a:pathLst>
            </a:cu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2" name="Line 8"/>
            <p:cNvSpPr>
              <a:spLocks noChangeShapeType="1"/>
            </p:cNvSpPr>
            <p:nvPr/>
          </p:nvSpPr>
          <p:spPr bwMode="auto">
            <a:xfrm flipH="1" flipV="1">
              <a:off x="7392988" y="4100513"/>
              <a:ext cx="146050" cy="100330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3" name="Line 9"/>
            <p:cNvSpPr>
              <a:spLocks noChangeShapeType="1"/>
            </p:cNvSpPr>
            <p:nvPr/>
          </p:nvSpPr>
          <p:spPr bwMode="auto">
            <a:xfrm flipV="1">
              <a:off x="7943850" y="4100513"/>
              <a:ext cx="147638" cy="100330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4" name="Rectangle 11"/>
            <p:cNvSpPr>
              <a:spLocks noChangeArrowheads="1"/>
            </p:cNvSpPr>
            <p:nvPr/>
          </p:nvSpPr>
          <p:spPr bwMode="auto">
            <a:xfrm>
              <a:off x="7189788" y="5103813"/>
              <a:ext cx="1104900" cy="292100"/>
            </a:xfrm>
            <a:prstGeom prst="rect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5" name="Rectangle 12"/>
            <p:cNvSpPr>
              <a:spLocks noChangeArrowheads="1"/>
            </p:cNvSpPr>
            <p:nvPr/>
          </p:nvSpPr>
          <p:spPr bwMode="auto">
            <a:xfrm>
              <a:off x="7291388" y="5395913"/>
              <a:ext cx="901700" cy="304800"/>
            </a:xfrm>
            <a:prstGeom prst="rect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6" name="Rectangle 13"/>
            <p:cNvSpPr>
              <a:spLocks noChangeArrowheads="1"/>
            </p:cNvSpPr>
            <p:nvPr/>
          </p:nvSpPr>
          <p:spPr bwMode="auto">
            <a:xfrm>
              <a:off x="7392988" y="5700713"/>
              <a:ext cx="698500" cy="293688"/>
            </a:xfrm>
            <a:prstGeom prst="rect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47" name="Freeform 10"/>
            <p:cNvSpPr>
              <a:spLocks/>
            </p:cNvSpPr>
            <p:nvPr/>
          </p:nvSpPr>
          <p:spPr bwMode="auto">
            <a:xfrm>
              <a:off x="7392988" y="4127264"/>
              <a:ext cx="698500" cy="146050"/>
            </a:xfrm>
            <a:custGeom>
              <a:avLst/>
              <a:gdLst>
                <a:gd name="T0" fmla="*/ 0 w 440"/>
                <a:gd name="T1" fmla="*/ 0 h 92"/>
                <a:gd name="T2" fmla="*/ 127 w 440"/>
                <a:gd name="T3" fmla="*/ 92 h 92"/>
                <a:gd name="T4" fmla="*/ 220 w 440"/>
                <a:gd name="T5" fmla="*/ 0 h 92"/>
                <a:gd name="T6" fmla="*/ 312 w 440"/>
                <a:gd name="T7" fmla="*/ 92 h 92"/>
                <a:gd name="T8" fmla="*/ 440 w 440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92">
                  <a:moveTo>
                    <a:pt x="0" y="0"/>
                  </a:moveTo>
                  <a:lnTo>
                    <a:pt x="127" y="92"/>
                  </a:lnTo>
                  <a:lnTo>
                    <a:pt x="220" y="0"/>
                  </a:lnTo>
                  <a:lnTo>
                    <a:pt x="312" y="92"/>
                  </a:lnTo>
                  <a:lnTo>
                    <a:pt x="440" y="0"/>
                  </a:lnTo>
                </a:path>
              </a:pathLst>
            </a:cu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pic>
        <p:nvPicPr>
          <p:cNvPr id="48" name="Picture 4" descr="\\MAGNUM\Projects\Microsoft\Cloud Power FY12\Design\ICONS_PNG\Vintage_4.png"/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4150744" y="3607689"/>
            <a:ext cx="1214855" cy="1214855"/>
          </a:xfrm>
          <a:prstGeom prst="rect">
            <a:avLst/>
          </a:prstGeom>
          <a:noFill/>
        </p:spPr>
      </p:pic>
      <p:pic>
        <p:nvPicPr>
          <p:cNvPr id="49" name="Picture 5" descr="\\MAGNUM\Projects\Microsoft\Cloud Power FY12\Design\ICONS_PNG\Virtual_tower.png"/>
          <p:cNvPicPr>
            <a:picLocks noChangeAspect="1" noChangeArrowheads="1"/>
          </p:cNvPicPr>
          <p:nvPr/>
        </p:nvPicPr>
        <p:blipFill>
          <a:blip r:embed="rId5" cstate="print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8118698" y="3620319"/>
            <a:ext cx="1141403" cy="114140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8794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897450" y="4400044"/>
            <a:ext cx="9760601" cy="1536731"/>
            <a:chOff x="879068" y="4314161"/>
            <a:chExt cx="9570085" cy="1506736"/>
          </a:xfrm>
        </p:grpSpPr>
        <p:sp>
          <p:nvSpPr>
            <p:cNvPr id="65" name="Rectangle 64"/>
            <p:cNvSpPr/>
            <p:nvPr/>
          </p:nvSpPr>
          <p:spPr bwMode="auto">
            <a:xfrm>
              <a:off x="4128788" y="4907058"/>
              <a:ext cx="1538113" cy="369332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51028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4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Segoe UI" pitchFamily="34" charset="0"/>
                  <a:cs typeface="Segoe UI" pitchFamily="34" charset="0"/>
                </a:rPr>
                <a:t>ETL pipeline</a:t>
              </a:r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 flipV="1">
              <a:off x="1950001" y="5096692"/>
              <a:ext cx="2178787" cy="0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miter lim="800000"/>
              <a:headEnd type="none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65" idx="3"/>
            </p:cNvCxnSpPr>
            <p:nvPr/>
          </p:nvCxnSpPr>
          <p:spPr>
            <a:xfrm flipV="1">
              <a:off x="5666901" y="5085058"/>
              <a:ext cx="1597616" cy="0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miter lim="800000"/>
              <a:headEnd type="none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>
              <a:off x="7916096" y="5091724"/>
              <a:ext cx="1424922" cy="0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miter lim="800000"/>
              <a:headEnd type="none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2946348" y="4314161"/>
              <a:ext cx="3902992" cy="33239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ctr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Dedicated ETL tools (e.g. SSIS)</a:t>
              </a:r>
            </a:p>
          </p:txBody>
        </p:sp>
        <p:cxnSp>
          <p:nvCxnSpPr>
            <p:cNvPr id="70" name="Straight Arrow Connector 69"/>
            <p:cNvCxnSpPr>
              <a:endCxn id="65" idx="0"/>
            </p:cNvCxnSpPr>
            <p:nvPr/>
          </p:nvCxnSpPr>
          <p:spPr>
            <a:xfrm>
              <a:off x="4897844" y="4635552"/>
              <a:ext cx="1" cy="271506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miter lim="800000"/>
              <a:headEnd type="none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7057455" y="5557400"/>
              <a:ext cx="1174071" cy="21545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marL="0" marR="0" lvl="0" indent="0" algn="ctr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28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cs typeface="Segoe UI Semibold" panose="020B0702040204020203" pitchFamily="34" charset="0"/>
                </a:rPr>
                <a:t>Defined schema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291739" y="4864114"/>
              <a:ext cx="568960" cy="21545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marL="0" marR="0" lvl="0" indent="0" algn="ctr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28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cs typeface="Segoe UI Semibold" panose="020B0702040204020203" pitchFamily="34" charset="0"/>
                </a:rPr>
                <a:t>Queries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9556432" y="5468625"/>
              <a:ext cx="523380" cy="21545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28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cs typeface="Segoe UI Semibold" panose="020B0702040204020203" pitchFamily="34" charset="0"/>
                </a:rPr>
                <a:t>Results</a:t>
              </a:r>
            </a:p>
          </p:txBody>
        </p:sp>
        <p:grpSp>
          <p:nvGrpSpPr>
            <p:cNvPr id="74" name="Group 73"/>
            <p:cNvGrpSpPr/>
            <p:nvPr/>
          </p:nvGrpSpPr>
          <p:grpSpPr>
            <a:xfrm>
              <a:off x="9187091" y="4752793"/>
              <a:ext cx="1262062" cy="677863"/>
              <a:chOff x="9187091" y="4637021"/>
              <a:chExt cx="1262062" cy="677863"/>
            </a:xfrm>
          </p:grpSpPr>
          <p:sp>
            <p:nvSpPr>
              <p:cNvPr id="84" name="Freeform 121"/>
              <p:cNvSpPr>
                <a:spLocks/>
              </p:cNvSpPr>
              <p:nvPr/>
            </p:nvSpPr>
            <p:spPr bwMode="auto">
              <a:xfrm>
                <a:off x="9349016" y="4637021"/>
                <a:ext cx="941387" cy="604838"/>
              </a:xfrm>
              <a:custGeom>
                <a:avLst/>
                <a:gdLst>
                  <a:gd name="T0" fmla="*/ 624 w 646"/>
                  <a:gd name="T1" fmla="*/ 0 h 415"/>
                  <a:gd name="T2" fmla="*/ 21 w 646"/>
                  <a:gd name="T3" fmla="*/ 0 h 415"/>
                  <a:gd name="T4" fmla="*/ 0 w 646"/>
                  <a:gd name="T5" fmla="*/ 22 h 415"/>
                  <a:gd name="T6" fmla="*/ 0 w 646"/>
                  <a:gd name="T7" fmla="*/ 393 h 415"/>
                  <a:gd name="T8" fmla="*/ 21 w 646"/>
                  <a:gd name="T9" fmla="*/ 415 h 415"/>
                  <a:gd name="T10" fmla="*/ 624 w 646"/>
                  <a:gd name="T11" fmla="*/ 415 h 415"/>
                  <a:gd name="T12" fmla="*/ 646 w 646"/>
                  <a:gd name="T13" fmla="*/ 393 h 415"/>
                  <a:gd name="T14" fmla="*/ 646 w 646"/>
                  <a:gd name="T15" fmla="*/ 22 h 415"/>
                  <a:gd name="T16" fmla="*/ 624 w 646"/>
                  <a:gd name="T17" fmla="*/ 0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46" h="415">
                    <a:moveTo>
                      <a:pt x="624" y="0"/>
                    </a:moveTo>
                    <a:cubicBezTo>
                      <a:pt x="21" y="0"/>
                      <a:pt x="21" y="0"/>
                      <a:pt x="21" y="0"/>
                    </a:cubicBezTo>
                    <a:cubicBezTo>
                      <a:pt x="11" y="0"/>
                      <a:pt x="0" y="9"/>
                      <a:pt x="0" y="22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0" y="406"/>
                      <a:pt x="11" y="415"/>
                      <a:pt x="21" y="415"/>
                    </a:cubicBezTo>
                    <a:cubicBezTo>
                      <a:pt x="624" y="415"/>
                      <a:pt x="624" y="415"/>
                      <a:pt x="624" y="415"/>
                    </a:cubicBezTo>
                    <a:cubicBezTo>
                      <a:pt x="637" y="415"/>
                      <a:pt x="646" y="406"/>
                      <a:pt x="646" y="393"/>
                    </a:cubicBezTo>
                    <a:cubicBezTo>
                      <a:pt x="646" y="22"/>
                      <a:pt x="646" y="22"/>
                      <a:pt x="646" y="22"/>
                    </a:cubicBezTo>
                    <a:cubicBezTo>
                      <a:pt x="646" y="9"/>
                      <a:pt x="637" y="0"/>
                      <a:pt x="624" y="0"/>
                    </a:cubicBezTo>
                  </a:path>
                </a:pathLst>
              </a:custGeom>
              <a:solidFill>
                <a:srgbClr val="002050"/>
              </a:solidFill>
              <a:ln>
                <a:noFill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  <p:sp>
            <p:nvSpPr>
              <p:cNvPr id="85" name="Freeform 122"/>
              <p:cNvSpPr>
                <a:spLocks/>
              </p:cNvSpPr>
              <p:nvPr/>
            </p:nvSpPr>
            <p:spPr bwMode="auto">
              <a:xfrm>
                <a:off x="9388704" y="4671946"/>
                <a:ext cx="862012" cy="531813"/>
              </a:xfrm>
              <a:custGeom>
                <a:avLst/>
                <a:gdLst>
                  <a:gd name="T0" fmla="*/ 590 w 590"/>
                  <a:gd name="T1" fmla="*/ 365 h 365"/>
                  <a:gd name="T2" fmla="*/ 0 w 590"/>
                  <a:gd name="T3" fmla="*/ 365 h 365"/>
                  <a:gd name="T4" fmla="*/ 0 w 590"/>
                  <a:gd name="T5" fmla="*/ 0 h 365"/>
                  <a:gd name="T6" fmla="*/ 590 w 590"/>
                  <a:gd name="T7" fmla="*/ 0 h 365"/>
                  <a:gd name="T8" fmla="*/ 590 w 590"/>
                  <a:gd name="T9" fmla="*/ 365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0" h="365">
                    <a:moveTo>
                      <a:pt x="590" y="365"/>
                    </a:moveTo>
                    <a:cubicBezTo>
                      <a:pt x="0" y="365"/>
                      <a:pt x="0" y="365"/>
                      <a:pt x="0" y="36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90" y="0"/>
                      <a:pt x="590" y="0"/>
                      <a:pt x="590" y="0"/>
                    </a:cubicBezTo>
                    <a:cubicBezTo>
                      <a:pt x="590" y="365"/>
                      <a:pt x="590" y="365"/>
                      <a:pt x="590" y="365"/>
                    </a:cubicBezTo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  <p:sp>
            <p:nvSpPr>
              <p:cNvPr id="86" name="Freeform 123"/>
              <p:cNvSpPr>
                <a:spLocks/>
              </p:cNvSpPr>
              <p:nvPr/>
            </p:nvSpPr>
            <p:spPr bwMode="auto">
              <a:xfrm>
                <a:off x="9187091" y="5264084"/>
                <a:ext cx="1262062" cy="50800"/>
              </a:xfrm>
              <a:custGeom>
                <a:avLst/>
                <a:gdLst>
                  <a:gd name="T0" fmla="*/ 492 w 864"/>
                  <a:gd name="T1" fmla="*/ 0 h 35"/>
                  <a:gd name="T2" fmla="*/ 492 w 864"/>
                  <a:gd name="T3" fmla="*/ 4 h 35"/>
                  <a:gd name="T4" fmla="*/ 484 w 864"/>
                  <a:gd name="T5" fmla="*/ 11 h 35"/>
                  <a:gd name="T6" fmla="*/ 382 w 864"/>
                  <a:gd name="T7" fmla="*/ 11 h 35"/>
                  <a:gd name="T8" fmla="*/ 373 w 864"/>
                  <a:gd name="T9" fmla="*/ 4 h 35"/>
                  <a:gd name="T10" fmla="*/ 373 w 864"/>
                  <a:gd name="T11" fmla="*/ 0 h 35"/>
                  <a:gd name="T12" fmla="*/ 0 w 864"/>
                  <a:gd name="T13" fmla="*/ 0 h 35"/>
                  <a:gd name="T14" fmla="*/ 0 w 864"/>
                  <a:gd name="T15" fmla="*/ 22 h 35"/>
                  <a:gd name="T16" fmla="*/ 28 w 864"/>
                  <a:gd name="T17" fmla="*/ 35 h 35"/>
                  <a:gd name="T18" fmla="*/ 836 w 864"/>
                  <a:gd name="T19" fmla="*/ 35 h 35"/>
                  <a:gd name="T20" fmla="*/ 864 w 864"/>
                  <a:gd name="T21" fmla="*/ 22 h 35"/>
                  <a:gd name="T22" fmla="*/ 864 w 864"/>
                  <a:gd name="T23" fmla="*/ 0 h 35"/>
                  <a:gd name="T24" fmla="*/ 492 w 864"/>
                  <a:gd name="T2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64" h="35">
                    <a:moveTo>
                      <a:pt x="492" y="0"/>
                    </a:moveTo>
                    <a:cubicBezTo>
                      <a:pt x="492" y="4"/>
                      <a:pt x="492" y="4"/>
                      <a:pt x="492" y="4"/>
                    </a:cubicBezTo>
                    <a:cubicBezTo>
                      <a:pt x="492" y="9"/>
                      <a:pt x="488" y="11"/>
                      <a:pt x="484" y="11"/>
                    </a:cubicBezTo>
                    <a:cubicBezTo>
                      <a:pt x="382" y="11"/>
                      <a:pt x="382" y="11"/>
                      <a:pt x="382" y="11"/>
                    </a:cubicBezTo>
                    <a:cubicBezTo>
                      <a:pt x="378" y="11"/>
                      <a:pt x="373" y="9"/>
                      <a:pt x="373" y="4"/>
                    </a:cubicBezTo>
                    <a:cubicBezTo>
                      <a:pt x="373" y="0"/>
                      <a:pt x="373" y="0"/>
                      <a:pt x="37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2"/>
                      <a:pt x="19" y="35"/>
                      <a:pt x="28" y="35"/>
                    </a:cubicBezTo>
                    <a:cubicBezTo>
                      <a:pt x="836" y="35"/>
                      <a:pt x="836" y="35"/>
                      <a:pt x="836" y="35"/>
                    </a:cubicBezTo>
                    <a:cubicBezTo>
                      <a:pt x="844" y="35"/>
                      <a:pt x="864" y="22"/>
                      <a:pt x="864" y="22"/>
                    </a:cubicBezTo>
                    <a:cubicBezTo>
                      <a:pt x="864" y="0"/>
                      <a:pt x="864" y="0"/>
                      <a:pt x="864" y="0"/>
                    </a:cubicBezTo>
                    <a:lnTo>
                      <a:pt x="492" y="0"/>
                    </a:lnTo>
                    <a:close/>
                  </a:path>
                </a:pathLst>
              </a:custGeom>
              <a:solidFill>
                <a:srgbClr val="002050"/>
              </a:solidFill>
              <a:ln>
                <a:noFill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  <p:sp>
            <p:nvSpPr>
              <p:cNvPr id="87" name="Rectangle 124"/>
              <p:cNvSpPr>
                <a:spLocks noChangeArrowheads="1"/>
              </p:cNvSpPr>
              <p:nvPr/>
            </p:nvSpPr>
            <p:spPr bwMode="auto">
              <a:xfrm>
                <a:off x="9388704" y="4671946"/>
                <a:ext cx="862012" cy="53181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  <p:sp>
            <p:nvSpPr>
              <p:cNvPr id="88" name="Rectangle 125"/>
              <p:cNvSpPr>
                <a:spLocks noChangeArrowheads="1"/>
              </p:cNvSpPr>
              <p:nvPr/>
            </p:nvSpPr>
            <p:spPr bwMode="auto">
              <a:xfrm>
                <a:off x="9388704" y="4671946"/>
                <a:ext cx="862012" cy="5318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9526245" y="4747496"/>
                <a:ext cx="586931" cy="380713"/>
                <a:chOff x="6833102" y="3915976"/>
                <a:chExt cx="398304" cy="258360"/>
              </a:xfrm>
            </p:grpSpPr>
            <p:sp>
              <p:nvSpPr>
                <p:cNvPr id="90" name="Rectangle 89"/>
                <p:cNvSpPr>
                  <a:spLocks noChangeArrowheads="1"/>
                </p:cNvSpPr>
                <p:nvPr/>
              </p:nvSpPr>
              <p:spPr bwMode="auto">
                <a:xfrm>
                  <a:off x="7172199" y="3915976"/>
                  <a:ext cx="59207" cy="258360"/>
                </a:xfrm>
                <a:prstGeom prst="rect">
                  <a:avLst/>
                </a:pr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3259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36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j-lt"/>
                  </a:endParaRPr>
                </a:p>
              </p:txBody>
            </p:sp>
            <p:sp>
              <p:nvSpPr>
                <p:cNvPr id="91" name="Rectangle 90"/>
                <p:cNvSpPr>
                  <a:spLocks noChangeArrowheads="1"/>
                </p:cNvSpPr>
                <p:nvPr/>
              </p:nvSpPr>
              <p:spPr bwMode="auto">
                <a:xfrm>
                  <a:off x="7088772" y="4107054"/>
                  <a:ext cx="59207" cy="67282"/>
                </a:xfrm>
                <a:prstGeom prst="rect">
                  <a:avLst/>
                </a:pr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3259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36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j-lt"/>
                  </a:endParaRPr>
                </a:p>
              </p:txBody>
            </p:sp>
            <p:sp>
              <p:nvSpPr>
                <p:cNvPr id="92" name="Rectangle 91"/>
                <p:cNvSpPr>
                  <a:spLocks noChangeArrowheads="1"/>
                </p:cNvSpPr>
                <p:nvPr/>
              </p:nvSpPr>
              <p:spPr bwMode="auto">
                <a:xfrm>
                  <a:off x="7005342" y="3996714"/>
                  <a:ext cx="61899" cy="177622"/>
                </a:xfrm>
                <a:prstGeom prst="rect">
                  <a:avLst/>
                </a:pr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3259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36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j-lt"/>
                  </a:endParaRPr>
                </a:p>
              </p:txBody>
            </p:sp>
            <p:sp>
              <p:nvSpPr>
                <p:cNvPr id="93" name="Rectangle 92"/>
                <p:cNvSpPr>
                  <a:spLocks noChangeArrowheads="1"/>
                </p:cNvSpPr>
                <p:nvPr/>
              </p:nvSpPr>
              <p:spPr bwMode="auto">
                <a:xfrm>
                  <a:off x="6919222" y="3950961"/>
                  <a:ext cx="56517" cy="223374"/>
                </a:xfrm>
                <a:prstGeom prst="rect">
                  <a:avLst/>
                </a:pr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3259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36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j-lt"/>
                  </a:endParaRPr>
                </a:p>
              </p:txBody>
            </p:sp>
            <p:sp>
              <p:nvSpPr>
                <p:cNvPr id="94" name="Rectangle 93"/>
                <p:cNvSpPr>
                  <a:spLocks noChangeArrowheads="1"/>
                </p:cNvSpPr>
                <p:nvPr/>
              </p:nvSpPr>
              <p:spPr bwMode="auto">
                <a:xfrm>
                  <a:off x="6833102" y="4034391"/>
                  <a:ext cx="59207" cy="139945"/>
                </a:xfrm>
                <a:prstGeom prst="rect">
                  <a:avLst/>
                </a:pr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3260" tIns="46630" rIns="93260" bIns="4663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3259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36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+mj-lt"/>
                  </a:endParaRPr>
                </a:p>
              </p:txBody>
            </p:sp>
          </p:grpSp>
        </p:grpSp>
        <p:grpSp>
          <p:nvGrpSpPr>
            <p:cNvPr id="75" name="Group 74"/>
            <p:cNvGrpSpPr/>
            <p:nvPr/>
          </p:nvGrpSpPr>
          <p:grpSpPr>
            <a:xfrm>
              <a:off x="879068" y="4362552"/>
              <a:ext cx="1070933" cy="1458345"/>
              <a:chOff x="879068" y="4467684"/>
              <a:chExt cx="1070933" cy="1458345"/>
            </a:xfrm>
          </p:grpSpPr>
          <p:grpSp>
            <p:nvGrpSpPr>
              <p:cNvPr id="79" name="Group 78"/>
              <p:cNvGrpSpPr/>
              <p:nvPr/>
            </p:nvGrpSpPr>
            <p:grpSpPr>
              <a:xfrm>
                <a:off x="879068" y="4467684"/>
                <a:ext cx="1070933" cy="685800"/>
                <a:chOff x="879068" y="5604818"/>
                <a:chExt cx="1070933" cy="685800"/>
              </a:xfrm>
            </p:grpSpPr>
            <p:sp>
              <p:nvSpPr>
                <p:cNvPr id="82" name="Rectangle 81"/>
                <p:cNvSpPr/>
                <p:nvPr>
                  <p:custDataLst>
                    <p:tags r:id="rId2"/>
                  </p:custDataLst>
                </p:nvPr>
              </p:nvSpPr>
              <p:spPr bwMode="auto">
                <a:xfrm>
                  <a:off x="879068" y="5604818"/>
                  <a:ext cx="1070933" cy="685800"/>
                </a:xfrm>
                <a:prstGeom prst="rect">
                  <a:avLst/>
                </a:prstGeom>
                <a:solidFill>
                  <a:srgbClr val="002050"/>
                </a:solidFill>
                <a:ln w="3175">
                  <a:solidFill>
                    <a:schemeClr val="bg1">
                      <a:lumMod val="75000"/>
                    </a:schemeClr>
                  </a:solidFill>
                  <a:miter lim="800000"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69945" tIns="46630" rIns="69945" bIns="27978" numCol="1" spcCol="0" rtlCol="0" fromWordArt="0" anchor="b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5102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2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+mj-lt"/>
                    </a:rPr>
                    <a:t>Relational</a:t>
                  </a:r>
                </a:p>
              </p:txBody>
            </p:sp>
            <p:sp>
              <p:nvSpPr>
                <p:cNvPr id="83" name="Donut 18"/>
                <p:cNvSpPr/>
                <p:nvPr/>
              </p:nvSpPr>
              <p:spPr>
                <a:xfrm rot="20250901">
                  <a:off x="1177048" y="5680746"/>
                  <a:ext cx="474972" cy="391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1663" h="1544284">
                      <a:moveTo>
                        <a:pt x="544841" y="1200434"/>
                      </a:moveTo>
                      <a:cubicBezTo>
                        <a:pt x="543042" y="1206654"/>
                        <a:pt x="542601" y="1212993"/>
                        <a:pt x="543107" y="1219347"/>
                      </a:cubicBezTo>
                      <a:close/>
                      <a:moveTo>
                        <a:pt x="275352" y="900100"/>
                      </a:moveTo>
                      <a:lnTo>
                        <a:pt x="261597" y="901547"/>
                      </a:lnTo>
                      <a:cubicBezTo>
                        <a:pt x="266283" y="902015"/>
                        <a:pt x="270885" y="901513"/>
                        <a:pt x="275352" y="900100"/>
                      </a:cubicBezTo>
                      <a:close/>
                      <a:moveTo>
                        <a:pt x="1460612" y="1146325"/>
                      </a:moveTo>
                      <a:cubicBezTo>
                        <a:pt x="1462787" y="1148843"/>
                        <a:pt x="1465229" y="1151093"/>
                        <a:pt x="1468262" y="1152682"/>
                      </a:cubicBezTo>
                      <a:close/>
                      <a:moveTo>
                        <a:pt x="517145" y="294317"/>
                      </a:moveTo>
                      <a:cubicBezTo>
                        <a:pt x="517303" y="296695"/>
                        <a:pt x="518089" y="298856"/>
                        <a:pt x="519165" y="300906"/>
                      </a:cubicBezTo>
                      <a:close/>
                      <a:moveTo>
                        <a:pt x="1670936" y="734747"/>
                      </a:moveTo>
                      <a:cubicBezTo>
                        <a:pt x="1667510" y="733888"/>
                        <a:pt x="1664036" y="733381"/>
                        <a:pt x="1660460" y="733786"/>
                      </a:cubicBezTo>
                      <a:close/>
                      <a:moveTo>
                        <a:pt x="942463" y="179722"/>
                      </a:moveTo>
                      <a:lnTo>
                        <a:pt x="942506" y="180134"/>
                      </a:lnTo>
                      <a:cubicBezTo>
                        <a:pt x="942525" y="179990"/>
                        <a:pt x="942500" y="179855"/>
                        <a:pt x="942463" y="179722"/>
                      </a:cubicBezTo>
                      <a:close/>
                      <a:moveTo>
                        <a:pt x="1564371" y="435391"/>
                      </a:moveTo>
                      <a:cubicBezTo>
                        <a:pt x="1564370" y="435395"/>
                        <a:pt x="1564369" y="435398"/>
                        <a:pt x="1564368" y="435401"/>
                      </a:cubicBezTo>
                      <a:lnTo>
                        <a:pt x="1564365" y="435407"/>
                      </a:lnTo>
                      <a:cubicBezTo>
                        <a:pt x="1564367" y="435405"/>
                        <a:pt x="1564368" y="435403"/>
                        <a:pt x="1564368" y="435401"/>
                      </a:cubicBezTo>
                      <a:close/>
                      <a:moveTo>
                        <a:pt x="1185541" y="268540"/>
                      </a:moveTo>
                      <a:cubicBezTo>
                        <a:pt x="1114425" y="246221"/>
                        <a:pt x="1036961" y="234960"/>
                        <a:pt x="956104" y="234960"/>
                      </a:cubicBezTo>
                      <a:lnTo>
                        <a:pt x="945214" y="235811"/>
                      </a:lnTo>
                      <a:cubicBezTo>
                        <a:pt x="944675" y="259402"/>
                        <a:pt x="939319" y="283081"/>
                        <a:pt x="929802" y="306075"/>
                      </a:cubicBezTo>
                      <a:cubicBezTo>
                        <a:pt x="883047" y="419035"/>
                        <a:pt x="753573" y="472705"/>
                        <a:pt x="640612" y="425950"/>
                      </a:cubicBezTo>
                      <a:cubicBezTo>
                        <a:pt x="600538" y="409363"/>
                        <a:pt x="567925" y="382365"/>
                        <a:pt x="545071" y="349062"/>
                      </a:cubicBezTo>
                      <a:cubicBezTo>
                        <a:pt x="545072" y="349063"/>
                        <a:pt x="545072" y="349064"/>
                        <a:pt x="545072" y="349064"/>
                      </a:cubicBezTo>
                      <a:cubicBezTo>
                        <a:pt x="485701" y="382929"/>
                        <a:pt x="435647" y="426353"/>
                        <a:pt x="397284" y="476398"/>
                      </a:cubicBezTo>
                      <a:cubicBezTo>
                        <a:pt x="476893" y="541622"/>
                        <a:pt x="507560" y="653613"/>
                        <a:pt x="466115" y="753745"/>
                      </a:cubicBezTo>
                      <a:cubicBezTo>
                        <a:pt x="438914" y="819461"/>
                        <a:pt x="386130" y="866839"/>
                        <a:pt x="323795" y="888325"/>
                      </a:cubicBezTo>
                      <a:cubicBezTo>
                        <a:pt x="323803" y="888325"/>
                        <a:pt x="323809" y="888322"/>
                        <a:pt x="323815" y="888320"/>
                      </a:cubicBezTo>
                      <a:cubicBezTo>
                        <a:pt x="360376" y="995422"/>
                        <a:pt x="442737" y="1087363"/>
                        <a:pt x="553687" y="1151157"/>
                      </a:cubicBezTo>
                      <a:cubicBezTo>
                        <a:pt x="555838" y="1137455"/>
                        <a:pt x="560305" y="1124202"/>
                        <a:pt x="565725" y="1111107"/>
                      </a:cubicBezTo>
                      <a:cubicBezTo>
                        <a:pt x="631895" y="951239"/>
                        <a:pt x="815137" y="875282"/>
                        <a:pt x="975006" y="941452"/>
                      </a:cubicBezTo>
                      <a:cubicBezTo>
                        <a:pt x="1095448" y="991304"/>
                        <a:pt x="1168263" y="1107604"/>
                        <a:pt x="1168398" y="1230296"/>
                      </a:cubicBezTo>
                      <a:cubicBezTo>
                        <a:pt x="1267673" y="1206553"/>
                        <a:pt x="1355859" y="1162942"/>
                        <a:pt x="1427062" y="1106198"/>
                      </a:cubicBezTo>
                      <a:cubicBezTo>
                        <a:pt x="1384456" y="1041457"/>
                        <a:pt x="1373677" y="957433"/>
                        <a:pt x="1405552" y="880423"/>
                      </a:cubicBezTo>
                      <a:cubicBezTo>
                        <a:pt x="1442194" y="791895"/>
                        <a:pt x="1525264" y="736646"/>
                        <a:pt x="1614928" y="732108"/>
                      </a:cubicBezTo>
                      <a:cubicBezTo>
                        <a:pt x="1613318" y="644779"/>
                        <a:pt x="1581876" y="562987"/>
                        <a:pt x="1526926" y="493543"/>
                      </a:cubicBezTo>
                      <a:lnTo>
                        <a:pt x="1526931" y="493536"/>
                      </a:lnTo>
                      <a:cubicBezTo>
                        <a:pt x="1470532" y="558140"/>
                        <a:pt x="1377141" y="582359"/>
                        <a:pt x="1293429" y="547710"/>
                      </a:cubicBezTo>
                      <a:cubicBezTo>
                        <a:pt x="1187599" y="503906"/>
                        <a:pt x="1137316" y="382602"/>
                        <a:pt x="1181120" y="276772"/>
                      </a:cubicBezTo>
                      <a:close/>
                      <a:moveTo>
                        <a:pt x="1221415" y="215198"/>
                      </a:moveTo>
                      <a:cubicBezTo>
                        <a:pt x="1220583" y="215820"/>
                        <a:pt x="1219878" y="216565"/>
                        <a:pt x="1219447" y="217566"/>
                      </a:cubicBezTo>
                      <a:close/>
                      <a:moveTo>
                        <a:pt x="1452058" y="164462"/>
                      </a:moveTo>
                      <a:cubicBezTo>
                        <a:pt x="1540327" y="200997"/>
                        <a:pt x="1589954" y="291445"/>
                        <a:pt x="1577690" y="381749"/>
                      </a:cubicBezTo>
                      <a:cubicBezTo>
                        <a:pt x="1577691" y="381748"/>
                        <a:pt x="1577691" y="381747"/>
                        <a:pt x="1577691" y="381746"/>
                      </a:cubicBezTo>
                      <a:cubicBezTo>
                        <a:pt x="1672266" y="483314"/>
                        <a:pt x="1727215" y="610152"/>
                        <a:pt x="1727215" y="747355"/>
                      </a:cubicBezTo>
                      <a:lnTo>
                        <a:pt x="1726932" y="751888"/>
                      </a:lnTo>
                      <a:cubicBezTo>
                        <a:pt x="1847235" y="804348"/>
                        <a:pt x="1903640" y="943811"/>
                        <a:pt x="1853189" y="1065702"/>
                      </a:cubicBezTo>
                      <a:cubicBezTo>
                        <a:pt x="1802026" y="1189313"/>
                        <a:pt x="1660343" y="1248044"/>
                        <a:pt x="1536731" y="1196880"/>
                      </a:cubicBezTo>
                      <a:lnTo>
                        <a:pt x="1507818" y="1181350"/>
                      </a:lnTo>
                      <a:cubicBezTo>
                        <a:pt x="1507818" y="1181350"/>
                        <a:pt x="1507819" y="1181351"/>
                        <a:pt x="1507819" y="1181351"/>
                      </a:cubicBezTo>
                      <a:cubicBezTo>
                        <a:pt x="1410579" y="1262953"/>
                        <a:pt x="1285739" y="1322514"/>
                        <a:pt x="1145194" y="1348960"/>
                      </a:cubicBezTo>
                      <a:lnTo>
                        <a:pt x="1145235" y="1348825"/>
                      </a:lnTo>
                      <a:cubicBezTo>
                        <a:pt x="1145165" y="1349510"/>
                        <a:pt x="1144914" y="1350121"/>
                        <a:pt x="1144661" y="1350732"/>
                      </a:cubicBezTo>
                      <a:cubicBezTo>
                        <a:pt x="1078491" y="1510600"/>
                        <a:pt x="895250" y="1586557"/>
                        <a:pt x="735381" y="1520387"/>
                      </a:cubicBezTo>
                      <a:cubicBezTo>
                        <a:pt x="628649" y="1476210"/>
                        <a:pt x="559318" y="1379852"/>
                        <a:pt x="546018" y="1272927"/>
                      </a:cubicBezTo>
                      <a:cubicBezTo>
                        <a:pt x="546017" y="1272929"/>
                        <a:pt x="546018" y="1272932"/>
                        <a:pt x="546018" y="1272934"/>
                      </a:cubicBezTo>
                      <a:cubicBezTo>
                        <a:pt x="380574" y="1190518"/>
                        <a:pt x="257944" y="1057677"/>
                        <a:pt x="211243" y="900385"/>
                      </a:cubicBezTo>
                      <a:lnTo>
                        <a:pt x="211253" y="900385"/>
                      </a:lnTo>
                      <a:cubicBezTo>
                        <a:pt x="190468" y="898691"/>
                        <a:pt x="169822" y="893269"/>
                        <a:pt x="149657" y="884922"/>
                      </a:cubicBezTo>
                      <a:cubicBezTo>
                        <a:pt x="26045" y="833759"/>
                        <a:pt x="-32686" y="692076"/>
                        <a:pt x="18478" y="568465"/>
                      </a:cubicBezTo>
                      <a:cubicBezTo>
                        <a:pt x="64692" y="456811"/>
                        <a:pt x="184761" y="398093"/>
                        <a:pt x="298454" y="426323"/>
                      </a:cubicBezTo>
                      <a:cubicBezTo>
                        <a:pt x="350193" y="353180"/>
                        <a:pt x="421361" y="291040"/>
                        <a:pt x="506025" y="243624"/>
                      </a:cubicBezTo>
                      <a:lnTo>
                        <a:pt x="506026" y="243626"/>
                      </a:lnTo>
                      <a:cubicBezTo>
                        <a:pt x="501390" y="208461"/>
                        <a:pt x="506228" y="171816"/>
                        <a:pt x="520737" y="136760"/>
                      </a:cubicBezTo>
                      <a:cubicBezTo>
                        <a:pt x="567492" y="23800"/>
                        <a:pt x="696966" y="-29869"/>
                        <a:pt x="809927" y="16885"/>
                      </a:cubicBezTo>
                      <a:cubicBezTo>
                        <a:pt x="862855" y="38793"/>
                        <a:pt x="902766" y="78861"/>
                        <a:pt x="924737" y="127208"/>
                      </a:cubicBezTo>
                      <a:cubicBezTo>
                        <a:pt x="924737" y="127208"/>
                        <a:pt x="924737" y="127208"/>
                        <a:pt x="924737" y="127208"/>
                      </a:cubicBezTo>
                      <a:cubicBezTo>
                        <a:pt x="935097" y="124825"/>
                        <a:pt x="945576" y="124655"/>
                        <a:pt x="956104" y="124655"/>
                      </a:cubicBezTo>
                      <a:cubicBezTo>
                        <a:pt x="1062572" y="124655"/>
                        <a:pt x="1164001" y="142079"/>
                        <a:pt x="1256255" y="173590"/>
                      </a:cubicBezTo>
                      <a:lnTo>
                        <a:pt x="1270314" y="179752"/>
                      </a:lnTo>
                      <a:cubicBezTo>
                        <a:pt x="1322540" y="145450"/>
                        <a:pt x="1389962" y="138760"/>
                        <a:pt x="1452058" y="164462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32597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24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j-lt"/>
                  </a:endParaRPr>
                </a:p>
              </p:txBody>
            </p:sp>
          </p:grpSp>
          <p:sp>
            <p:nvSpPr>
              <p:cNvPr id="80" name="Rectangle 79"/>
              <p:cNvSpPr/>
              <p:nvPr>
                <p:custDataLst>
                  <p:tags r:id="rId1"/>
                </p:custDataLst>
              </p:nvPr>
            </p:nvSpPr>
            <p:spPr bwMode="auto">
              <a:xfrm>
                <a:off x="879068" y="5240229"/>
                <a:ext cx="1070933" cy="685800"/>
              </a:xfrm>
              <a:prstGeom prst="rect">
                <a:avLst/>
              </a:prstGeom>
              <a:solidFill>
                <a:srgbClr val="002050"/>
              </a:solidFill>
              <a:ln w="3175">
                <a:solidFill>
                  <a:schemeClr val="bg1">
                    <a:lumMod val="75000"/>
                  </a:schemeClr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9945" tIns="46630" rIns="69945" bIns="27978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5102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2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lt"/>
                  </a:rPr>
                  <a:t>LOB Applications</a:t>
                </a:r>
              </a:p>
            </p:txBody>
          </p:sp>
          <p:sp>
            <p:nvSpPr>
              <p:cNvPr id="81" name="Round Diagonal Corner Rectangle 53"/>
              <p:cNvSpPr/>
              <p:nvPr/>
            </p:nvSpPr>
            <p:spPr bwMode="auto">
              <a:xfrm>
                <a:off x="1288718" y="5303054"/>
                <a:ext cx="251633" cy="286423"/>
              </a:xfrm>
              <a:custGeom>
                <a:avLst/>
                <a:gdLst/>
                <a:ahLst/>
                <a:cxnLst/>
                <a:rect l="l" t="t" r="r" b="b"/>
                <a:pathLst>
                  <a:path w="3235820" h="3683194">
                    <a:moveTo>
                      <a:pt x="595560" y="650095"/>
                    </a:moveTo>
                    <a:lnTo>
                      <a:pt x="1886300" y="650095"/>
                    </a:lnTo>
                    <a:lnTo>
                      <a:pt x="1886300" y="1018395"/>
                    </a:lnTo>
                    <a:lnTo>
                      <a:pt x="595560" y="1018395"/>
                    </a:lnTo>
                    <a:close/>
                    <a:moveTo>
                      <a:pt x="2054321" y="226077"/>
                    </a:moveTo>
                    <a:lnTo>
                      <a:pt x="520579" y="233218"/>
                    </a:lnTo>
                    <a:cubicBezTo>
                      <a:pt x="362905" y="233218"/>
                      <a:pt x="242283" y="270202"/>
                      <a:pt x="235081" y="524949"/>
                    </a:cubicBezTo>
                    <a:lnTo>
                      <a:pt x="235081" y="3449976"/>
                    </a:lnTo>
                    <a:lnTo>
                      <a:pt x="2715242" y="3449976"/>
                    </a:lnTo>
                    <a:cubicBezTo>
                      <a:pt x="2937738" y="3478785"/>
                      <a:pt x="3000739" y="3319364"/>
                      <a:pt x="3000739" y="3158245"/>
                    </a:cubicBezTo>
                    <a:lnTo>
                      <a:pt x="3000739" y="1068756"/>
                    </a:lnTo>
                    <a:lnTo>
                      <a:pt x="2242421" y="1068756"/>
                    </a:lnTo>
                    <a:cubicBezTo>
                      <a:pt x="2138537" y="1068756"/>
                      <a:pt x="2054321" y="984540"/>
                      <a:pt x="2054321" y="880655"/>
                    </a:cubicBezTo>
                    <a:close/>
                    <a:moveTo>
                      <a:pt x="334033" y="0"/>
                    </a:moveTo>
                    <a:lnTo>
                      <a:pt x="2218267" y="0"/>
                    </a:lnTo>
                    <a:lnTo>
                      <a:pt x="3235820" y="939280"/>
                    </a:lnTo>
                    <a:lnTo>
                      <a:pt x="3235820" y="3349162"/>
                    </a:lnTo>
                    <a:cubicBezTo>
                      <a:pt x="3235820" y="3533642"/>
                      <a:pt x="3086268" y="3683194"/>
                      <a:pt x="2901788" y="3683194"/>
                    </a:cubicBezTo>
                    <a:lnTo>
                      <a:pt x="0" y="3683194"/>
                    </a:lnTo>
                    <a:lnTo>
                      <a:pt x="0" y="334033"/>
                    </a:lnTo>
                    <a:cubicBezTo>
                      <a:pt x="0" y="149553"/>
                      <a:pt x="149553" y="0"/>
                      <a:pt x="334033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3260" tIns="46630" rIns="46630" bIns="9326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29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-51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76" name="Group 75"/>
            <p:cNvGrpSpPr>
              <a:grpSpLocks noChangeAspect="1"/>
            </p:cNvGrpSpPr>
            <p:nvPr/>
          </p:nvGrpSpPr>
          <p:grpSpPr>
            <a:xfrm>
              <a:off x="7271302" y="4673060"/>
              <a:ext cx="644794" cy="837329"/>
              <a:chOff x="377825" y="1184276"/>
              <a:chExt cx="1020763" cy="1325563"/>
            </a:xfrm>
            <a:solidFill>
              <a:schemeClr val="accent1"/>
            </a:solidFill>
          </p:grpSpPr>
          <p:sp>
            <p:nvSpPr>
              <p:cNvPr id="77" name="Oval 122"/>
              <p:cNvSpPr>
                <a:spLocks noChangeArrowheads="1"/>
              </p:cNvSpPr>
              <p:nvPr/>
            </p:nvSpPr>
            <p:spPr bwMode="auto">
              <a:xfrm>
                <a:off x="395288" y="1184276"/>
                <a:ext cx="985838" cy="1873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  <p:sp>
            <p:nvSpPr>
              <p:cNvPr id="78" name="Freeform 123"/>
              <p:cNvSpPr>
                <a:spLocks noEditPoints="1"/>
              </p:cNvSpPr>
              <p:nvPr/>
            </p:nvSpPr>
            <p:spPr bwMode="auto">
              <a:xfrm>
                <a:off x="377825" y="1314451"/>
                <a:ext cx="1020763" cy="1195388"/>
              </a:xfrm>
              <a:custGeom>
                <a:avLst/>
                <a:gdLst>
                  <a:gd name="T0" fmla="*/ 480 w 480"/>
                  <a:gd name="T1" fmla="*/ 135 h 562"/>
                  <a:gd name="T2" fmla="*/ 480 w 480"/>
                  <a:gd name="T3" fmla="*/ 0 h 562"/>
                  <a:gd name="T4" fmla="*/ 240 w 480"/>
                  <a:gd name="T5" fmla="*/ 43 h 562"/>
                  <a:gd name="T6" fmla="*/ 0 w 480"/>
                  <a:gd name="T7" fmla="*/ 0 h 562"/>
                  <a:gd name="T8" fmla="*/ 0 w 480"/>
                  <a:gd name="T9" fmla="*/ 135 h 562"/>
                  <a:gd name="T10" fmla="*/ 15 w 480"/>
                  <a:gd name="T11" fmla="*/ 153 h 562"/>
                  <a:gd name="T12" fmla="*/ 0 w 480"/>
                  <a:gd name="T13" fmla="*/ 170 h 562"/>
                  <a:gd name="T14" fmla="*/ 0 w 480"/>
                  <a:gd name="T15" fmla="*/ 322 h 562"/>
                  <a:gd name="T16" fmla="*/ 15 w 480"/>
                  <a:gd name="T17" fmla="*/ 340 h 562"/>
                  <a:gd name="T18" fmla="*/ 0 w 480"/>
                  <a:gd name="T19" fmla="*/ 358 h 562"/>
                  <a:gd name="T20" fmla="*/ 0 w 480"/>
                  <a:gd name="T21" fmla="*/ 510 h 562"/>
                  <a:gd name="T22" fmla="*/ 240 w 480"/>
                  <a:gd name="T23" fmla="*/ 562 h 562"/>
                  <a:gd name="T24" fmla="*/ 480 w 480"/>
                  <a:gd name="T25" fmla="*/ 510 h 562"/>
                  <a:gd name="T26" fmla="*/ 480 w 480"/>
                  <a:gd name="T27" fmla="*/ 358 h 562"/>
                  <a:gd name="T28" fmla="*/ 466 w 480"/>
                  <a:gd name="T29" fmla="*/ 340 h 562"/>
                  <a:gd name="T30" fmla="*/ 480 w 480"/>
                  <a:gd name="T31" fmla="*/ 322 h 562"/>
                  <a:gd name="T32" fmla="*/ 480 w 480"/>
                  <a:gd name="T33" fmla="*/ 170 h 562"/>
                  <a:gd name="T34" fmla="*/ 466 w 480"/>
                  <a:gd name="T35" fmla="*/ 153 h 562"/>
                  <a:gd name="T36" fmla="*/ 480 w 480"/>
                  <a:gd name="T37" fmla="*/ 135 h 562"/>
                  <a:gd name="T38" fmla="*/ 458 w 480"/>
                  <a:gd name="T39" fmla="*/ 352 h 562"/>
                  <a:gd name="T40" fmla="*/ 240 w 480"/>
                  <a:gd name="T41" fmla="*/ 380 h 562"/>
                  <a:gd name="T42" fmla="*/ 23 w 480"/>
                  <a:gd name="T43" fmla="*/ 352 h 562"/>
                  <a:gd name="T44" fmla="*/ 23 w 480"/>
                  <a:gd name="T45" fmla="*/ 333 h 562"/>
                  <a:gd name="T46" fmla="*/ 240 w 480"/>
                  <a:gd name="T47" fmla="*/ 361 h 562"/>
                  <a:gd name="T48" fmla="*/ 458 w 480"/>
                  <a:gd name="T49" fmla="*/ 333 h 562"/>
                  <a:gd name="T50" fmla="*/ 458 w 480"/>
                  <a:gd name="T51" fmla="*/ 352 h 562"/>
                  <a:gd name="T52" fmla="*/ 458 w 480"/>
                  <a:gd name="T53" fmla="*/ 166 h 562"/>
                  <a:gd name="T54" fmla="*/ 240 w 480"/>
                  <a:gd name="T55" fmla="*/ 195 h 562"/>
                  <a:gd name="T56" fmla="*/ 23 w 480"/>
                  <a:gd name="T57" fmla="*/ 166 h 562"/>
                  <a:gd name="T58" fmla="*/ 23 w 480"/>
                  <a:gd name="T59" fmla="*/ 147 h 562"/>
                  <a:gd name="T60" fmla="*/ 240 w 480"/>
                  <a:gd name="T61" fmla="*/ 176 h 562"/>
                  <a:gd name="T62" fmla="*/ 458 w 480"/>
                  <a:gd name="T63" fmla="*/ 147 h 562"/>
                  <a:gd name="T64" fmla="*/ 458 w 480"/>
                  <a:gd name="T65" fmla="*/ 166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80" h="562">
                    <a:moveTo>
                      <a:pt x="480" y="135"/>
                    </a:moveTo>
                    <a:cubicBezTo>
                      <a:pt x="480" y="0"/>
                      <a:pt x="480" y="0"/>
                      <a:pt x="480" y="0"/>
                    </a:cubicBezTo>
                    <a:cubicBezTo>
                      <a:pt x="448" y="31"/>
                      <a:pt x="326" y="43"/>
                      <a:pt x="240" y="43"/>
                    </a:cubicBezTo>
                    <a:cubicBezTo>
                      <a:pt x="154" y="43"/>
                      <a:pt x="32" y="31"/>
                      <a:pt x="0" y="0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0" y="141"/>
                      <a:pt x="5" y="147"/>
                      <a:pt x="15" y="153"/>
                    </a:cubicBezTo>
                    <a:cubicBezTo>
                      <a:pt x="5" y="158"/>
                      <a:pt x="0" y="164"/>
                      <a:pt x="0" y="170"/>
                    </a:cubicBezTo>
                    <a:cubicBezTo>
                      <a:pt x="0" y="322"/>
                      <a:pt x="0" y="322"/>
                      <a:pt x="0" y="322"/>
                    </a:cubicBezTo>
                    <a:cubicBezTo>
                      <a:pt x="0" y="329"/>
                      <a:pt x="5" y="335"/>
                      <a:pt x="15" y="340"/>
                    </a:cubicBezTo>
                    <a:cubicBezTo>
                      <a:pt x="5" y="346"/>
                      <a:pt x="0" y="351"/>
                      <a:pt x="0" y="358"/>
                    </a:cubicBezTo>
                    <a:cubicBezTo>
                      <a:pt x="0" y="510"/>
                      <a:pt x="0" y="510"/>
                      <a:pt x="0" y="510"/>
                    </a:cubicBezTo>
                    <a:cubicBezTo>
                      <a:pt x="0" y="538"/>
                      <a:pt x="108" y="562"/>
                      <a:pt x="240" y="562"/>
                    </a:cubicBezTo>
                    <a:cubicBezTo>
                      <a:pt x="373" y="562"/>
                      <a:pt x="480" y="538"/>
                      <a:pt x="480" y="510"/>
                    </a:cubicBezTo>
                    <a:cubicBezTo>
                      <a:pt x="480" y="358"/>
                      <a:pt x="480" y="358"/>
                      <a:pt x="480" y="358"/>
                    </a:cubicBezTo>
                    <a:cubicBezTo>
                      <a:pt x="480" y="351"/>
                      <a:pt x="475" y="346"/>
                      <a:pt x="466" y="340"/>
                    </a:cubicBezTo>
                    <a:cubicBezTo>
                      <a:pt x="475" y="335"/>
                      <a:pt x="480" y="329"/>
                      <a:pt x="480" y="322"/>
                    </a:cubicBezTo>
                    <a:cubicBezTo>
                      <a:pt x="480" y="170"/>
                      <a:pt x="480" y="170"/>
                      <a:pt x="480" y="170"/>
                    </a:cubicBezTo>
                    <a:cubicBezTo>
                      <a:pt x="480" y="164"/>
                      <a:pt x="475" y="158"/>
                      <a:pt x="466" y="153"/>
                    </a:cubicBezTo>
                    <a:cubicBezTo>
                      <a:pt x="475" y="147"/>
                      <a:pt x="480" y="141"/>
                      <a:pt x="480" y="135"/>
                    </a:cubicBezTo>
                    <a:close/>
                    <a:moveTo>
                      <a:pt x="458" y="352"/>
                    </a:moveTo>
                    <a:cubicBezTo>
                      <a:pt x="458" y="368"/>
                      <a:pt x="361" y="380"/>
                      <a:pt x="240" y="380"/>
                    </a:cubicBezTo>
                    <a:cubicBezTo>
                      <a:pt x="120" y="380"/>
                      <a:pt x="23" y="368"/>
                      <a:pt x="23" y="352"/>
                    </a:cubicBezTo>
                    <a:cubicBezTo>
                      <a:pt x="23" y="333"/>
                      <a:pt x="23" y="333"/>
                      <a:pt x="23" y="333"/>
                    </a:cubicBezTo>
                    <a:cubicBezTo>
                      <a:pt x="23" y="349"/>
                      <a:pt x="120" y="361"/>
                      <a:pt x="240" y="361"/>
                    </a:cubicBezTo>
                    <a:cubicBezTo>
                      <a:pt x="361" y="361"/>
                      <a:pt x="458" y="349"/>
                      <a:pt x="458" y="333"/>
                    </a:cubicBezTo>
                    <a:lnTo>
                      <a:pt x="458" y="352"/>
                    </a:lnTo>
                    <a:close/>
                    <a:moveTo>
                      <a:pt x="458" y="166"/>
                    </a:moveTo>
                    <a:cubicBezTo>
                      <a:pt x="458" y="182"/>
                      <a:pt x="361" y="195"/>
                      <a:pt x="240" y="195"/>
                    </a:cubicBezTo>
                    <a:cubicBezTo>
                      <a:pt x="120" y="195"/>
                      <a:pt x="23" y="182"/>
                      <a:pt x="23" y="166"/>
                    </a:cubicBezTo>
                    <a:cubicBezTo>
                      <a:pt x="23" y="147"/>
                      <a:pt x="23" y="147"/>
                      <a:pt x="23" y="147"/>
                    </a:cubicBezTo>
                    <a:cubicBezTo>
                      <a:pt x="23" y="163"/>
                      <a:pt x="120" y="176"/>
                      <a:pt x="240" y="176"/>
                    </a:cubicBezTo>
                    <a:cubicBezTo>
                      <a:pt x="361" y="176"/>
                      <a:pt x="458" y="163"/>
                      <a:pt x="458" y="147"/>
                    </a:cubicBezTo>
                    <a:lnTo>
                      <a:pt x="458" y="1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</p:grpSp>
      </p:grpSp>
      <p:sp>
        <p:nvSpPr>
          <p:cNvPr id="95" name="Title 1"/>
          <p:cNvSpPr txBox="1">
            <a:spLocks/>
          </p:cNvSpPr>
          <p:nvPr/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Traditional business analytics process</a:t>
            </a:r>
            <a:endParaRPr lang="en-US" dirty="0"/>
          </a:p>
        </p:txBody>
      </p:sp>
      <p:sp>
        <p:nvSpPr>
          <p:cNvPr id="96" name="Slide Number Placeholder 2"/>
          <p:cNvSpPr txBox="1">
            <a:spLocks/>
          </p:cNvSpPr>
          <p:nvPr/>
        </p:nvSpPr>
        <p:spPr>
          <a:xfrm>
            <a:off x="11869738" y="6761163"/>
            <a:ext cx="566737" cy="136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97">
              <a:defRPr/>
            </a:pPr>
            <a:fld id="{75FAD755-3BD0-2447-A9DF-109DAABEFD99}" type="slidenum">
              <a:rPr lang="en-US" sz="1836" kern="0" smtClean="0">
                <a:solidFill>
                  <a:schemeClr val="tx1"/>
                </a:solidFill>
                <a:latin typeface="+mj-lt"/>
              </a:rPr>
              <a:pPr defTabSz="932597">
                <a:defRPr/>
              </a:pPr>
              <a:t>13</a:t>
            </a:fld>
            <a:endParaRPr lang="en-US" sz="1836" kern="0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9007629" y="1290036"/>
            <a:ext cx="2984330" cy="2984329"/>
            <a:chOff x="5362071" y="1172650"/>
            <a:chExt cx="2926079" cy="2926078"/>
          </a:xfrm>
        </p:grpSpPr>
        <p:sp>
          <p:nvSpPr>
            <p:cNvPr id="98" name="Block Arc 97"/>
            <p:cNvSpPr/>
            <p:nvPr/>
          </p:nvSpPr>
          <p:spPr bwMode="auto">
            <a:xfrm rot="20944188">
              <a:off x="5362071" y="1172650"/>
              <a:ext cx="2926079" cy="2926078"/>
            </a:xfrm>
            <a:prstGeom prst="blockArc">
              <a:avLst>
                <a:gd name="adj1" fmla="val 19073288"/>
                <a:gd name="adj2" fmla="val 1708824"/>
                <a:gd name="adj3" fmla="val 18480"/>
              </a:avLst>
            </a:prstGeom>
            <a:solidFill>
              <a:schemeClr val="accent1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93256" tIns="46628" rIns="93256" bIns="4662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2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99" name="Block Arc 32"/>
            <p:cNvSpPr/>
            <p:nvPr/>
          </p:nvSpPr>
          <p:spPr bwMode="auto">
            <a:xfrm rot="20943300">
              <a:off x="7336019" y="1888721"/>
              <a:ext cx="372793" cy="1059698"/>
            </a:xfrm>
            <a:custGeom>
              <a:avLst/>
              <a:gdLst/>
              <a:ahLst/>
              <a:cxnLst/>
              <a:rect l="l" t="t" r="r" b="b"/>
              <a:pathLst>
                <a:path w="511332" h="1453507">
                  <a:moveTo>
                    <a:pt x="0" y="170835"/>
                  </a:moveTo>
                  <a:lnTo>
                    <a:pt x="154655" y="139657"/>
                  </a:lnTo>
                  <a:lnTo>
                    <a:pt x="188611" y="0"/>
                  </a:lnTo>
                  <a:cubicBezTo>
                    <a:pt x="531911" y="379928"/>
                    <a:pt x="607985" y="928949"/>
                    <a:pt x="384728" y="1385725"/>
                  </a:cubicBezTo>
                  <a:lnTo>
                    <a:pt x="475475" y="1435021"/>
                  </a:lnTo>
                  <a:lnTo>
                    <a:pt x="208187" y="1453507"/>
                  </a:lnTo>
                  <a:lnTo>
                    <a:pt x="78212" y="1219218"/>
                  </a:lnTo>
                  <a:lnTo>
                    <a:pt x="159218" y="1263222"/>
                  </a:lnTo>
                  <a:cubicBezTo>
                    <a:pt x="332687" y="902393"/>
                    <a:pt x="270721" y="470594"/>
                    <a:pt x="0" y="170835"/>
                  </a:cubicBezTo>
                  <a:close/>
                </a:path>
              </a:pathLst>
            </a:custGeom>
            <a:solidFill>
              <a:srgbClr val="00BCF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scene3d>
              <a:camera prst="orthographicFront"/>
              <a:lightRig rig="glow" dir="t"/>
            </a:scene3d>
            <a:sp3d/>
          </p:spPr>
          <p:txBody>
            <a:bodyPr vert="horz" wrap="square" lIns="89530" tIns="44765" rIns="89530" bIns="44765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95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4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00" name="Rectangle 99"/>
            <p:cNvSpPr/>
            <p:nvPr/>
          </p:nvSpPr>
          <p:spPr>
            <a:xfrm rot="4247000">
              <a:off x="5754906" y="1656933"/>
              <a:ext cx="2120354" cy="2066631"/>
            </a:xfrm>
            <a:prstGeom prst="rect">
              <a:avLst/>
            </a:prstGeom>
            <a:noFill/>
          </p:spPr>
          <p:txBody>
            <a:bodyPr spcFirstLastPara="1" wrap="none" lIns="99460" tIns="49730" rIns="99460" bIns="49730" numCol="1">
              <a:prstTxWarp prst="textArchUp">
                <a:avLst>
                  <a:gd name="adj" fmla="val 10204252"/>
                </a:avLst>
              </a:prstTxWarp>
              <a:spAutoFit/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  <a:t>Identify </a:t>
              </a:r>
              <a:b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  <a:t>data schema</a:t>
              </a:r>
              <a:b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  <a:t>and queries</a:t>
              </a:r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9007628" y="1290037"/>
            <a:ext cx="2984330" cy="2984329"/>
            <a:chOff x="5362070" y="1172651"/>
            <a:chExt cx="2926079" cy="2926078"/>
          </a:xfrm>
        </p:grpSpPr>
        <p:sp>
          <p:nvSpPr>
            <p:cNvPr id="102" name="Block Arc 101"/>
            <p:cNvSpPr/>
            <p:nvPr/>
          </p:nvSpPr>
          <p:spPr bwMode="auto">
            <a:xfrm rot="3673455">
              <a:off x="5362071" y="1172650"/>
              <a:ext cx="2926078" cy="2926079"/>
            </a:xfrm>
            <a:prstGeom prst="blockArc">
              <a:avLst>
                <a:gd name="adj1" fmla="val 19073288"/>
                <a:gd name="adj2" fmla="val 1708824"/>
                <a:gd name="adj3" fmla="val 18480"/>
              </a:avLst>
            </a:prstGeom>
            <a:solidFill>
              <a:schemeClr val="accent1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93256" tIns="46628" rIns="93256" bIns="4662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2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03" name="Block Arc 32"/>
            <p:cNvSpPr/>
            <p:nvPr/>
          </p:nvSpPr>
          <p:spPr bwMode="auto">
            <a:xfrm rot="3684843">
              <a:off x="7057358" y="2700843"/>
              <a:ext cx="372793" cy="1059698"/>
            </a:xfrm>
            <a:custGeom>
              <a:avLst/>
              <a:gdLst/>
              <a:ahLst/>
              <a:cxnLst/>
              <a:rect l="l" t="t" r="r" b="b"/>
              <a:pathLst>
                <a:path w="511332" h="1453507">
                  <a:moveTo>
                    <a:pt x="0" y="170835"/>
                  </a:moveTo>
                  <a:lnTo>
                    <a:pt x="154655" y="139657"/>
                  </a:lnTo>
                  <a:lnTo>
                    <a:pt x="188611" y="0"/>
                  </a:lnTo>
                  <a:cubicBezTo>
                    <a:pt x="531911" y="379928"/>
                    <a:pt x="607985" y="928949"/>
                    <a:pt x="384728" y="1385725"/>
                  </a:cubicBezTo>
                  <a:lnTo>
                    <a:pt x="475475" y="1435021"/>
                  </a:lnTo>
                  <a:lnTo>
                    <a:pt x="208187" y="1453507"/>
                  </a:lnTo>
                  <a:lnTo>
                    <a:pt x="78212" y="1219218"/>
                  </a:lnTo>
                  <a:lnTo>
                    <a:pt x="159218" y="1263222"/>
                  </a:lnTo>
                  <a:cubicBezTo>
                    <a:pt x="332687" y="902393"/>
                    <a:pt x="270721" y="470594"/>
                    <a:pt x="0" y="170835"/>
                  </a:cubicBezTo>
                  <a:close/>
                </a:path>
              </a:pathLst>
            </a:custGeom>
            <a:solidFill>
              <a:srgbClr val="00BCF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scene3d>
              <a:camera prst="orthographicFront"/>
              <a:lightRig rig="glow" dir="t"/>
            </a:scene3d>
            <a:sp3d/>
          </p:spPr>
          <p:txBody>
            <a:bodyPr vert="horz" wrap="square" lIns="89530" tIns="44765" rIns="89530" bIns="44765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95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4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04" name="Rectangle 103"/>
            <p:cNvSpPr/>
            <p:nvPr/>
          </p:nvSpPr>
          <p:spPr>
            <a:xfrm rot="19351157">
              <a:off x="5729496" y="1621330"/>
              <a:ext cx="2262520" cy="2133296"/>
            </a:xfrm>
            <a:prstGeom prst="rect">
              <a:avLst/>
            </a:prstGeom>
            <a:noFill/>
          </p:spPr>
          <p:txBody>
            <a:bodyPr spcFirstLastPara="1" wrap="none" lIns="99460" tIns="49730" rIns="99460" bIns="49730" numCol="1">
              <a:prstTxWarp prst="textArchDown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  <a:t>Identify </a:t>
              </a:r>
              <a:b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  <a:t>data sources</a:t>
              </a: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9007629" y="1290036"/>
            <a:ext cx="2984330" cy="2984329"/>
            <a:chOff x="5362071" y="1172650"/>
            <a:chExt cx="2926079" cy="2926078"/>
          </a:xfrm>
        </p:grpSpPr>
        <p:sp>
          <p:nvSpPr>
            <p:cNvPr id="106" name="Block Arc 105"/>
            <p:cNvSpPr/>
            <p:nvPr/>
          </p:nvSpPr>
          <p:spPr bwMode="auto">
            <a:xfrm rot="12332130">
              <a:off x="5362071" y="1172650"/>
              <a:ext cx="2926079" cy="2926078"/>
            </a:xfrm>
            <a:prstGeom prst="blockArc">
              <a:avLst>
                <a:gd name="adj1" fmla="val 19073288"/>
                <a:gd name="adj2" fmla="val 1708824"/>
                <a:gd name="adj3" fmla="val 18480"/>
              </a:avLst>
            </a:prstGeom>
            <a:solidFill>
              <a:schemeClr val="accent1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93256" tIns="46628" rIns="93256" bIns="4662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2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07" name="Block Arc 32"/>
            <p:cNvSpPr/>
            <p:nvPr/>
          </p:nvSpPr>
          <p:spPr bwMode="auto">
            <a:xfrm rot="12350672">
              <a:off x="5952048" y="1861100"/>
              <a:ext cx="372793" cy="1059698"/>
            </a:xfrm>
            <a:custGeom>
              <a:avLst/>
              <a:gdLst/>
              <a:ahLst/>
              <a:cxnLst/>
              <a:rect l="l" t="t" r="r" b="b"/>
              <a:pathLst>
                <a:path w="511332" h="1453507">
                  <a:moveTo>
                    <a:pt x="0" y="170835"/>
                  </a:moveTo>
                  <a:lnTo>
                    <a:pt x="154655" y="139657"/>
                  </a:lnTo>
                  <a:lnTo>
                    <a:pt x="188611" y="0"/>
                  </a:lnTo>
                  <a:cubicBezTo>
                    <a:pt x="531911" y="379928"/>
                    <a:pt x="607985" y="928949"/>
                    <a:pt x="384728" y="1385725"/>
                  </a:cubicBezTo>
                  <a:lnTo>
                    <a:pt x="475475" y="1435021"/>
                  </a:lnTo>
                  <a:lnTo>
                    <a:pt x="208187" y="1453507"/>
                  </a:lnTo>
                  <a:lnTo>
                    <a:pt x="78212" y="1219218"/>
                  </a:lnTo>
                  <a:lnTo>
                    <a:pt x="159218" y="1263222"/>
                  </a:lnTo>
                  <a:cubicBezTo>
                    <a:pt x="332687" y="902393"/>
                    <a:pt x="270721" y="470594"/>
                    <a:pt x="0" y="170835"/>
                  </a:cubicBezTo>
                  <a:close/>
                </a:path>
              </a:pathLst>
            </a:custGeom>
            <a:solidFill>
              <a:srgbClr val="00BCF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scene3d>
              <a:camera prst="orthographicFront"/>
              <a:lightRig rig="glow" dir="t"/>
            </a:scene3d>
            <a:sp3d/>
          </p:spPr>
          <p:txBody>
            <a:bodyPr vert="horz" wrap="square" lIns="89530" tIns="44765" rIns="89530" bIns="44765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95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4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08" name="Rectangle 107"/>
            <p:cNvSpPr/>
            <p:nvPr/>
          </p:nvSpPr>
          <p:spPr>
            <a:xfrm rot="17428600">
              <a:off x="5659039" y="1633301"/>
              <a:ext cx="2147006" cy="1979430"/>
            </a:xfrm>
            <a:prstGeom prst="rect">
              <a:avLst/>
            </a:prstGeom>
            <a:noFill/>
          </p:spPr>
          <p:txBody>
            <a:bodyPr spcFirstLastPara="1" wrap="none" lIns="99460" tIns="49730" rIns="99460" bIns="49730" numCol="1">
              <a:prstTxWarp prst="textArchUp">
                <a:avLst>
                  <a:gd name="adj" fmla="val 10204252"/>
                </a:avLst>
              </a:prstTxWarp>
              <a:spAutoFit/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  <a:t>Create reports</a:t>
              </a:r>
              <a:b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  <a:t>Do analytics</a:t>
              </a: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9007629" y="1290037"/>
            <a:ext cx="2984330" cy="2984329"/>
            <a:chOff x="5362071" y="1172651"/>
            <a:chExt cx="2926079" cy="2926078"/>
          </a:xfrm>
        </p:grpSpPr>
        <p:sp>
          <p:nvSpPr>
            <p:cNvPr id="110" name="Block Arc 109"/>
            <p:cNvSpPr/>
            <p:nvPr/>
          </p:nvSpPr>
          <p:spPr bwMode="auto">
            <a:xfrm rot="8002982">
              <a:off x="5362072" y="1172650"/>
              <a:ext cx="2926078" cy="2926079"/>
            </a:xfrm>
            <a:prstGeom prst="blockArc">
              <a:avLst>
                <a:gd name="adj1" fmla="val 19073288"/>
                <a:gd name="adj2" fmla="val 1708824"/>
                <a:gd name="adj3" fmla="val 18480"/>
              </a:avLst>
            </a:prstGeom>
            <a:solidFill>
              <a:schemeClr val="accent1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93256" tIns="46628" rIns="93256" bIns="4662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2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1" name="Block Arc 32"/>
            <p:cNvSpPr/>
            <p:nvPr/>
          </p:nvSpPr>
          <p:spPr bwMode="auto">
            <a:xfrm rot="8009585">
              <a:off x="6198420" y="2685554"/>
              <a:ext cx="372793" cy="1059698"/>
            </a:xfrm>
            <a:custGeom>
              <a:avLst/>
              <a:gdLst/>
              <a:ahLst/>
              <a:cxnLst/>
              <a:rect l="l" t="t" r="r" b="b"/>
              <a:pathLst>
                <a:path w="511332" h="1453507">
                  <a:moveTo>
                    <a:pt x="0" y="170835"/>
                  </a:moveTo>
                  <a:lnTo>
                    <a:pt x="154655" y="139657"/>
                  </a:lnTo>
                  <a:lnTo>
                    <a:pt x="188611" y="0"/>
                  </a:lnTo>
                  <a:cubicBezTo>
                    <a:pt x="531911" y="379928"/>
                    <a:pt x="607985" y="928949"/>
                    <a:pt x="384728" y="1385725"/>
                  </a:cubicBezTo>
                  <a:lnTo>
                    <a:pt x="475475" y="1435021"/>
                  </a:lnTo>
                  <a:lnTo>
                    <a:pt x="208187" y="1453507"/>
                  </a:lnTo>
                  <a:lnTo>
                    <a:pt x="78212" y="1219218"/>
                  </a:lnTo>
                  <a:lnTo>
                    <a:pt x="159218" y="1263222"/>
                  </a:lnTo>
                  <a:cubicBezTo>
                    <a:pt x="332687" y="902393"/>
                    <a:pt x="270721" y="470594"/>
                    <a:pt x="0" y="170835"/>
                  </a:cubicBezTo>
                  <a:close/>
                </a:path>
              </a:pathLst>
            </a:custGeom>
            <a:solidFill>
              <a:srgbClr val="00BCF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scene3d>
              <a:camera prst="orthographicFront"/>
              <a:lightRig rig="glow" dir="t"/>
            </a:scene3d>
            <a:sp3d/>
          </p:spPr>
          <p:txBody>
            <a:bodyPr vert="horz" wrap="square" lIns="89530" tIns="44765" rIns="89530" bIns="44765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95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4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 rot="2101838">
              <a:off x="5621656" y="1616578"/>
              <a:ext cx="2262520" cy="2133296"/>
            </a:xfrm>
            <a:prstGeom prst="rect">
              <a:avLst/>
            </a:prstGeom>
            <a:noFill/>
          </p:spPr>
          <p:txBody>
            <a:bodyPr spcFirstLastPara="1" wrap="none" lIns="99460" tIns="49730" rIns="99460" bIns="49730" numCol="1">
              <a:prstTxWarp prst="textArchDown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  <a:t>Create ETL </a:t>
              </a:r>
              <a:b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</a:br>
              <a: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  <a:t>pipeline 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9007628" y="1290037"/>
            <a:ext cx="2984330" cy="2984329"/>
            <a:chOff x="5362070" y="1172651"/>
            <a:chExt cx="2926079" cy="2926078"/>
          </a:xfrm>
        </p:grpSpPr>
        <p:sp>
          <p:nvSpPr>
            <p:cNvPr id="114" name="Block Arc 113"/>
            <p:cNvSpPr/>
            <p:nvPr/>
          </p:nvSpPr>
          <p:spPr bwMode="auto">
            <a:xfrm rot="16573667">
              <a:off x="5362071" y="1172650"/>
              <a:ext cx="2926078" cy="2926079"/>
            </a:xfrm>
            <a:prstGeom prst="blockArc">
              <a:avLst>
                <a:gd name="adj1" fmla="val 19174529"/>
                <a:gd name="adj2" fmla="val 1738992"/>
                <a:gd name="adj3" fmla="val 18359"/>
              </a:avLst>
            </a:prstGeom>
            <a:solidFill>
              <a:schemeClr val="accent1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93256" tIns="46628" rIns="93256" bIns="46628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2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5" name="Block Arc 32"/>
            <p:cNvSpPr/>
            <p:nvPr/>
          </p:nvSpPr>
          <p:spPr bwMode="auto">
            <a:xfrm rot="16624349">
              <a:off x="6657616" y="1376805"/>
              <a:ext cx="362840" cy="1047066"/>
            </a:xfrm>
            <a:custGeom>
              <a:avLst/>
              <a:gdLst/>
              <a:ahLst/>
              <a:cxnLst/>
              <a:rect l="l" t="t" r="r" b="b"/>
              <a:pathLst>
                <a:path w="497679" h="1436180">
                  <a:moveTo>
                    <a:pt x="485475" y="646717"/>
                  </a:moveTo>
                  <a:cubicBezTo>
                    <a:pt x="519499" y="888561"/>
                    <a:pt x="482703" y="1140010"/>
                    <a:pt x="371075" y="1368398"/>
                  </a:cubicBezTo>
                  <a:lnTo>
                    <a:pt x="461822" y="1417694"/>
                  </a:lnTo>
                  <a:lnTo>
                    <a:pt x="194534" y="1436180"/>
                  </a:lnTo>
                  <a:lnTo>
                    <a:pt x="64559" y="1201891"/>
                  </a:lnTo>
                  <a:lnTo>
                    <a:pt x="145565" y="1245895"/>
                  </a:lnTo>
                  <a:cubicBezTo>
                    <a:pt x="315843" y="891703"/>
                    <a:pt x="259268" y="469128"/>
                    <a:pt x="0" y="171110"/>
                  </a:cubicBezTo>
                  <a:lnTo>
                    <a:pt x="150635" y="140254"/>
                  </a:lnTo>
                  <a:lnTo>
                    <a:pt x="188385" y="0"/>
                  </a:lnTo>
                  <a:cubicBezTo>
                    <a:pt x="352534" y="185898"/>
                    <a:pt x="452422" y="411775"/>
                    <a:pt x="485475" y="646717"/>
                  </a:cubicBezTo>
                  <a:close/>
                </a:path>
              </a:pathLst>
            </a:custGeom>
            <a:solidFill>
              <a:srgbClr val="00BCF2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scene3d>
              <a:camera prst="orthographicFront"/>
              <a:lightRig rig="glow" dir="t"/>
            </a:scene3d>
            <a:sp3d/>
          </p:spPr>
          <p:txBody>
            <a:bodyPr vert="horz" wrap="square" lIns="89530" tIns="44765" rIns="89530" bIns="44765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895034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4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5792706" y="1536832"/>
              <a:ext cx="2120354" cy="2066631"/>
            </a:xfrm>
            <a:prstGeom prst="rect">
              <a:avLst/>
            </a:prstGeom>
            <a:noFill/>
          </p:spPr>
          <p:txBody>
            <a:bodyPr spcFirstLastPara="1" wrap="none" lIns="99460" tIns="49730" rIns="99460" bIns="49730" numCol="1">
              <a:prstTxWarp prst="textArchUp">
                <a:avLst>
                  <a:gd name="adj" fmla="val 10204252"/>
                </a:avLst>
              </a:prstTxWarp>
              <a:spAutoFit/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  <a:t>New </a:t>
              </a:r>
            </a:p>
            <a:p>
              <a:pPr marL="0" marR="0" lvl="0" indent="0" algn="ctr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22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  <a:ea typeface="+mn-ea"/>
                  <a:cs typeface="+mn-cs"/>
                </a:rPr>
                <a:t>requirements</a:t>
              </a:r>
            </a:p>
          </p:txBody>
        </p:sp>
      </p:grpSp>
      <p:sp>
        <p:nvSpPr>
          <p:cNvPr id="117" name="Rectangle 116"/>
          <p:cNvSpPr/>
          <p:nvPr/>
        </p:nvSpPr>
        <p:spPr>
          <a:xfrm>
            <a:off x="403726" y="1310059"/>
            <a:ext cx="8140664" cy="2979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08011" marR="0" lvl="1" indent="-354581" defTabSz="950500" eaLnBrk="1" fontAlgn="base" latinLnBrk="0" hangingPunct="1">
              <a:lnSpc>
                <a:spcPct val="100000"/>
              </a:lnSpc>
              <a:spcBef>
                <a:spcPts val="204"/>
              </a:spcBef>
              <a:spcAft>
                <a:spcPts val="612"/>
              </a:spcAft>
              <a:buClrTx/>
              <a:buSzTx/>
              <a:buFont typeface="+mj-lt"/>
              <a:buAutoNum type="arabicPeriod"/>
              <a:tabLst>
                <a:tab pos="671470" algn="l"/>
              </a:tabLst>
              <a:defRPr/>
            </a:pPr>
            <a:r>
              <a:rPr kumimoji="0" lang="en-IN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Start with end-user requirements to identify desired reports</a:t>
            </a:r>
            <a:br>
              <a:rPr kumimoji="0" lang="en-IN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</a:br>
            <a:r>
              <a:rPr kumimoji="0" lang="en-IN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and analysis</a:t>
            </a:r>
          </a:p>
          <a:p>
            <a:pPr marL="408011" marR="0" lvl="1" indent="-354581" defTabSz="950500" eaLnBrk="1" fontAlgn="base" latinLnBrk="0" hangingPunct="1">
              <a:lnSpc>
                <a:spcPct val="100000"/>
              </a:lnSpc>
              <a:spcBef>
                <a:spcPts val="204"/>
              </a:spcBef>
              <a:spcAft>
                <a:spcPts val="612"/>
              </a:spcAft>
              <a:buClrTx/>
              <a:buSzTx/>
              <a:buFont typeface="+mj-lt"/>
              <a:buAutoNum type="arabicPeriod"/>
              <a:tabLst>
                <a:tab pos="671470" algn="l"/>
              </a:tabLst>
              <a:defRPr/>
            </a:pPr>
            <a:r>
              <a:rPr kumimoji="0" lang="en-IN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Define corresponding database schema and queries</a:t>
            </a:r>
          </a:p>
          <a:p>
            <a:pPr marL="408011" marR="0" lvl="1" indent="-354581" defTabSz="950500" eaLnBrk="1" fontAlgn="base" latinLnBrk="0" hangingPunct="1">
              <a:lnSpc>
                <a:spcPct val="100000"/>
              </a:lnSpc>
              <a:spcBef>
                <a:spcPts val="204"/>
              </a:spcBef>
              <a:spcAft>
                <a:spcPts val="612"/>
              </a:spcAft>
              <a:buClrTx/>
              <a:buSzTx/>
              <a:buFont typeface="+mj-lt"/>
              <a:buAutoNum type="arabicPeriod"/>
              <a:tabLst>
                <a:tab pos="671470" algn="l"/>
              </a:tabLst>
              <a:defRPr/>
            </a:pPr>
            <a:r>
              <a:rPr kumimoji="0" lang="en-IN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Identify the required data sources</a:t>
            </a:r>
          </a:p>
          <a:p>
            <a:pPr marL="408011" marR="0" lvl="1" indent="-354581" defTabSz="950500" eaLnBrk="1" fontAlgn="base" latinLnBrk="0" hangingPunct="1">
              <a:lnSpc>
                <a:spcPct val="100000"/>
              </a:lnSpc>
              <a:spcBef>
                <a:spcPts val="204"/>
              </a:spcBef>
              <a:spcAft>
                <a:spcPts val="612"/>
              </a:spcAft>
              <a:buClrTx/>
              <a:buSzTx/>
              <a:buFont typeface="+mj-lt"/>
              <a:buAutoNum type="arabicPeriod"/>
              <a:tabLst>
                <a:tab pos="671470" algn="l"/>
              </a:tabLst>
              <a:defRPr/>
            </a:pPr>
            <a:r>
              <a:rPr kumimoji="0" lang="en-IN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Create a Extract-Transform-Load (ETL) pipeline to extract</a:t>
            </a:r>
            <a:br>
              <a:rPr kumimoji="0" lang="en-IN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</a:br>
            <a:r>
              <a:rPr kumimoji="0" lang="en-IN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required data (curation) and transform it to target schema (‘</a:t>
            </a:r>
            <a:r>
              <a:rPr kumimoji="0" lang="en-IN" sz="2040" b="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schema-on-write’</a:t>
            </a:r>
            <a:r>
              <a:rPr kumimoji="0" lang="en-IN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)</a:t>
            </a:r>
          </a:p>
          <a:p>
            <a:pPr marL="408011" marR="0" lvl="1" indent="-354581" defTabSz="950500" eaLnBrk="1" fontAlgn="base" latinLnBrk="0" hangingPunct="1">
              <a:lnSpc>
                <a:spcPct val="100000"/>
              </a:lnSpc>
              <a:spcBef>
                <a:spcPts val="204"/>
              </a:spcBef>
              <a:spcAft>
                <a:spcPts val="612"/>
              </a:spcAft>
              <a:buClrTx/>
              <a:buSzTx/>
              <a:buFont typeface="+mj-lt"/>
              <a:buAutoNum type="arabicPeriod"/>
              <a:tabLst>
                <a:tab pos="671470" algn="l"/>
              </a:tabLst>
              <a:defRPr/>
            </a:pPr>
            <a:r>
              <a:rPr kumimoji="0" lang="en-IN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Create reports, </a:t>
            </a:r>
            <a:r>
              <a:rPr kumimoji="0" lang="en-IN" sz="204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analyze</a:t>
            </a:r>
            <a:r>
              <a:rPr kumimoji="0" lang="en-IN" sz="204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 data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444380" y="5947195"/>
            <a:ext cx="11547443" cy="478376"/>
          </a:xfrm>
          <a:prstGeom prst="rect">
            <a:avLst/>
          </a:prstGeom>
          <a:solidFill>
            <a:srgbClr val="002050"/>
          </a:solidFill>
          <a:ln w="3175">
            <a:noFill/>
            <a:miter lim="800000"/>
          </a:ln>
        </p:spPr>
        <p:txBody>
          <a:bodyPr wrap="square" lIns="932603" tIns="46630" rIns="932603" bIns="46630" rtlCol="0" anchor="ctr">
            <a:sp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</a:rPr>
              <a:t>All data not immediately required is discarded or archived</a:t>
            </a:r>
          </a:p>
        </p:txBody>
      </p:sp>
    </p:spTree>
    <p:extLst>
      <p:ext uri="{BB962C8B-B14F-4D97-AF65-F5344CB8AC3E}">
        <p14:creationId xmlns:p14="http://schemas.microsoft.com/office/powerpoint/2010/main" val="813125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1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1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8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306444" y="4633525"/>
            <a:ext cx="2111526" cy="1057827"/>
          </a:xfrm>
          <a:prstGeom prst="rect">
            <a:avLst/>
          </a:prstGeom>
          <a:solidFill>
            <a:srgbClr val="00BCF2"/>
          </a:solidFill>
        </p:spPr>
        <p:txBody>
          <a:bodyPr wrap="square" lIns="93260" tIns="93260" rIns="93260" bIns="93260" rtlCol="0" anchor="ctr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cs typeface="Segoe UI Semibold" panose="020B0702040204020203" pitchFamily="34" charset="0"/>
              </a:rPr>
              <a:t>Store indefinitely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612005" y="4640262"/>
            <a:ext cx="2111526" cy="1057827"/>
          </a:xfrm>
          <a:prstGeom prst="rect">
            <a:avLst/>
          </a:prstGeom>
          <a:solidFill>
            <a:srgbClr val="00BCF2"/>
          </a:solidFill>
        </p:spPr>
        <p:txBody>
          <a:bodyPr wrap="square" lIns="93260" tIns="93260" rIns="93260" bIns="93260" rtlCol="0" anchor="ctr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cs typeface="Segoe UI Semibold" panose="020B0702040204020203" pitchFamily="34" charset="0"/>
              </a:rPr>
              <a:t>Analyze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917565" y="4633525"/>
            <a:ext cx="2111526" cy="1057827"/>
          </a:xfrm>
          <a:prstGeom prst="rect">
            <a:avLst/>
          </a:prstGeom>
          <a:solidFill>
            <a:srgbClr val="00BCF2"/>
          </a:solidFill>
        </p:spPr>
        <p:txBody>
          <a:bodyPr wrap="square" lIns="93260" tIns="93260" rIns="93260" bIns="93260" rtlCol="0" anchor="ctr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cs typeface="Segoe UI Semibold" panose="020B0702040204020203" pitchFamily="34" charset="0"/>
              </a:rPr>
              <a:t>See results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83" y="4633525"/>
            <a:ext cx="2111526" cy="1057827"/>
          </a:xfrm>
          <a:prstGeom prst="rect">
            <a:avLst/>
          </a:prstGeom>
          <a:solidFill>
            <a:srgbClr val="00BCF2"/>
          </a:solidFill>
        </p:spPr>
        <p:txBody>
          <a:bodyPr wrap="square" lIns="93260" tIns="93260" rIns="93260" bIns="93260" rtlCol="0" anchor="ctr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36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cs typeface="Segoe UI Semibold" panose="020B0702040204020203" pitchFamily="34" charset="0"/>
              </a:rPr>
              <a:t>Gather data </a:t>
            </a:r>
            <a:br>
              <a:rPr kumimoji="0" lang="en-US" sz="1836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cs typeface="Segoe UI Semibold" panose="020B0702040204020203" pitchFamily="34" charset="0"/>
              </a:rPr>
            </a:br>
            <a:r>
              <a:rPr kumimoji="0" lang="en-US" sz="1836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cs typeface="Segoe UI Semibold" panose="020B0702040204020203" pitchFamily="34" charset="0"/>
              </a:rPr>
              <a:t>from all sources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871019" y="3822930"/>
            <a:ext cx="2771920" cy="772567"/>
            <a:chOff x="7523587" y="4333990"/>
            <a:chExt cx="3241039" cy="206834"/>
          </a:xfrm>
        </p:grpSpPr>
        <p:sp>
          <p:nvSpPr>
            <p:cNvPr id="14" name="TextBox 13"/>
            <p:cNvSpPr txBox="1"/>
            <p:nvPr/>
          </p:nvSpPr>
          <p:spPr>
            <a:xfrm>
              <a:off x="9078317" y="4333990"/>
              <a:ext cx="477801" cy="10060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28" b="0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+mj-lt"/>
                  <a:cs typeface="Segoe UI Semibold" panose="020B0702040204020203" pitchFamily="34" charset="0"/>
                </a:rPr>
                <a:t>Iterate</a:t>
              </a:r>
            </a:p>
          </p:txBody>
        </p:sp>
        <p:cxnSp>
          <p:nvCxnSpPr>
            <p:cNvPr id="15" name="Elbow Connector 14"/>
            <p:cNvCxnSpPr>
              <a:stCxn id="11" idx="0"/>
              <a:endCxn id="10" idx="0"/>
            </p:cNvCxnSpPr>
            <p:nvPr/>
          </p:nvCxnSpPr>
          <p:spPr>
            <a:xfrm rot="16200000" flipH="1" flipV="1">
              <a:off x="9143254" y="2919452"/>
              <a:ext cx="1705" cy="3241039"/>
            </a:xfrm>
            <a:prstGeom prst="bentConnector3">
              <a:avLst>
                <a:gd name="adj1" fmla="val -3393202"/>
              </a:avLst>
            </a:prstGeom>
            <a:ln w="76200">
              <a:solidFill>
                <a:schemeClr val="bg1">
                  <a:lumMod val="50000"/>
                </a:schemeClr>
              </a:solidFill>
              <a:prstDash val="sysDot"/>
              <a:miter lim="800000"/>
              <a:headEnd type="none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/>
          <p:cNvCxnSpPr>
            <a:stCxn id="12" idx="3"/>
            <a:endCxn id="9" idx="1"/>
          </p:cNvCxnSpPr>
          <p:nvPr/>
        </p:nvCxnSpPr>
        <p:spPr>
          <a:xfrm>
            <a:off x="2112409" y="5162439"/>
            <a:ext cx="1194035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prstDash val="sysDot"/>
            <a:miter lim="800000"/>
            <a:headEnd type="non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3"/>
            <a:endCxn id="10" idx="1"/>
          </p:cNvCxnSpPr>
          <p:nvPr/>
        </p:nvCxnSpPr>
        <p:spPr>
          <a:xfrm>
            <a:off x="5417970" y="5162439"/>
            <a:ext cx="1194035" cy="6737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prstDash val="sysDot"/>
            <a:miter lim="800000"/>
            <a:headEnd type="non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3"/>
            <a:endCxn id="11" idx="1"/>
          </p:cNvCxnSpPr>
          <p:nvPr/>
        </p:nvCxnSpPr>
        <p:spPr>
          <a:xfrm flipV="1">
            <a:off x="8723531" y="5162439"/>
            <a:ext cx="1194034" cy="6737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prstDash val="sysDot"/>
            <a:miter lim="800000"/>
            <a:headEnd type="non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274639" y="295274"/>
            <a:ext cx="9970149" cy="8673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New big data thinking: </a:t>
            </a:r>
            <a:r>
              <a:rPr lang="en-US" smtClean="0">
                <a:solidFill>
                  <a:srgbClr val="0078D7"/>
                </a:solidFill>
              </a:rPr>
              <a:t>All data has value</a:t>
            </a:r>
            <a:endParaRPr lang="en-US" dirty="0">
              <a:solidFill>
                <a:srgbClr val="0078D7"/>
              </a:solidFill>
            </a:endParaRPr>
          </a:p>
        </p:txBody>
      </p:sp>
      <p:sp>
        <p:nvSpPr>
          <p:cNvPr id="20" name="Slide Number Placeholder 2"/>
          <p:cNvSpPr txBox="1">
            <a:spLocks/>
          </p:cNvSpPr>
          <p:nvPr/>
        </p:nvSpPr>
        <p:spPr>
          <a:xfrm>
            <a:off x="11869738" y="6761163"/>
            <a:ext cx="475245" cy="129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97">
              <a:defRPr/>
            </a:pPr>
            <a:fld id="{75FAD755-3BD0-2447-A9DF-109DAABEFD99}" type="slidenum">
              <a:rPr lang="en-US" sz="1836" kern="0" smtClean="0">
                <a:solidFill>
                  <a:sysClr val="windowText" lastClr="000000"/>
                </a:solidFill>
                <a:latin typeface="+mj-lt"/>
              </a:rPr>
              <a:pPr defTabSz="932597">
                <a:defRPr/>
              </a:pPr>
              <a:t>14</a:t>
            </a:fld>
            <a:endParaRPr lang="en-US" sz="1836" kern="0" dirty="0">
              <a:solidFill>
                <a:sysClr val="windowText" lastClr="000000"/>
              </a:solidFill>
              <a:latin typeface="+mj-lt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23802" y="1529031"/>
            <a:ext cx="9902514" cy="26706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01188" marR="0" lvl="0" indent="-342900" defTabSz="932597" eaLnBrk="1" fontAlgn="base" latinLnBrk="0" hangingPunct="1">
              <a:lnSpc>
                <a:spcPct val="100000"/>
              </a:lnSpc>
              <a:spcBef>
                <a:spcPts val="204"/>
              </a:spcBef>
              <a:spcAft>
                <a:spcPts val="612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671470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All data has potential value</a:t>
            </a:r>
          </a:p>
          <a:p>
            <a:pPr marL="401188" marR="0" lvl="0" indent="-342900" defTabSz="932597" eaLnBrk="1" fontAlgn="base" latinLnBrk="0" hangingPunct="1">
              <a:lnSpc>
                <a:spcPct val="100000"/>
              </a:lnSpc>
              <a:spcBef>
                <a:spcPts val="204"/>
              </a:spcBef>
              <a:spcAft>
                <a:spcPts val="612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671470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Data hoarding</a:t>
            </a:r>
          </a:p>
          <a:p>
            <a:pPr marL="401188" marR="0" lvl="0" indent="-342900" defTabSz="932597" eaLnBrk="1" fontAlgn="base" latinLnBrk="0" hangingPunct="1">
              <a:lnSpc>
                <a:spcPct val="100000"/>
              </a:lnSpc>
              <a:spcBef>
                <a:spcPts val="204"/>
              </a:spcBef>
              <a:spcAft>
                <a:spcPts val="612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671470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No defined schema—stored in native format</a:t>
            </a:r>
          </a:p>
          <a:p>
            <a:pPr marL="401188" marR="0" lvl="0" indent="-342900" defTabSz="932597" eaLnBrk="1" fontAlgn="base" latinLnBrk="0" hangingPunct="1">
              <a:lnSpc>
                <a:spcPct val="100000"/>
              </a:lnSpc>
              <a:spcBef>
                <a:spcPts val="204"/>
              </a:spcBef>
              <a:spcAft>
                <a:spcPts val="612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671470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Schema is imposed and transformations are done at query time </a:t>
            </a:r>
            <a:r>
              <a:rPr kumimoji="0" lang="en-US" sz="2448" b="0" i="1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(schema-on-read). </a:t>
            </a:r>
          </a:p>
          <a:p>
            <a:pPr marL="401188" marR="0" lvl="0" indent="-342900" defTabSz="932597" eaLnBrk="1" fontAlgn="base" latinLnBrk="0" hangingPunct="1">
              <a:lnSpc>
                <a:spcPct val="100000"/>
              </a:lnSpc>
              <a:spcBef>
                <a:spcPts val="204"/>
              </a:spcBef>
              <a:spcAft>
                <a:spcPts val="612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671470" algn="l"/>
              </a:tabLst>
              <a:defRPr/>
            </a:pPr>
            <a:r>
              <a:rPr kumimoji="0" lang="en-US" sz="2448" b="0" i="0" u="none" strike="noStrike" kern="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Apps and users interpret the data as they see fit</a:t>
            </a:r>
          </a:p>
        </p:txBody>
      </p:sp>
    </p:spTree>
    <p:extLst>
      <p:ext uri="{BB962C8B-B14F-4D97-AF65-F5344CB8AC3E}">
        <p14:creationId xmlns:p14="http://schemas.microsoft.com/office/powerpoint/2010/main" val="1708094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25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2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25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25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The Data Lake 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pic>
        <p:nvPicPr>
          <p:cNvPr id="104" name="Picture 103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657" y="2364783"/>
            <a:ext cx="4693508" cy="240630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5" name="Arrow: Curved Down 48"/>
          <p:cNvSpPr/>
          <p:nvPr/>
        </p:nvSpPr>
        <p:spPr bwMode="auto">
          <a:xfrm flipH="1">
            <a:off x="6002057" y="1820862"/>
            <a:ext cx="1981543" cy="892390"/>
          </a:xfrm>
          <a:prstGeom prst="curvedDownArrow">
            <a:avLst>
              <a:gd name="adj1" fmla="val 16383"/>
              <a:gd name="adj2" fmla="val 50000"/>
              <a:gd name="adj3" fmla="val 25000"/>
            </a:avLst>
          </a:prstGeom>
          <a:solidFill>
            <a:schemeClr val="bg1"/>
          </a:solidFill>
          <a:ln w="3175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grpSp>
        <p:nvGrpSpPr>
          <p:cNvPr id="106" name="Group 105"/>
          <p:cNvGrpSpPr>
            <a:grpSpLocks noChangeAspect="1"/>
          </p:cNvGrpSpPr>
          <p:nvPr/>
        </p:nvGrpSpPr>
        <p:grpSpPr>
          <a:xfrm>
            <a:off x="8198960" y="4880456"/>
            <a:ext cx="657630" cy="853998"/>
            <a:chOff x="377825" y="1184276"/>
            <a:chExt cx="1020763" cy="1325563"/>
          </a:xfrm>
          <a:solidFill>
            <a:schemeClr val="accent1"/>
          </a:solidFill>
        </p:grpSpPr>
        <p:sp>
          <p:nvSpPr>
            <p:cNvPr id="107" name="Oval 122"/>
            <p:cNvSpPr>
              <a:spLocks noChangeArrowheads="1"/>
            </p:cNvSpPr>
            <p:nvPr/>
          </p:nvSpPr>
          <p:spPr bwMode="auto">
            <a:xfrm>
              <a:off x="395288" y="1184276"/>
              <a:ext cx="985838" cy="187325"/>
            </a:xfrm>
            <a:prstGeom prst="ellipse">
              <a:avLst/>
            </a:pr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8" name="Freeform 123"/>
            <p:cNvSpPr>
              <a:spLocks noEditPoints="1"/>
            </p:cNvSpPr>
            <p:nvPr/>
          </p:nvSpPr>
          <p:spPr bwMode="auto">
            <a:xfrm>
              <a:off x="377825" y="1314451"/>
              <a:ext cx="1020763" cy="1195388"/>
            </a:xfrm>
            <a:custGeom>
              <a:avLst/>
              <a:gdLst>
                <a:gd name="T0" fmla="*/ 480 w 480"/>
                <a:gd name="T1" fmla="*/ 135 h 562"/>
                <a:gd name="T2" fmla="*/ 480 w 480"/>
                <a:gd name="T3" fmla="*/ 0 h 562"/>
                <a:gd name="T4" fmla="*/ 240 w 480"/>
                <a:gd name="T5" fmla="*/ 43 h 562"/>
                <a:gd name="T6" fmla="*/ 0 w 480"/>
                <a:gd name="T7" fmla="*/ 0 h 562"/>
                <a:gd name="T8" fmla="*/ 0 w 480"/>
                <a:gd name="T9" fmla="*/ 135 h 562"/>
                <a:gd name="T10" fmla="*/ 15 w 480"/>
                <a:gd name="T11" fmla="*/ 153 h 562"/>
                <a:gd name="T12" fmla="*/ 0 w 480"/>
                <a:gd name="T13" fmla="*/ 170 h 562"/>
                <a:gd name="T14" fmla="*/ 0 w 480"/>
                <a:gd name="T15" fmla="*/ 322 h 562"/>
                <a:gd name="T16" fmla="*/ 15 w 480"/>
                <a:gd name="T17" fmla="*/ 340 h 562"/>
                <a:gd name="T18" fmla="*/ 0 w 480"/>
                <a:gd name="T19" fmla="*/ 358 h 562"/>
                <a:gd name="T20" fmla="*/ 0 w 480"/>
                <a:gd name="T21" fmla="*/ 510 h 562"/>
                <a:gd name="T22" fmla="*/ 240 w 480"/>
                <a:gd name="T23" fmla="*/ 562 h 562"/>
                <a:gd name="T24" fmla="*/ 480 w 480"/>
                <a:gd name="T25" fmla="*/ 510 h 562"/>
                <a:gd name="T26" fmla="*/ 480 w 480"/>
                <a:gd name="T27" fmla="*/ 358 h 562"/>
                <a:gd name="T28" fmla="*/ 466 w 480"/>
                <a:gd name="T29" fmla="*/ 340 h 562"/>
                <a:gd name="T30" fmla="*/ 480 w 480"/>
                <a:gd name="T31" fmla="*/ 322 h 562"/>
                <a:gd name="T32" fmla="*/ 480 w 480"/>
                <a:gd name="T33" fmla="*/ 170 h 562"/>
                <a:gd name="T34" fmla="*/ 466 w 480"/>
                <a:gd name="T35" fmla="*/ 153 h 562"/>
                <a:gd name="T36" fmla="*/ 480 w 480"/>
                <a:gd name="T37" fmla="*/ 135 h 562"/>
                <a:gd name="T38" fmla="*/ 458 w 480"/>
                <a:gd name="T39" fmla="*/ 352 h 562"/>
                <a:gd name="T40" fmla="*/ 240 w 480"/>
                <a:gd name="T41" fmla="*/ 380 h 562"/>
                <a:gd name="T42" fmla="*/ 23 w 480"/>
                <a:gd name="T43" fmla="*/ 352 h 562"/>
                <a:gd name="T44" fmla="*/ 23 w 480"/>
                <a:gd name="T45" fmla="*/ 333 h 562"/>
                <a:gd name="T46" fmla="*/ 240 w 480"/>
                <a:gd name="T47" fmla="*/ 361 h 562"/>
                <a:gd name="T48" fmla="*/ 458 w 480"/>
                <a:gd name="T49" fmla="*/ 333 h 562"/>
                <a:gd name="T50" fmla="*/ 458 w 480"/>
                <a:gd name="T51" fmla="*/ 352 h 562"/>
                <a:gd name="T52" fmla="*/ 458 w 480"/>
                <a:gd name="T53" fmla="*/ 166 h 562"/>
                <a:gd name="T54" fmla="*/ 240 w 480"/>
                <a:gd name="T55" fmla="*/ 195 h 562"/>
                <a:gd name="T56" fmla="*/ 23 w 480"/>
                <a:gd name="T57" fmla="*/ 166 h 562"/>
                <a:gd name="T58" fmla="*/ 23 w 480"/>
                <a:gd name="T59" fmla="*/ 147 h 562"/>
                <a:gd name="T60" fmla="*/ 240 w 480"/>
                <a:gd name="T61" fmla="*/ 176 h 562"/>
                <a:gd name="T62" fmla="*/ 458 w 480"/>
                <a:gd name="T63" fmla="*/ 147 h 562"/>
                <a:gd name="T64" fmla="*/ 458 w 480"/>
                <a:gd name="T65" fmla="*/ 166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80" h="562">
                  <a:moveTo>
                    <a:pt x="480" y="135"/>
                  </a:moveTo>
                  <a:cubicBezTo>
                    <a:pt x="480" y="0"/>
                    <a:pt x="480" y="0"/>
                    <a:pt x="480" y="0"/>
                  </a:cubicBezTo>
                  <a:cubicBezTo>
                    <a:pt x="448" y="31"/>
                    <a:pt x="326" y="43"/>
                    <a:pt x="240" y="43"/>
                  </a:cubicBezTo>
                  <a:cubicBezTo>
                    <a:pt x="154" y="43"/>
                    <a:pt x="32" y="31"/>
                    <a:pt x="0" y="0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1"/>
                    <a:pt x="5" y="147"/>
                    <a:pt x="15" y="153"/>
                  </a:cubicBezTo>
                  <a:cubicBezTo>
                    <a:pt x="5" y="158"/>
                    <a:pt x="0" y="164"/>
                    <a:pt x="0" y="170"/>
                  </a:cubicBezTo>
                  <a:cubicBezTo>
                    <a:pt x="0" y="322"/>
                    <a:pt x="0" y="322"/>
                    <a:pt x="0" y="322"/>
                  </a:cubicBezTo>
                  <a:cubicBezTo>
                    <a:pt x="0" y="329"/>
                    <a:pt x="5" y="335"/>
                    <a:pt x="15" y="340"/>
                  </a:cubicBezTo>
                  <a:cubicBezTo>
                    <a:pt x="5" y="346"/>
                    <a:pt x="0" y="351"/>
                    <a:pt x="0" y="358"/>
                  </a:cubicBezTo>
                  <a:cubicBezTo>
                    <a:pt x="0" y="510"/>
                    <a:pt x="0" y="510"/>
                    <a:pt x="0" y="510"/>
                  </a:cubicBezTo>
                  <a:cubicBezTo>
                    <a:pt x="0" y="538"/>
                    <a:pt x="108" y="562"/>
                    <a:pt x="240" y="562"/>
                  </a:cubicBezTo>
                  <a:cubicBezTo>
                    <a:pt x="373" y="562"/>
                    <a:pt x="480" y="538"/>
                    <a:pt x="480" y="510"/>
                  </a:cubicBezTo>
                  <a:cubicBezTo>
                    <a:pt x="480" y="358"/>
                    <a:pt x="480" y="358"/>
                    <a:pt x="480" y="358"/>
                  </a:cubicBezTo>
                  <a:cubicBezTo>
                    <a:pt x="480" y="351"/>
                    <a:pt x="475" y="346"/>
                    <a:pt x="466" y="340"/>
                  </a:cubicBezTo>
                  <a:cubicBezTo>
                    <a:pt x="475" y="335"/>
                    <a:pt x="480" y="329"/>
                    <a:pt x="480" y="322"/>
                  </a:cubicBezTo>
                  <a:cubicBezTo>
                    <a:pt x="480" y="170"/>
                    <a:pt x="480" y="170"/>
                    <a:pt x="480" y="170"/>
                  </a:cubicBezTo>
                  <a:cubicBezTo>
                    <a:pt x="480" y="164"/>
                    <a:pt x="475" y="158"/>
                    <a:pt x="466" y="153"/>
                  </a:cubicBezTo>
                  <a:cubicBezTo>
                    <a:pt x="475" y="147"/>
                    <a:pt x="480" y="141"/>
                    <a:pt x="480" y="135"/>
                  </a:cubicBezTo>
                  <a:close/>
                  <a:moveTo>
                    <a:pt x="458" y="352"/>
                  </a:moveTo>
                  <a:cubicBezTo>
                    <a:pt x="458" y="368"/>
                    <a:pt x="361" y="380"/>
                    <a:pt x="240" y="380"/>
                  </a:cubicBezTo>
                  <a:cubicBezTo>
                    <a:pt x="120" y="380"/>
                    <a:pt x="23" y="368"/>
                    <a:pt x="23" y="352"/>
                  </a:cubicBezTo>
                  <a:cubicBezTo>
                    <a:pt x="23" y="333"/>
                    <a:pt x="23" y="333"/>
                    <a:pt x="23" y="333"/>
                  </a:cubicBezTo>
                  <a:cubicBezTo>
                    <a:pt x="23" y="349"/>
                    <a:pt x="120" y="361"/>
                    <a:pt x="240" y="361"/>
                  </a:cubicBezTo>
                  <a:cubicBezTo>
                    <a:pt x="361" y="361"/>
                    <a:pt x="458" y="349"/>
                    <a:pt x="458" y="333"/>
                  </a:cubicBezTo>
                  <a:lnTo>
                    <a:pt x="458" y="352"/>
                  </a:lnTo>
                  <a:close/>
                  <a:moveTo>
                    <a:pt x="458" y="166"/>
                  </a:moveTo>
                  <a:cubicBezTo>
                    <a:pt x="458" y="182"/>
                    <a:pt x="361" y="195"/>
                    <a:pt x="240" y="195"/>
                  </a:cubicBezTo>
                  <a:cubicBezTo>
                    <a:pt x="120" y="195"/>
                    <a:pt x="23" y="182"/>
                    <a:pt x="23" y="166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3" y="163"/>
                    <a:pt x="120" y="176"/>
                    <a:pt x="240" y="176"/>
                  </a:cubicBezTo>
                  <a:cubicBezTo>
                    <a:pt x="361" y="176"/>
                    <a:pt x="458" y="163"/>
                    <a:pt x="458" y="147"/>
                  </a:cubicBezTo>
                  <a:lnTo>
                    <a:pt x="458" y="166"/>
                  </a:ln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</p:grpSp>
      <p:cxnSp>
        <p:nvCxnSpPr>
          <p:cNvPr id="109" name="Straight Arrow Connector 108"/>
          <p:cNvCxnSpPr>
            <a:cxnSpLocks/>
          </p:cNvCxnSpPr>
          <p:nvPr/>
        </p:nvCxnSpPr>
        <p:spPr>
          <a:xfrm>
            <a:off x="1870139" y="2395761"/>
            <a:ext cx="1773946" cy="681554"/>
          </a:xfrm>
          <a:prstGeom prst="straightConnector1">
            <a:avLst/>
          </a:prstGeom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cxnSpLocks/>
          </p:cNvCxnSpPr>
          <p:nvPr/>
        </p:nvCxnSpPr>
        <p:spPr>
          <a:xfrm>
            <a:off x="1198859" y="3252111"/>
            <a:ext cx="2470213" cy="282785"/>
          </a:xfrm>
          <a:prstGeom prst="straightConnector1">
            <a:avLst/>
          </a:prstGeom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cxnSpLocks/>
          </p:cNvCxnSpPr>
          <p:nvPr/>
        </p:nvCxnSpPr>
        <p:spPr>
          <a:xfrm flipV="1">
            <a:off x="1198466" y="3947900"/>
            <a:ext cx="2475109" cy="173268"/>
          </a:xfrm>
          <a:prstGeom prst="straightConnector1">
            <a:avLst/>
          </a:prstGeom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5893969" y="2653036"/>
            <a:ext cx="1566255" cy="585013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cxnSpLocks/>
          </p:cNvCxnSpPr>
          <p:nvPr/>
        </p:nvCxnSpPr>
        <p:spPr>
          <a:xfrm flipV="1">
            <a:off x="6521281" y="3326815"/>
            <a:ext cx="857324" cy="117764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7516663" y="2899543"/>
            <a:ext cx="1944763" cy="36933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lIns="91440" rtlCol="0">
            <a:spAutoFit/>
          </a:bodyPr>
          <a:lstStyle/>
          <a:p>
            <a:pPr marL="0" marR="0" lvl="0" indent="0" defTabSz="9323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Interactive queries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7516663" y="2459171"/>
            <a:ext cx="1467068" cy="36933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lIns="91440" rtlCol="0">
            <a:spAutoFit/>
          </a:bodyPr>
          <a:lstStyle/>
          <a:p>
            <a:pPr marL="0" marR="0" lvl="0" indent="0" defTabSz="9323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Batch queries</a:t>
            </a:r>
          </a:p>
        </p:txBody>
      </p:sp>
      <p:cxnSp>
        <p:nvCxnSpPr>
          <p:cNvPr id="116" name="Straight Arrow Connector 115"/>
          <p:cNvCxnSpPr>
            <a:cxnSpLocks/>
          </p:cNvCxnSpPr>
          <p:nvPr/>
        </p:nvCxnSpPr>
        <p:spPr>
          <a:xfrm>
            <a:off x="6054927" y="3924175"/>
            <a:ext cx="1405296" cy="744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/>
          <p:cNvSpPr txBox="1"/>
          <p:nvPr/>
        </p:nvSpPr>
        <p:spPr>
          <a:xfrm>
            <a:off x="7516664" y="3780289"/>
            <a:ext cx="1864613" cy="36933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lIns="91440" rtlCol="0">
            <a:spAutoFit/>
          </a:bodyPr>
          <a:lstStyle/>
          <a:p>
            <a:pPr marL="0" marR="0" lvl="0" indent="0" defTabSz="9323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Machine Learning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7516663" y="3339916"/>
            <a:ext cx="1959191" cy="36933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lIns="91440" rtlCol="0">
            <a:spAutoFit/>
          </a:bodyPr>
          <a:lstStyle/>
          <a:p>
            <a:pPr marL="0" marR="0" lvl="0" indent="0" defTabSz="9323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Real-time analytics</a:t>
            </a:r>
          </a:p>
        </p:txBody>
      </p:sp>
      <p:grpSp>
        <p:nvGrpSpPr>
          <p:cNvPr id="119" name="Group 118"/>
          <p:cNvGrpSpPr/>
          <p:nvPr/>
        </p:nvGrpSpPr>
        <p:grpSpPr>
          <a:xfrm>
            <a:off x="4921104" y="2582404"/>
            <a:ext cx="556873" cy="556873"/>
            <a:chOff x="372628" y="2473035"/>
            <a:chExt cx="691781" cy="691781"/>
          </a:xfrm>
          <a:solidFill>
            <a:srgbClr val="5C2D91"/>
          </a:solidFill>
        </p:grpSpPr>
        <p:sp>
          <p:nvSpPr>
            <p:cNvPr id="120" name="Rectangle 119"/>
            <p:cNvSpPr/>
            <p:nvPr>
              <p:custDataLst>
                <p:tags r:id="rId15"/>
              </p:custDataLst>
            </p:nvPr>
          </p:nvSpPr>
          <p:spPr bwMode="auto">
            <a:xfrm>
              <a:off x="372628" y="2473035"/>
              <a:ext cx="691781" cy="691781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effectLst/>
                  <a:uLnTx/>
                  <a:uFillTx/>
                  <a:latin typeface="Segoe UI"/>
                </a:rPr>
                <a:t>Devices</a:t>
              </a:r>
            </a:p>
          </p:txBody>
        </p:sp>
        <p:grpSp>
          <p:nvGrpSpPr>
            <p:cNvPr id="121" name="Group 120"/>
            <p:cNvGrpSpPr/>
            <p:nvPr/>
          </p:nvGrpSpPr>
          <p:grpSpPr>
            <a:xfrm>
              <a:off x="476130" y="2594121"/>
              <a:ext cx="496449" cy="266646"/>
              <a:chOff x="2769908" y="1409697"/>
              <a:chExt cx="1965320" cy="1055586"/>
            </a:xfrm>
            <a:grpFill/>
          </p:grpSpPr>
          <p:sp>
            <p:nvSpPr>
              <p:cNvPr id="122" name="Round Same Side Corner Rectangle 11"/>
              <p:cNvSpPr/>
              <p:nvPr/>
            </p:nvSpPr>
            <p:spPr>
              <a:xfrm>
                <a:off x="3138523" y="1744049"/>
                <a:ext cx="998085" cy="721234"/>
              </a:xfrm>
              <a:custGeom>
                <a:avLst/>
                <a:gdLst/>
                <a:ahLst/>
                <a:cxnLst/>
                <a:rect l="l" t="t" r="r" b="b"/>
                <a:pathLst>
                  <a:path w="997825" h="721233">
                    <a:moveTo>
                      <a:pt x="386303" y="632863"/>
                    </a:moveTo>
                    <a:lnTo>
                      <a:pt x="361994" y="673949"/>
                    </a:lnTo>
                    <a:lnTo>
                      <a:pt x="635830" y="673949"/>
                    </a:lnTo>
                    <a:lnTo>
                      <a:pt x="611521" y="632863"/>
                    </a:lnTo>
                    <a:close/>
                    <a:moveTo>
                      <a:pt x="74549" y="554146"/>
                    </a:moveTo>
                    <a:lnTo>
                      <a:pt x="923276" y="554146"/>
                    </a:lnTo>
                    <a:lnTo>
                      <a:pt x="997825" y="680147"/>
                    </a:lnTo>
                    <a:lnTo>
                      <a:pt x="997380" y="680147"/>
                    </a:lnTo>
                    <a:lnTo>
                      <a:pt x="997380" y="721233"/>
                    </a:lnTo>
                    <a:lnTo>
                      <a:pt x="443" y="721233"/>
                    </a:lnTo>
                    <a:lnTo>
                      <a:pt x="443" y="680147"/>
                    </a:lnTo>
                    <a:lnTo>
                      <a:pt x="0" y="680147"/>
                    </a:lnTo>
                    <a:close/>
                    <a:moveTo>
                      <a:pt x="107888" y="28997"/>
                    </a:moveTo>
                    <a:lnTo>
                      <a:pt x="107888" y="517611"/>
                    </a:lnTo>
                    <a:lnTo>
                      <a:pt x="889938" y="517611"/>
                    </a:lnTo>
                    <a:lnTo>
                      <a:pt x="889938" y="28997"/>
                    </a:lnTo>
                    <a:close/>
                    <a:moveTo>
                      <a:pt x="102530" y="0"/>
                    </a:moveTo>
                    <a:lnTo>
                      <a:pt x="895294" y="0"/>
                    </a:lnTo>
                    <a:cubicBezTo>
                      <a:pt x="909799" y="0"/>
                      <a:pt x="921556" y="11760"/>
                      <a:pt x="921556" y="26269"/>
                    </a:cubicBezTo>
                    <a:lnTo>
                      <a:pt x="921556" y="541850"/>
                    </a:lnTo>
                    <a:lnTo>
                      <a:pt x="76268" y="541850"/>
                    </a:lnTo>
                    <a:lnTo>
                      <a:pt x="76268" y="26269"/>
                    </a:lnTo>
                    <a:cubicBezTo>
                      <a:pt x="76268" y="11760"/>
                      <a:pt x="88025" y="0"/>
                      <a:pt x="1025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5400" cap="flat" cmpd="sng" algn="ctr">
                <a:solidFill>
                  <a:schemeClr val="accent1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"/>
                </a:endParaRPr>
              </a:p>
            </p:txBody>
          </p:sp>
          <p:sp>
            <p:nvSpPr>
              <p:cNvPr id="123" name="Rounded Rectangle 223"/>
              <p:cNvSpPr/>
              <p:nvPr/>
            </p:nvSpPr>
            <p:spPr bwMode="auto">
              <a:xfrm>
                <a:off x="2769908" y="1409697"/>
                <a:ext cx="368615" cy="648352"/>
              </a:xfrm>
              <a:custGeom>
                <a:avLst/>
                <a:gdLst/>
                <a:ahLst/>
                <a:cxnLst/>
                <a:rect l="l" t="t" r="r" b="b"/>
                <a:pathLst>
                  <a:path w="3657600" h="6434945">
                    <a:moveTo>
                      <a:pt x="1828801" y="5761924"/>
                    </a:moveTo>
                    <a:cubicBezTo>
                      <a:pt x="1694209" y="5761924"/>
                      <a:pt x="1585101" y="5871032"/>
                      <a:pt x="1585101" y="6005624"/>
                    </a:cubicBezTo>
                    <a:cubicBezTo>
                      <a:pt x="1585101" y="6140216"/>
                      <a:pt x="1694209" y="6249324"/>
                      <a:pt x="1828801" y="6249324"/>
                    </a:cubicBezTo>
                    <a:cubicBezTo>
                      <a:pt x="1963393" y="6249324"/>
                      <a:pt x="2072501" y="6140216"/>
                      <a:pt x="2072501" y="6005624"/>
                    </a:cubicBezTo>
                    <a:cubicBezTo>
                      <a:pt x="2072501" y="5871032"/>
                      <a:pt x="1963393" y="5761924"/>
                      <a:pt x="1828801" y="5761924"/>
                    </a:cubicBezTo>
                    <a:close/>
                    <a:moveTo>
                      <a:pt x="367260" y="607233"/>
                    </a:moveTo>
                    <a:lnTo>
                      <a:pt x="367260" y="5543030"/>
                    </a:lnTo>
                    <a:lnTo>
                      <a:pt x="3290341" y="5543030"/>
                    </a:lnTo>
                    <a:lnTo>
                      <a:pt x="3290341" y="607233"/>
                    </a:lnTo>
                    <a:close/>
                    <a:moveTo>
                      <a:pt x="1097280" y="257182"/>
                    </a:moveTo>
                    <a:cubicBezTo>
                      <a:pt x="1072030" y="257182"/>
                      <a:pt x="1051560" y="277652"/>
                      <a:pt x="1051560" y="302902"/>
                    </a:cubicBezTo>
                    <a:cubicBezTo>
                      <a:pt x="1051560" y="328152"/>
                      <a:pt x="1072030" y="348622"/>
                      <a:pt x="1097280" y="348622"/>
                    </a:cubicBezTo>
                    <a:lnTo>
                      <a:pt x="2560320" y="348622"/>
                    </a:lnTo>
                    <a:cubicBezTo>
                      <a:pt x="2585570" y="348622"/>
                      <a:pt x="2606040" y="328152"/>
                      <a:pt x="2606040" y="302902"/>
                    </a:cubicBezTo>
                    <a:cubicBezTo>
                      <a:pt x="2606040" y="277652"/>
                      <a:pt x="2585570" y="257182"/>
                      <a:pt x="2560320" y="257182"/>
                    </a:cubicBezTo>
                    <a:close/>
                    <a:moveTo>
                      <a:pt x="609612" y="0"/>
                    </a:moveTo>
                    <a:lnTo>
                      <a:pt x="3047988" y="0"/>
                    </a:lnTo>
                    <a:cubicBezTo>
                      <a:pt x="3384667" y="0"/>
                      <a:pt x="3657600" y="272933"/>
                      <a:pt x="3657600" y="609612"/>
                    </a:cubicBezTo>
                    <a:lnTo>
                      <a:pt x="3657600" y="5825333"/>
                    </a:lnTo>
                    <a:cubicBezTo>
                      <a:pt x="3657600" y="6162012"/>
                      <a:pt x="3384667" y="6434945"/>
                      <a:pt x="3047988" y="6434945"/>
                    </a:cubicBezTo>
                    <a:lnTo>
                      <a:pt x="609612" y="6434945"/>
                    </a:lnTo>
                    <a:cubicBezTo>
                      <a:pt x="272933" y="6434945"/>
                      <a:pt x="0" y="6162012"/>
                      <a:pt x="0" y="5825333"/>
                    </a:cubicBezTo>
                    <a:lnTo>
                      <a:pt x="0" y="609612"/>
                    </a:lnTo>
                    <a:cubicBezTo>
                      <a:pt x="0" y="272933"/>
                      <a:pt x="272933" y="0"/>
                      <a:pt x="6096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 algn="ctr">
                <a:solidFill>
                  <a:schemeClr val="accent1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-50" normalizeH="0" baseline="0" noProof="0" dirty="0" err="1">
                  <a:ln>
                    <a:noFill/>
                  </a:ln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24" name="Rounded Rectangle 6"/>
              <p:cNvSpPr/>
              <p:nvPr/>
            </p:nvSpPr>
            <p:spPr bwMode="auto">
              <a:xfrm rot="16200000">
                <a:off x="4229657" y="1440678"/>
                <a:ext cx="404402" cy="606741"/>
              </a:xfrm>
              <a:custGeom>
                <a:avLst/>
                <a:gdLst/>
                <a:ahLst/>
                <a:cxnLst/>
                <a:rect l="l" t="t" r="r" b="b"/>
                <a:pathLst>
                  <a:path w="3286897" h="4658497">
                    <a:moveTo>
                      <a:pt x="1600200" y="4382531"/>
                    </a:moveTo>
                    <a:cubicBezTo>
                      <a:pt x="1600200" y="4367744"/>
                      <a:pt x="1588213" y="4355757"/>
                      <a:pt x="1573426" y="4355757"/>
                    </a:cubicBezTo>
                    <a:lnTo>
                      <a:pt x="811428" y="4355757"/>
                    </a:lnTo>
                    <a:cubicBezTo>
                      <a:pt x="796641" y="4355757"/>
                      <a:pt x="784654" y="4367744"/>
                      <a:pt x="784654" y="4382531"/>
                    </a:cubicBezTo>
                    <a:lnTo>
                      <a:pt x="784654" y="4489621"/>
                    </a:lnTo>
                    <a:cubicBezTo>
                      <a:pt x="784654" y="4504408"/>
                      <a:pt x="796641" y="4516395"/>
                      <a:pt x="811428" y="4516395"/>
                    </a:cubicBezTo>
                    <a:lnTo>
                      <a:pt x="1573426" y="4516395"/>
                    </a:lnTo>
                    <a:cubicBezTo>
                      <a:pt x="1588213" y="4516395"/>
                      <a:pt x="1600200" y="4504408"/>
                      <a:pt x="1600200" y="4489621"/>
                    </a:cubicBezTo>
                    <a:close/>
                    <a:moveTo>
                      <a:pt x="2502243" y="4382531"/>
                    </a:moveTo>
                    <a:cubicBezTo>
                      <a:pt x="2502243" y="4367744"/>
                      <a:pt x="2490256" y="4355757"/>
                      <a:pt x="2475469" y="4355757"/>
                    </a:cubicBezTo>
                    <a:lnTo>
                      <a:pt x="1713471" y="4355757"/>
                    </a:lnTo>
                    <a:cubicBezTo>
                      <a:pt x="1698684" y="4355757"/>
                      <a:pt x="1686697" y="4367744"/>
                      <a:pt x="1686697" y="4382531"/>
                    </a:cubicBezTo>
                    <a:lnTo>
                      <a:pt x="1686697" y="4489621"/>
                    </a:lnTo>
                    <a:cubicBezTo>
                      <a:pt x="1686697" y="4504408"/>
                      <a:pt x="1698684" y="4516395"/>
                      <a:pt x="1713471" y="4516395"/>
                    </a:cubicBezTo>
                    <a:lnTo>
                      <a:pt x="2475469" y="4516395"/>
                    </a:lnTo>
                    <a:cubicBezTo>
                      <a:pt x="2490256" y="4516395"/>
                      <a:pt x="2502243" y="4504408"/>
                      <a:pt x="2502243" y="4489621"/>
                    </a:cubicBezTo>
                    <a:close/>
                    <a:moveTo>
                      <a:pt x="3021231" y="480896"/>
                    </a:moveTo>
                    <a:cubicBezTo>
                      <a:pt x="3021231" y="375524"/>
                      <a:pt x="2935811" y="290104"/>
                      <a:pt x="2830439" y="290104"/>
                    </a:cubicBezTo>
                    <a:lnTo>
                      <a:pt x="444108" y="290104"/>
                    </a:lnTo>
                    <a:cubicBezTo>
                      <a:pt x="338736" y="290104"/>
                      <a:pt x="253316" y="375524"/>
                      <a:pt x="253316" y="480896"/>
                    </a:cubicBezTo>
                    <a:lnTo>
                      <a:pt x="253316" y="4029043"/>
                    </a:lnTo>
                    <a:cubicBezTo>
                      <a:pt x="253316" y="4134415"/>
                      <a:pt x="338736" y="4219835"/>
                      <a:pt x="444108" y="4219835"/>
                    </a:cubicBezTo>
                    <a:lnTo>
                      <a:pt x="2830439" y="4219835"/>
                    </a:lnTo>
                    <a:cubicBezTo>
                      <a:pt x="2935811" y="4219835"/>
                      <a:pt x="3021231" y="4134415"/>
                      <a:pt x="3021231" y="4029043"/>
                    </a:cubicBezTo>
                    <a:close/>
                    <a:moveTo>
                      <a:pt x="3286897" y="226566"/>
                    </a:moveTo>
                    <a:lnTo>
                      <a:pt x="3286897" y="4431931"/>
                    </a:lnTo>
                    <a:cubicBezTo>
                      <a:pt x="3286897" y="4557060"/>
                      <a:pt x="3185460" y="4658497"/>
                      <a:pt x="3060331" y="4658497"/>
                    </a:cubicBezTo>
                    <a:lnTo>
                      <a:pt x="226566" y="4658497"/>
                    </a:lnTo>
                    <a:cubicBezTo>
                      <a:pt x="101437" y="4658497"/>
                      <a:pt x="0" y="4557060"/>
                      <a:pt x="0" y="4431931"/>
                    </a:cubicBezTo>
                    <a:lnTo>
                      <a:pt x="0" y="226566"/>
                    </a:lnTo>
                    <a:cubicBezTo>
                      <a:pt x="0" y="101437"/>
                      <a:pt x="101437" y="0"/>
                      <a:pt x="226566" y="0"/>
                    </a:cubicBezTo>
                    <a:lnTo>
                      <a:pt x="3060331" y="0"/>
                    </a:lnTo>
                    <a:cubicBezTo>
                      <a:pt x="3185460" y="0"/>
                      <a:pt x="3286897" y="101437"/>
                      <a:pt x="3286897" y="22656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795" cap="flat" cmpd="sng" algn="ctr">
                <a:solidFill>
                  <a:schemeClr val="accent1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82295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-135" normalizeH="0" baseline="0" noProof="0" dirty="0">
                  <a:ln>
                    <a:noFill/>
                  </a:ln>
                  <a:effectLst/>
                  <a:uLnTx/>
                  <a:uFillTx/>
                  <a:latin typeface="Segoe Light" pitchFamily="34" charset="0"/>
                </a:endParaRPr>
              </a:p>
            </p:txBody>
          </p:sp>
        </p:grpSp>
      </p:grpSp>
      <p:grpSp>
        <p:nvGrpSpPr>
          <p:cNvPr id="125" name="Group 124"/>
          <p:cNvGrpSpPr/>
          <p:nvPr/>
        </p:nvGrpSpPr>
        <p:grpSpPr>
          <a:xfrm>
            <a:off x="4783116" y="3357888"/>
            <a:ext cx="556874" cy="556874"/>
            <a:chOff x="2551230" y="2464452"/>
            <a:chExt cx="691781" cy="691781"/>
          </a:xfrm>
          <a:solidFill>
            <a:srgbClr val="5C2D91"/>
          </a:solidFill>
        </p:grpSpPr>
        <p:sp>
          <p:nvSpPr>
            <p:cNvPr id="126" name="Rectangle 125"/>
            <p:cNvSpPr/>
            <p:nvPr>
              <p:custDataLst>
                <p:tags r:id="rId14"/>
              </p:custDataLst>
            </p:nvPr>
          </p:nvSpPr>
          <p:spPr bwMode="auto">
            <a:xfrm>
              <a:off x="2551230" y="2464452"/>
              <a:ext cx="691781" cy="691781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effectLst/>
                  <a:uLnTx/>
                  <a:uFillTx/>
                  <a:latin typeface="Segoe UI"/>
                </a:rPr>
                <a:t>Sensors</a:t>
              </a:r>
              <a:endParaRPr kumimoji="0" 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7" name="Frame 5"/>
            <p:cNvSpPr>
              <a:spLocks noChangeAspect="1"/>
            </p:cNvSpPr>
            <p:nvPr/>
          </p:nvSpPr>
          <p:spPr bwMode="auto">
            <a:xfrm>
              <a:off x="2761691" y="2548139"/>
              <a:ext cx="270860" cy="270787"/>
            </a:xfrm>
            <a:custGeom>
              <a:avLst/>
              <a:gdLst/>
              <a:ahLst/>
              <a:cxnLst/>
              <a:rect l="l" t="t" r="r" b="b"/>
              <a:pathLst>
                <a:path w="914400" h="914400">
                  <a:moveTo>
                    <a:pt x="423625" y="642938"/>
                  </a:moveTo>
                  <a:lnTo>
                    <a:pt x="500064" y="720805"/>
                  </a:lnTo>
                  <a:lnTo>
                    <a:pt x="500064" y="770811"/>
                  </a:lnTo>
                  <a:lnTo>
                    <a:pt x="423625" y="770811"/>
                  </a:lnTo>
                  <a:close/>
                  <a:moveTo>
                    <a:pt x="651511" y="598647"/>
                  </a:moveTo>
                  <a:lnTo>
                    <a:pt x="656512" y="599361"/>
                  </a:lnTo>
                  <a:lnTo>
                    <a:pt x="660798" y="600076"/>
                  </a:lnTo>
                  <a:lnTo>
                    <a:pt x="664370" y="602219"/>
                  </a:lnTo>
                  <a:lnTo>
                    <a:pt x="667942" y="605076"/>
                  </a:lnTo>
                  <a:lnTo>
                    <a:pt x="671514" y="608648"/>
                  </a:lnTo>
                  <a:lnTo>
                    <a:pt x="673657" y="612935"/>
                  </a:lnTo>
                  <a:lnTo>
                    <a:pt x="675086" y="617221"/>
                  </a:lnTo>
                  <a:lnTo>
                    <a:pt x="675800" y="622221"/>
                  </a:lnTo>
                  <a:lnTo>
                    <a:pt x="675086" y="627222"/>
                  </a:lnTo>
                  <a:lnTo>
                    <a:pt x="673657" y="631508"/>
                  </a:lnTo>
                  <a:lnTo>
                    <a:pt x="671514" y="635080"/>
                  </a:lnTo>
                  <a:lnTo>
                    <a:pt x="667942" y="638652"/>
                  </a:lnTo>
                  <a:lnTo>
                    <a:pt x="664370" y="642224"/>
                  </a:lnTo>
                  <a:lnTo>
                    <a:pt x="660798" y="644367"/>
                  </a:lnTo>
                  <a:lnTo>
                    <a:pt x="656512" y="645796"/>
                  </a:lnTo>
                  <a:lnTo>
                    <a:pt x="651511" y="646510"/>
                  </a:lnTo>
                  <a:lnTo>
                    <a:pt x="646510" y="645796"/>
                  </a:lnTo>
                  <a:lnTo>
                    <a:pt x="642224" y="644367"/>
                  </a:lnTo>
                  <a:lnTo>
                    <a:pt x="637937" y="642224"/>
                  </a:lnTo>
                  <a:lnTo>
                    <a:pt x="634365" y="638652"/>
                  </a:lnTo>
                  <a:lnTo>
                    <a:pt x="631508" y="635080"/>
                  </a:lnTo>
                  <a:lnTo>
                    <a:pt x="629365" y="631508"/>
                  </a:lnTo>
                  <a:lnTo>
                    <a:pt x="628650" y="627222"/>
                  </a:lnTo>
                  <a:lnTo>
                    <a:pt x="627936" y="622221"/>
                  </a:lnTo>
                  <a:lnTo>
                    <a:pt x="628650" y="617221"/>
                  </a:lnTo>
                  <a:lnTo>
                    <a:pt x="629365" y="612935"/>
                  </a:lnTo>
                  <a:lnTo>
                    <a:pt x="631508" y="608648"/>
                  </a:lnTo>
                  <a:lnTo>
                    <a:pt x="634365" y="605076"/>
                  </a:lnTo>
                  <a:lnTo>
                    <a:pt x="637937" y="602219"/>
                  </a:lnTo>
                  <a:lnTo>
                    <a:pt x="642224" y="600076"/>
                  </a:lnTo>
                  <a:lnTo>
                    <a:pt x="646510" y="599361"/>
                  </a:lnTo>
                  <a:close/>
                  <a:moveTo>
                    <a:pt x="224314" y="447914"/>
                  </a:moveTo>
                  <a:lnTo>
                    <a:pt x="373619" y="600076"/>
                  </a:lnTo>
                  <a:lnTo>
                    <a:pt x="373619" y="770812"/>
                  </a:lnTo>
                  <a:lnTo>
                    <a:pt x="294323" y="770812"/>
                  </a:lnTo>
                  <a:lnTo>
                    <a:pt x="294323" y="568644"/>
                  </a:lnTo>
                  <a:lnTo>
                    <a:pt x="240030" y="568644"/>
                  </a:lnTo>
                  <a:lnTo>
                    <a:pt x="240030" y="768669"/>
                  </a:lnTo>
                  <a:lnTo>
                    <a:pt x="142161" y="769383"/>
                  </a:lnTo>
                  <a:lnTo>
                    <a:pt x="142161" y="696517"/>
                  </a:lnTo>
                  <a:lnTo>
                    <a:pt x="184309" y="696517"/>
                  </a:lnTo>
                  <a:lnTo>
                    <a:pt x="184309" y="642939"/>
                  </a:lnTo>
                  <a:lnTo>
                    <a:pt x="142161" y="642939"/>
                  </a:lnTo>
                  <a:lnTo>
                    <a:pt x="142161" y="565072"/>
                  </a:lnTo>
                  <a:lnTo>
                    <a:pt x="182166" y="565072"/>
                  </a:lnTo>
                  <a:lnTo>
                    <a:pt x="182166" y="518637"/>
                  </a:lnTo>
                  <a:lnTo>
                    <a:pt x="142161" y="518637"/>
                  </a:lnTo>
                  <a:lnTo>
                    <a:pt x="142161" y="448629"/>
                  </a:lnTo>
                  <a:close/>
                  <a:moveTo>
                    <a:pt x="272891" y="250746"/>
                  </a:moveTo>
                  <a:lnTo>
                    <a:pt x="278606" y="251461"/>
                  </a:lnTo>
                  <a:lnTo>
                    <a:pt x="282892" y="252889"/>
                  </a:lnTo>
                  <a:lnTo>
                    <a:pt x="286464" y="255032"/>
                  </a:lnTo>
                  <a:lnTo>
                    <a:pt x="290036" y="257890"/>
                  </a:lnTo>
                  <a:lnTo>
                    <a:pt x="292894" y="261462"/>
                  </a:lnTo>
                  <a:lnTo>
                    <a:pt x="295037" y="265034"/>
                  </a:lnTo>
                  <a:lnTo>
                    <a:pt x="296466" y="269320"/>
                  </a:lnTo>
                  <a:lnTo>
                    <a:pt x="297180" y="275035"/>
                  </a:lnTo>
                  <a:lnTo>
                    <a:pt x="296466" y="280036"/>
                  </a:lnTo>
                  <a:lnTo>
                    <a:pt x="295037" y="284322"/>
                  </a:lnTo>
                  <a:lnTo>
                    <a:pt x="292894" y="287894"/>
                  </a:lnTo>
                  <a:lnTo>
                    <a:pt x="290036" y="291466"/>
                  </a:lnTo>
                  <a:lnTo>
                    <a:pt x="286464" y="294323"/>
                  </a:lnTo>
                  <a:lnTo>
                    <a:pt x="282892" y="296466"/>
                  </a:lnTo>
                  <a:lnTo>
                    <a:pt x="278606" y="297181"/>
                  </a:lnTo>
                  <a:lnTo>
                    <a:pt x="272891" y="297895"/>
                  </a:lnTo>
                  <a:lnTo>
                    <a:pt x="267890" y="297181"/>
                  </a:lnTo>
                  <a:lnTo>
                    <a:pt x="263604" y="296466"/>
                  </a:lnTo>
                  <a:lnTo>
                    <a:pt x="260032" y="294323"/>
                  </a:lnTo>
                  <a:lnTo>
                    <a:pt x="256460" y="291466"/>
                  </a:lnTo>
                  <a:lnTo>
                    <a:pt x="253603" y="287894"/>
                  </a:lnTo>
                  <a:lnTo>
                    <a:pt x="251459" y="284322"/>
                  </a:lnTo>
                  <a:lnTo>
                    <a:pt x="250031" y="280036"/>
                  </a:lnTo>
                  <a:lnTo>
                    <a:pt x="249316" y="275035"/>
                  </a:lnTo>
                  <a:lnTo>
                    <a:pt x="250031" y="269320"/>
                  </a:lnTo>
                  <a:lnTo>
                    <a:pt x="251459" y="265034"/>
                  </a:lnTo>
                  <a:lnTo>
                    <a:pt x="253603" y="261462"/>
                  </a:lnTo>
                  <a:lnTo>
                    <a:pt x="256460" y="257890"/>
                  </a:lnTo>
                  <a:lnTo>
                    <a:pt x="260032" y="255032"/>
                  </a:lnTo>
                  <a:lnTo>
                    <a:pt x="263604" y="252889"/>
                  </a:lnTo>
                  <a:lnTo>
                    <a:pt x="267890" y="251461"/>
                  </a:lnTo>
                  <a:close/>
                  <a:moveTo>
                    <a:pt x="722947" y="147876"/>
                  </a:moveTo>
                  <a:lnTo>
                    <a:pt x="770811" y="147876"/>
                  </a:lnTo>
                  <a:lnTo>
                    <a:pt x="770811" y="227171"/>
                  </a:lnTo>
                  <a:lnTo>
                    <a:pt x="722947" y="227171"/>
                  </a:lnTo>
                  <a:close/>
                  <a:moveTo>
                    <a:pt x="554355" y="143589"/>
                  </a:moveTo>
                  <a:lnTo>
                    <a:pt x="672227" y="143589"/>
                  </a:lnTo>
                  <a:lnTo>
                    <a:pt x="672941" y="281464"/>
                  </a:lnTo>
                  <a:lnTo>
                    <a:pt x="772239" y="281464"/>
                  </a:lnTo>
                  <a:lnTo>
                    <a:pt x="772239" y="358616"/>
                  </a:lnTo>
                  <a:lnTo>
                    <a:pt x="722947" y="358616"/>
                  </a:lnTo>
                  <a:lnTo>
                    <a:pt x="722947" y="410051"/>
                  </a:lnTo>
                  <a:lnTo>
                    <a:pt x="772239" y="410051"/>
                  </a:lnTo>
                  <a:lnTo>
                    <a:pt x="772239" y="485775"/>
                  </a:lnTo>
                  <a:lnTo>
                    <a:pt x="722947" y="485775"/>
                  </a:lnTo>
                  <a:lnTo>
                    <a:pt x="722947" y="537210"/>
                  </a:lnTo>
                  <a:lnTo>
                    <a:pt x="772239" y="537210"/>
                  </a:lnTo>
                  <a:lnTo>
                    <a:pt x="772239" y="770811"/>
                  </a:lnTo>
                  <a:lnTo>
                    <a:pt x="677942" y="770811"/>
                  </a:lnTo>
                  <a:lnTo>
                    <a:pt x="677942" y="699374"/>
                  </a:lnTo>
                  <a:lnTo>
                    <a:pt x="682228" y="697945"/>
                  </a:lnTo>
                  <a:lnTo>
                    <a:pt x="686514" y="696516"/>
                  </a:lnTo>
                  <a:lnTo>
                    <a:pt x="690086" y="694373"/>
                  </a:lnTo>
                  <a:lnTo>
                    <a:pt x="694372" y="692230"/>
                  </a:lnTo>
                  <a:lnTo>
                    <a:pt x="697944" y="689372"/>
                  </a:lnTo>
                  <a:lnTo>
                    <a:pt x="702230" y="686515"/>
                  </a:lnTo>
                  <a:lnTo>
                    <a:pt x="705802" y="683657"/>
                  </a:lnTo>
                  <a:lnTo>
                    <a:pt x="709374" y="680800"/>
                  </a:lnTo>
                  <a:lnTo>
                    <a:pt x="714375" y="675085"/>
                  </a:lnTo>
                  <a:lnTo>
                    <a:pt x="719375" y="667941"/>
                  </a:lnTo>
                  <a:lnTo>
                    <a:pt x="722947" y="661512"/>
                  </a:lnTo>
                  <a:lnTo>
                    <a:pt x="726519" y="654368"/>
                  </a:lnTo>
                  <a:lnTo>
                    <a:pt x="728662" y="647938"/>
                  </a:lnTo>
                  <a:lnTo>
                    <a:pt x="730805" y="639366"/>
                  </a:lnTo>
                  <a:lnTo>
                    <a:pt x="732234" y="632222"/>
                  </a:lnTo>
                  <a:lnTo>
                    <a:pt x="732948" y="624364"/>
                  </a:lnTo>
                  <a:lnTo>
                    <a:pt x="732234" y="616506"/>
                  </a:lnTo>
                  <a:lnTo>
                    <a:pt x="730805" y="608648"/>
                  </a:lnTo>
                  <a:lnTo>
                    <a:pt x="728662" y="600790"/>
                  </a:lnTo>
                  <a:lnTo>
                    <a:pt x="726519" y="593646"/>
                  </a:lnTo>
                  <a:lnTo>
                    <a:pt x="722947" y="586502"/>
                  </a:lnTo>
                  <a:lnTo>
                    <a:pt x="719375" y="580073"/>
                  </a:lnTo>
                  <a:lnTo>
                    <a:pt x="714375" y="572929"/>
                  </a:lnTo>
                  <a:lnTo>
                    <a:pt x="709374" y="567214"/>
                  </a:lnTo>
                  <a:lnTo>
                    <a:pt x="705802" y="563642"/>
                  </a:lnTo>
                  <a:lnTo>
                    <a:pt x="702230" y="560785"/>
                  </a:lnTo>
                  <a:lnTo>
                    <a:pt x="697230" y="557927"/>
                  </a:lnTo>
                  <a:lnTo>
                    <a:pt x="693658" y="555070"/>
                  </a:lnTo>
                  <a:lnTo>
                    <a:pt x="689372" y="552927"/>
                  </a:lnTo>
                  <a:lnTo>
                    <a:pt x="685085" y="550783"/>
                  </a:lnTo>
                  <a:lnTo>
                    <a:pt x="680085" y="549355"/>
                  </a:lnTo>
                  <a:lnTo>
                    <a:pt x="675799" y="547211"/>
                  </a:lnTo>
                  <a:lnTo>
                    <a:pt x="675084" y="464344"/>
                  </a:lnTo>
                  <a:lnTo>
                    <a:pt x="554355" y="345757"/>
                  </a:lnTo>
                  <a:close/>
                  <a:moveTo>
                    <a:pt x="507920" y="143589"/>
                  </a:moveTo>
                  <a:lnTo>
                    <a:pt x="507920" y="305752"/>
                  </a:lnTo>
                  <a:lnTo>
                    <a:pt x="420766" y="218598"/>
                  </a:lnTo>
                  <a:lnTo>
                    <a:pt x="420766" y="144303"/>
                  </a:lnTo>
                  <a:close/>
                  <a:moveTo>
                    <a:pt x="371476" y="143589"/>
                  </a:moveTo>
                  <a:lnTo>
                    <a:pt x="371476" y="231457"/>
                  </a:lnTo>
                  <a:lnTo>
                    <a:pt x="634366" y="497205"/>
                  </a:lnTo>
                  <a:lnTo>
                    <a:pt x="634366" y="547211"/>
                  </a:lnTo>
                  <a:lnTo>
                    <a:pt x="622221" y="551498"/>
                  </a:lnTo>
                  <a:lnTo>
                    <a:pt x="610791" y="557213"/>
                  </a:lnTo>
                  <a:lnTo>
                    <a:pt x="600076" y="565071"/>
                  </a:lnTo>
                  <a:lnTo>
                    <a:pt x="591503" y="574358"/>
                  </a:lnTo>
                  <a:lnTo>
                    <a:pt x="584360" y="585788"/>
                  </a:lnTo>
                  <a:lnTo>
                    <a:pt x="577930" y="597218"/>
                  </a:lnTo>
                  <a:lnTo>
                    <a:pt x="575073" y="610791"/>
                  </a:lnTo>
                  <a:lnTo>
                    <a:pt x="573644" y="624364"/>
                  </a:lnTo>
                  <a:lnTo>
                    <a:pt x="574358" y="632222"/>
                  </a:lnTo>
                  <a:lnTo>
                    <a:pt x="575073" y="639366"/>
                  </a:lnTo>
                  <a:lnTo>
                    <a:pt x="577216" y="647938"/>
                  </a:lnTo>
                  <a:lnTo>
                    <a:pt x="580073" y="654368"/>
                  </a:lnTo>
                  <a:lnTo>
                    <a:pt x="582931" y="661512"/>
                  </a:lnTo>
                  <a:lnTo>
                    <a:pt x="587217" y="667941"/>
                  </a:lnTo>
                  <a:lnTo>
                    <a:pt x="591503" y="675085"/>
                  </a:lnTo>
                  <a:lnTo>
                    <a:pt x="596504" y="680800"/>
                  </a:lnTo>
                  <a:lnTo>
                    <a:pt x="600790" y="684372"/>
                  </a:lnTo>
                  <a:lnTo>
                    <a:pt x="605076" y="687944"/>
                  </a:lnTo>
                  <a:lnTo>
                    <a:pt x="609363" y="691515"/>
                  </a:lnTo>
                  <a:lnTo>
                    <a:pt x="615078" y="694373"/>
                  </a:lnTo>
                  <a:lnTo>
                    <a:pt x="620078" y="697230"/>
                  </a:lnTo>
                  <a:lnTo>
                    <a:pt x="625793" y="699374"/>
                  </a:lnTo>
                  <a:lnTo>
                    <a:pt x="630794" y="700802"/>
                  </a:lnTo>
                  <a:lnTo>
                    <a:pt x="636509" y="702945"/>
                  </a:lnTo>
                  <a:lnTo>
                    <a:pt x="636509" y="770811"/>
                  </a:lnTo>
                  <a:lnTo>
                    <a:pt x="551498" y="770811"/>
                  </a:lnTo>
                  <a:lnTo>
                    <a:pt x="551498" y="705089"/>
                  </a:lnTo>
                  <a:lnTo>
                    <a:pt x="240745" y="396478"/>
                  </a:lnTo>
                  <a:lnTo>
                    <a:pt x="142161" y="396478"/>
                  </a:lnTo>
                  <a:lnTo>
                    <a:pt x="142161" y="144303"/>
                  </a:lnTo>
                  <a:lnTo>
                    <a:pt x="247174" y="144303"/>
                  </a:lnTo>
                  <a:lnTo>
                    <a:pt x="247174" y="200739"/>
                  </a:lnTo>
                  <a:lnTo>
                    <a:pt x="236458" y="205025"/>
                  </a:lnTo>
                  <a:lnTo>
                    <a:pt x="227171" y="212169"/>
                  </a:lnTo>
                  <a:lnTo>
                    <a:pt x="218599" y="220027"/>
                  </a:lnTo>
                  <a:lnTo>
                    <a:pt x="210741" y="228600"/>
                  </a:lnTo>
                  <a:lnTo>
                    <a:pt x="204311" y="239315"/>
                  </a:lnTo>
                  <a:lnTo>
                    <a:pt x="199311" y="251460"/>
                  </a:lnTo>
                  <a:lnTo>
                    <a:pt x="196453" y="263604"/>
                  </a:lnTo>
                  <a:lnTo>
                    <a:pt x="195025" y="277177"/>
                  </a:lnTo>
                  <a:lnTo>
                    <a:pt x="195739" y="285036"/>
                  </a:lnTo>
                  <a:lnTo>
                    <a:pt x="196453" y="292894"/>
                  </a:lnTo>
                  <a:lnTo>
                    <a:pt x="198596" y="300037"/>
                  </a:lnTo>
                  <a:lnTo>
                    <a:pt x="200740" y="307896"/>
                  </a:lnTo>
                  <a:lnTo>
                    <a:pt x="204311" y="315039"/>
                  </a:lnTo>
                  <a:lnTo>
                    <a:pt x="207883" y="321469"/>
                  </a:lnTo>
                  <a:lnTo>
                    <a:pt x="212884" y="327898"/>
                  </a:lnTo>
                  <a:lnTo>
                    <a:pt x="218599" y="333613"/>
                  </a:lnTo>
                  <a:lnTo>
                    <a:pt x="224314" y="339328"/>
                  </a:lnTo>
                  <a:lnTo>
                    <a:pt x="230029" y="343614"/>
                  </a:lnTo>
                  <a:lnTo>
                    <a:pt x="237173" y="347901"/>
                  </a:lnTo>
                  <a:lnTo>
                    <a:pt x="243602" y="350758"/>
                  </a:lnTo>
                  <a:lnTo>
                    <a:pt x="251461" y="353616"/>
                  </a:lnTo>
                  <a:lnTo>
                    <a:pt x="259319" y="355759"/>
                  </a:lnTo>
                  <a:lnTo>
                    <a:pt x="266463" y="356473"/>
                  </a:lnTo>
                  <a:lnTo>
                    <a:pt x="274321" y="357188"/>
                  </a:lnTo>
                  <a:lnTo>
                    <a:pt x="280750" y="357188"/>
                  </a:lnTo>
                  <a:lnTo>
                    <a:pt x="286465" y="356473"/>
                  </a:lnTo>
                  <a:lnTo>
                    <a:pt x="291466" y="355759"/>
                  </a:lnTo>
                  <a:lnTo>
                    <a:pt x="297181" y="354330"/>
                  </a:lnTo>
                  <a:lnTo>
                    <a:pt x="302181" y="352187"/>
                  </a:lnTo>
                  <a:lnTo>
                    <a:pt x="307896" y="350044"/>
                  </a:lnTo>
                  <a:lnTo>
                    <a:pt x="312183" y="347901"/>
                  </a:lnTo>
                  <a:lnTo>
                    <a:pt x="317183" y="345043"/>
                  </a:lnTo>
                  <a:lnTo>
                    <a:pt x="540068" y="567214"/>
                  </a:lnTo>
                  <a:lnTo>
                    <a:pt x="537925" y="507921"/>
                  </a:lnTo>
                  <a:lnTo>
                    <a:pt x="345044" y="315039"/>
                  </a:lnTo>
                  <a:lnTo>
                    <a:pt x="348616" y="306467"/>
                  </a:lnTo>
                  <a:lnTo>
                    <a:pt x="352188" y="296466"/>
                  </a:lnTo>
                  <a:lnTo>
                    <a:pt x="353616" y="287179"/>
                  </a:lnTo>
                  <a:lnTo>
                    <a:pt x="354331" y="277177"/>
                  </a:lnTo>
                  <a:lnTo>
                    <a:pt x="353616" y="268605"/>
                  </a:lnTo>
                  <a:lnTo>
                    <a:pt x="352902" y="261461"/>
                  </a:lnTo>
                  <a:lnTo>
                    <a:pt x="350759" y="253603"/>
                  </a:lnTo>
                  <a:lnTo>
                    <a:pt x="348616" y="246459"/>
                  </a:lnTo>
                  <a:lnTo>
                    <a:pt x="345044" y="239315"/>
                  </a:lnTo>
                  <a:lnTo>
                    <a:pt x="341472" y="232886"/>
                  </a:lnTo>
                  <a:lnTo>
                    <a:pt x="336471" y="226456"/>
                  </a:lnTo>
                  <a:lnTo>
                    <a:pt x="330756" y="220741"/>
                  </a:lnTo>
                  <a:lnTo>
                    <a:pt x="327185" y="217170"/>
                  </a:lnTo>
                  <a:lnTo>
                    <a:pt x="322898" y="213598"/>
                  </a:lnTo>
                  <a:lnTo>
                    <a:pt x="318612" y="210026"/>
                  </a:lnTo>
                  <a:lnTo>
                    <a:pt x="313611" y="207168"/>
                  </a:lnTo>
                  <a:lnTo>
                    <a:pt x="309325" y="205025"/>
                  </a:lnTo>
                  <a:lnTo>
                    <a:pt x="303610" y="202882"/>
                  </a:lnTo>
                  <a:lnTo>
                    <a:pt x="298610" y="201453"/>
                  </a:lnTo>
                  <a:lnTo>
                    <a:pt x="293609" y="200025"/>
                  </a:lnTo>
                  <a:lnTo>
                    <a:pt x="293609" y="144303"/>
                  </a:lnTo>
                  <a:close/>
                  <a:moveTo>
                    <a:pt x="55998" y="55998"/>
                  </a:moveTo>
                  <a:lnTo>
                    <a:pt x="55998" y="858402"/>
                  </a:lnTo>
                  <a:lnTo>
                    <a:pt x="858402" y="858402"/>
                  </a:lnTo>
                  <a:lnTo>
                    <a:pt x="858402" y="55998"/>
                  </a:lnTo>
                  <a:close/>
                  <a:moveTo>
                    <a:pt x="0" y="0"/>
                  </a:moveTo>
                  <a:lnTo>
                    <a:pt x="914400" y="0"/>
                  </a:lnTo>
                  <a:lnTo>
                    <a:pt x="914400" y="914400"/>
                  </a:lnTo>
                  <a:lnTo>
                    <a:pt x="0" y="91440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07555" tIns="53778" rIns="53778" bIns="107555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107510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-59" normalizeH="0" baseline="0" noProof="0" dirty="0" err="1">
                <a:ln>
                  <a:noFill/>
                </a:ln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5123482" y="4074494"/>
            <a:ext cx="556874" cy="556874"/>
            <a:chOff x="1822857" y="3187789"/>
            <a:chExt cx="691781" cy="691781"/>
          </a:xfrm>
          <a:solidFill>
            <a:srgbClr val="5C2D91"/>
          </a:solidFill>
        </p:grpSpPr>
        <p:sp>
          <p:nvSpPr>
            <p:cNvPr id="129" name="Rectangle 128"/>
            <p:cNvSpPr/>
            <p:nvPr>
              <p:custDataLst>
                <p:tags r:id="rId13"/>
              </p:custDataLst>
            </p:nvPr>
          </p:nvSpPr>
          <p:spPr bwMode="auto">
            <a:xfrm>
              <a:off x="1822857" y="3187789"/>
              <a:ext cx="691781" cy="691781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effectLst/>
                  <a:uLnTx/>
                  <a:uFillTx/>
                  <a:latin typeface="Segoe UI"/>
                </a:rPr>
                <a:t>Video</a:t>
              </a:r>
              <a:endParaRPr kumimoji="0" 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0" name="Freeform 7"/>
            <p:cNvSpPr>
              <a:spLocks noEditPoints="1"/>
            </p:cNvSpPr>
            <p:nvPr/>
          </p:nvSpPr>
          <p:spPr bwMode="auto">
            <a:xfrm>
              <a:off x="2019832" y="3275280"/>
              <a:ext cx="297830" cy="319992"/>
            </a:xfrm>
            <a:custGeom>
              <a:avLst/>
              <a:gdLst>
                <a:gd name="T0" fmla="*/ 278 w 306"/>
                <a:gd name="T1" fmla="*/ 15 h 329"/>
                <a:gd name="T2" fmla="*/ 256 w 306"/>
                <a:gd name="T3" fmla="*/ 22 h 329"/>
                <a:gd name="T4" fmla="*/ 248 w 306"/>
                <a:gd name="T5" fmla="*/ 0 h 329"/>
                <a:gd name="T6" fmla="*/ 56 w 306"/>
                <a:gd name="T7" fmla="*/ 15 h 329"/>
                <a:gd name="T8" fmla="*/ 34 w 306"/>
                <a:gd name="T9" fmla="*/ 22 h 329"/>
                <a:gd name="T10" fmla="*/ 26 w 306"/>
                <a:gd name="T11" fmla="*/ 0 h 329"/>
                <a:gd name="T12" fmla="*/ 0 w 306"/>
                <a:gd name="T13" fmla="*/ 329 h 329"/>
                <a:gd name="T14" fmla="*/ 25 w 306"/>
                <a:gd name="T15" fmla="*/ 314 h 329"/>
                <a:gd name="T16" fmla="*/ 48 w 306"/>
                <a:gd name="T17" fmla="*/ 306 h 329"/>
                <a:gd name="T18" fmla="*/ 55 w 306"/>
                <a:gd name="T19" fmla="*/ 329 h 329"/>
                <a:gd name="T20" fmla="*/ 249 w 306"/>
                <a:gd name="T21" fmla="*/ 314 h 329"/>
                <a:gd name="T22" fmla="*/ 271 w 306"/>
                <a:gd name="T23" fmla="*/ 306 h 329"/>
                <a:gd name="T24" fmla="*/ 279 w 306"/>
                <a:gd name="T25" fmla="*/ 329 h 329"/>
                <a:gd name="T26" fmla="*/ 306 w 306"/>
                <a:gd name="T27" fmla="*/ 0 h 329"/>
                <a:gd name="T28" fmla="*/ 56 w 306"/>
                <a:gd name="T29" fmla="*/ 250 h 329"/>
                <a:gd name="T30" fmla="*/ 34 w 306"/>
                <a:gd name="T31" fmla="*/ 258 h 329"/>
                <a:gd name="T32" fmla="*/ 26 w 306"/>
                <a:gd name="T33" fmla="*/ 236 h 329"/>
                <a:gd name="T34" fmla="*/ 49 w 306"/>
                <a:gd name="T35" fmla="*/ 228 h 329"/>
                <a:gd name="T36" fmla="*/ 56 w 306"/>
                <a:gd name="T37" fmla="*/ 250 h 329"/>
                <a:gd name="T38" fmla="*/ 49 w 306"/>
                <a:gd name="T39" fmla="*/ 179 h 329"/>
                <a:gd name="T40" fmla="*/ 26 w 306"/>
                <a:gd name="T41" fmla="*/ 172 h 329"/>
                <a:gd name="T42" fmla="*/ 34 w 306"/>
                <a:gd name="T43" fmla="*/ 150 h 329"/>
                <a:gd name="T44" fmla="*/ 56 w 306"/>
                <a:gd name="T45" fmla="*/ 157 h 329"/>
                <a:gd name="T46" fmla="*/ 56 w 306"/>
                <a:gd name="T47" fmla="*/ 93 h 329"/>
                <a:gd name="T48" fmla="*/ 34 w 306"/>
                <a:gd name="T49" fmla="*/ 101 h 329"/>
                <a:gd name="T50" fmla="*/ 26 w 306"/>
                <a:gd name="T51" fmla="*/ 79 h 329"/>
                <a:gd name="T52" fmla="*/ 49 w 306"/>
                <a:gd name="T53" fmla="*/ 71 h 329"/>
                <a:gd name="T54" fmla="*/ 56 w 306"/>
                <a:gd name="T55" fmla="*/ 93 h 329"/>
                <a:gd name="T56" fmla="*/ 83 w 306"/>
                <a:gd name="T57" fmla="*/ 295 h 329"/>
                <a:gd name="T58" fmla="*/ 222 w 306"/>
                <a:gd name="T59" fmla="*/ 183 h 329"/>
                <a:gd name="T60" fmla="*/ 222 w 306"/>
                <a:gd name="T61" fmla="*/ 146 h 329"/>
                <a:gd name="T62" fmla="*/ 83 w 306"/>
                <a:gd name="T63" fmla="*/ 34 h 329"/>
                <a:gd name="T64" fmla="*/ 222 w 306"/>
                <a:gd name="T65" fmla="*/ 146 h 329"/>
                <a:gd name="T66" fmla="*/ 270 w 306"/>
                <a:gd name="T67" fmla="*/ 258 h 329"/>
                <a:gd name="T68" fmla="*/ 248 w 306"/>
                <a:gd name="T69" fmla="*/ 250 h 329"/>
                <a:gd name="T70" fmla="*/ 256 w 306"/>
                <a:gd name="T71" fmla="*/ 228 h 329"/>
                <a:gd name="T72" fmla="*/ 278 w 306"/>
                <a:gd name="T73" fmla="*/ 236 h 329"/>
                <a:gd name="T74" fmla="*/ 278 w 306"/>
                <a:gd name="T75" fmla="*/ 172 h 329"/>
                <a:gd name="T76" fmla="*/ 256 w 306"/>
                <a:gd name="T77" fmla="*/ 179 h 329"/>
                <a:gd name="T78" fmla="*/ 248 w 306"/>
                <a:gd name="T79" fmla="*/ 157 h 329"/>
                <a:gd name="T80" fmla="*/ 270 w 306"/>
                <a:gd name="T81" fmla="*/ 150 h 329"/>
                <a:gd name="T82" fmla="*/ 278 w 306"/>
                <a:gd name="T83" fmla="*/ 172 h 329"/>
                <a:gd name="T84" fmla="*/ 270 w 306"/>
                <a:gd name="T85" fmla="*/ 101 h 329"/>
                <a:gd name="T86" fmla="*/ 248 w 306"/>
                <a:gd name="T87" fmla="*/ 93 h 329"/>
                <a:gd name="T88" fmla="*/ 256 w 306"/>
                <a:gd name="T89" fmla="*/ 71 h 329"/>
                <a:gd name="T90" fmla="*/ 278 w 306"/>
                <a:gd name="T91" fmla="*/ 79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6" h="329">
                  <a:moveTo>
                    <a:pt x="278" y="0"/>
                  </a:moveTo>
                  <a:cubicBezTo>
                    <a:pt x="278" y="15"/>
                    <a:pt x="278" y="15"/>
                    <a:pt x="278" y="15"/>
                  </a:cubicBezTo>
                  <a:cubicBezTo>
                    <a:pt x="278" y="19"/>
                    <a:pt x="275" y="22"/>
                    <a:pt x="270" y="22"/>
                  </a:cubicBezTo>
                  <a:cubicBezTo>
                    <a:pt x="256" y="22"/>
                    <a:pt x="256" y="22"/>
                    <a:pt x="256" y="22"/>
                  </a:cubicBezTo>
                  <a:cubicBezTo>
                    <a:pt x="252" y="22"/>
                    <a:pt x="248" y="19"/>
                    <a:pt x="248" y="15"/>
                  </a:cubicBezTo>
                  <a:cubicBezTo>
                    <a:pt x="248" y="0"/>
                    <a:pt x="248" y="0"/>
                    <a:pt x="248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6" y="15"/>
                    <a:pt x="56" y="15"/>
                    <a:pt x="56" y="15"/>
                  </a:cubicBezTo>
                  <a:cubicBezTo>
                    <a:pt x="56" y="19"/>
                    <a:pt x="53" y="22"/>
                    <a:pt x="49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0" y="22"/>
                    <a:pt x="26" y="19"/>
                    <a:pt x="26" y="1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25" y="329"/>
                    <a:pt x="25" y="329"/>
                    <a:pt x="25" y="329"/>
                  </a:cubicBezTo>
                  <a:cubicBezTo>
                    <a:pt x="25" y="314"/>
                    <a:pt x="25" y="314"/>
                    <a:pt x="25" y="314"/>
                  </a:cubicBezTo>
                  <a:cubicBezTo>
                    <a:pt x="25" y="310"/>
                    <a:pt x="29" y="306"/>
                    <a:pt x="33" y="306"/>
                  </a:cubicBezTo>
                  <a:cubicBezTo>
                    <a:pt x="48" y="306"/>
                    <a:pt x="48" y="306"/>
                    <a:pt x="48" y="306"/>
                  </a:cubicBezTo>
                  <a:cubicBezTo>
                    <a:pt x="52" y="306"/>
                    <a:pt x="55" y="310"/>
                    <a:pt x="55" y="314"/>
                  </a:cubicBezTo>
                  <a:cubicBezTo>
                    <a:pt x="55" y="329"/>
                    <a:pt x="55" y="329"/>
                    <a:pt x="55" y="329"/>
                  </a:cubicBezTo>
                  <a:cubicBezTo>
                    <a:pt x="249" y="329"/>
                    <a:pt x="249" y="329"/>
                    <a:pt x="249" y="329"/>
                  </a:cubicBezTo>
                  <a:cubicBezTo>
                    <a:pt x="249" y="314"/>
                    <a:pt x="249" y="314"/>
                    <a:pt x="249" y="314"/>
                  </a:cubicBezTo>
                  <a:cubicBezTo>
                    <a:pt x="249" y="310"/>
                    <a:pt x="253" y="306"/>
                    <a:pt x="257" y="306"/>
                  </a:cubicBezTo>
                  <a:cubicBezTo>
                    <a:pt x="271" y="306"/>
                    <a:pt x="271" y="306"/>
                    <a:pt x="271" y="306"/>
                  </a:cubicBezTo>
                  <a:cubicBezTo>
                    <a:pt x="276" y="306"/>
                    <a:pt x="279" y="310"/>
                    <a:pt x="279" y="314"/>
                  </a:cubicBezTo>
                  <a:cubicBezTo>
                    <a:pt x="279" y="329"/>
                    <a:pt x="279" y="329"/>
                    <a:pt x="279" y="329"/>
                  </a:cubicBezTo>
                  <a:cubicBezTo>
                    <a:pt x="306" y="329"/>
                    <a:pt x="306" y="329"/>
                    <a:pt x="306" y="329"/>
                  </a:cubicBezTo>
                  <a:cubicBezTo>
                    <a:pt x="306" y="0"/>
                    <a:pt x="306" y="0"/>
                    <a:pt x="306" y="0"/>
                  </a:cubicBezTo>
                  <a:lnTo>
                    <a:pt x="278" y="0"/>
                  </a:lnTo>
                  <a:close/>
                  <a:moveTo>
                    <a:pt x="56" y="250"/>
                  </a:moveTo>
                  <a:cubicBezTo>
                    <a:pt x="56" y="254"/>
                    <a:pt x="53" y="258"/>
                    <a:pt x="49" y="258"/>
                  </a:cubicBezTo>
                  <a:cubicBezTo>
                    <a:pt x="34" y="258"/>
                    <a:pt x="34" y="258"/>
                    <a:pt x="34" y="258"/>
                  </a:cubicBezTo>
                  <a:cubicBezTo>
                    <a:pt x="30" y="258"/>
                    <a:pt x="26" y="254"/>
                    <a:pt x="26" y="250"/>
                  </a:cubicBezTo>
                  <a:cubicBezTo>
                    <a:pt x="26" y="236"/>
                    <a:pt x="26" y="236"/>
                    <a:pt x="26" y="236"/>
                  </a:cubicBezTo>
                  <a:cubicBezTo>
                    <a:pt x="26" y="231"/>
                    <a:pt x="30" y="228"/>
                    <a:pt x="34" y="228"/>
                  </a:cubicBezTo>
                  <a:cubicBezTo>
                    <a:pt x="49" y="228"/>
                    <a:pt x="49" y="228"/>
                    <a:pt x="49" y="228"/>
                  </a:cubicBezTo>
                  <a:cubicBezTo>
                    <a:pt x="53" y="228"/>
                    <a:pt x="56" y="231"/>
                    <a:pt x="56" y="236"/>
                  </a:cubicBezTo>
                  <a:lnTo>
                    <a:pt x="56" y="250"/>
                  </a:lnTo>
                  <a:close/>
                  <a:moveTo>
                    <a:pt x="56" y="172"/>
                  </a:moveTo>
                  <a:cubicBezTo>
                    <a:pt x="56" y="176"/>
                    <a:pt x="53" y="179"/>
                    <a:pt x="49" y="179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0" y="179"/>
                    <a:pt x="26" y="176"/>
                    <a:pt x="26" y="172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6" y="153"/>
                    <a:pt x="30" y="150"/>
                    <a:pt x="34" y="150"/>
                  </a:cubicBezTo>
                  <a:cubicBezTo>
                    <a:pt x="49" y="150"/>
                    <a:pt x="49" y="150"/>
                    <a:pt x="49" y="150"/>
                  </a:cubicBezTo>
                  <a:cubicBezTo>
                    <a:pt x="53" y="150"/>
                    <a:pt x="56" y="153"/>
                    <a:pt x="56" y="157"/>
                  </a:cubicBezTo>
                  <a:lnTo>
                    <a:pt x="56" y="172"/>
                  </a:lnTo>
                  <a:close/>
                  <a:moveTo>
                    <a:pt x="56" y="93"/>
                  </a:moveTo>
                  <a:cubicBezTo>
                    <a:pt x="56" y="97"/>
                    <a:pt x="53" y="101"/>
                    <a:pt x="49" y="101"/>
                  </a:cubicBezTo>
                  <a:cubicBezTo>
                    <a:pt x="34" y="101"/>
                    <a:pt x="34" y="101"/>
                    <a:pt x="34" y="101"/>
                  </a:cubicBezTo>
                  <a:cubicBezTo>
                    <a:pt x="30" y="101"/>
                    <a:pt x="26" y="97"/>
                    <a:pt x="26" y="93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6" y="74"/>
                    <a:pt x="30" y="71"/>
                    <a:pt x="34" y="71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53" y="71"/>
                    <a:pt x="56" y="74"/>
                    <a:pt x="56" y="79"/>
                  </a:cubicBezTo>
                  <a:lnTo>
                    <a:pt x="56" y="93"/>
                  </a:lnTo>
                  <a:close/>
                  <a:moveTo>
                    <a:pt x="222" y="295"/>
                  </a:moveTo>
                  <a:cubicBezTo>
                    <a:pt x="83" y="295"/>
                    <a:pt x="83" y="295"/>
                    <a:pt x="83" y="295"/>
                  </a:cubicBezTo>
                  <a:cubicBezTo>
                    <a:pt x="83" y="183"/>
                    <a:pt x="83" y="183"/>
                    <a:pt x="83" y="183"/>
                  </a:cubicBezTo>
                  <a:cubicBezTo>
                    <a:pt x="222" y="183"/>
                    <a:pt x="222" y="183"/>
                    <a:pt x="222" y="183"/>
                  </a:cubicBezTo>
                  <a:lnTo>
                    <a:pt x="222" y="295"/>
                  </a:lnTo>
                  <a:close/>
                  <a:moveTo>
                    <a:pt x="222" y="146"/>
                  </a:moveTo>
                  <a:cubicBezTo>
                    <a:pt x="83" y="146"/>
                    <a:pt x="83" y="146"/>
                    <a:pt x="83" y="146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222" y="34"/>
                    <a:pt x="222" y="34"/>
                    <a:pt x="222" y="34"/>
                  </a:cubicBezTo>
                  <a:lnTo>
                    <a:pt x="222" y="146"/>
                  </a:lnTo>
                  <a:close/>
                  <a:moveTo>
                    <a:pt x="278" y="250"/>
                  </a:moveTo>
                  <a:cubicBezTo>
                    <a:pt x="278" y="254"/>
                    <a:pt x="275" y="258"/>
                    <a:pt x="270" y="258"/>
                  </a:cubicBezTo>
                  <a:cubicBezTo>
                    <a:pt x="256" y="258"/>
                    <a:pt x="256" y="258"/>
                    <a:pt x="256" y="258"/>
                  </a:cubicBezTo>
                  <a:cubicBezTo>
                    <a:pt x="252" y="258"/>
                    <a:pt x="248" y="254"/>
                    <a:pt x="248" y="250"/>
                  </a:cubicBezTo>
                  <a:cubicBezTo>
                    <a:pt x="248" y="236"/>
                    <a:pt x="248" y="236"/>
                    <a:pt x="248" y="236"/>
                  </a:cubicBezTo>
                  <a:cubicBezTo>
                    <a:pt x="248" y="231"/>
                    <a:pt x="252" y="228"/>
                    <a:pt x="256" y="228"/>
                  </a:cubicBezTo>
                  <a:cubicBezTo>
                    <a:pt x="270" y="228"/>
                    <a:pt x="270" y="228"/>
                    <a:pt x="270" y="228"/>
                  </a:cubicBezTo>
                  <a:cubicBezTo>
                    <a:pt x="275" y="228"/>
                    <a:pt x="278" y="231"/>
                    <a:pt x="278" y="236"/>
                  </a:cubicBezTo>
                  <a:lnTo>
                    <a:pt x="278" y="250"/>
                  </a:lnTo>
                  <a:close/>
                  <a:moveTo>
                    <a:pt x="278" y="172"/>
                  </a:moveTo>
                  <a:cubicBezTo>
                    <a:pt x="278" y="176"/>
                    <a:pt x="275" y="179"/>
                    <a:pt x="270" y="179"/>
                  </a:cubicBezTo>
                  <a:cubicBezTo>
                    <a:pt x="256" y="179"/>
                    <a:pt x="256" y="179"/>
                    <a:pt x="256" y="179"/>
                  </a:cubicBezTo>
                  <a:cubicBezTo>
                    <a:pt x="252" y="179"/>
                    <a:pt x="248" y="176"/>
                    <a:pt x="248" y="172"/>
                  </a:cubicBezTo>
                  <a:cubicBezTo>
                    <a:pt x="248" y="157"/>
                    <a:pt x="248" y="157"/>
                    <a:pt x="248" y="157"/>
                  </a:cubicBezTo>
                  <a:cubicBezTo>
                    <a:pt x="248" y="153"/>
                    <a:pt x="252" y="150"/>
                    <a:pt x="256" y="150"/>
                  </a:cubicBezTo>
                  <a:cubicBezTo>
                    <a:pt x="270" y="150"/>
                    <a:pt x="270" y="150"/>
                    <a:pt x="270" y="150"/>
                  </a:cubicBezTo>
                  <a:cubicBezTo>
                    <a:pt x="275" y="150"/>
                    <a:pt x="278" y="153"/>
                    <a:pt x="278" y="157"/>
                  </a:cubicBezTo>
                  <a:lnTo>
                    <a:pt x="278" y="172"/>
                  </a:lnTo>
                  <a:close/>
                  <a:moveTo>
                    <a:pt x="278" y="93"/>
                  </a:moveTo>
                  <a:cubicBezTo>
                    <a:pt x="278" y="97"/>
                    <a:pt x="275" y="101"/>
                    <a:pt x="270" y="101"/>
                  </a:cubicBezTo>
                  <a:cubicBezTo>
                    <a:pt x="256" y="101"/>
                    <a:pt x="256" y="101"/>
                    <a:pt x="256" y="101"/>
                  </a:cubicBezTo>
                  <a:cubicBezTo>
                    <a:pt x="252" y="101"/>
                    <a:pt x="248" y="97"/>
                    <a:pt x="248" y="93"/>
                  </a:cubicBezTo>
                  <a:cubicBezTo>
                    <a:pt x="248" y="79"/>
                    <a:pt x="248" y="79"/>
                    <a:pt x="248" y="79"/>
                  </a:cubicBezTo>
                  <a:cubicBezTo>
                    <a:pt x="248" y="74"/>
                    <a:pt x="252" y="71"/>
                    <a:pt x="256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5" y="71"/>
                    <a:pt x="278" y="74"/>
                    <a:pt x="278" y="79"/>
                  </a:cubicBezTo>
                  <a:lnTo>
                    <a:pt x="278" y="93"/>
                  </a:lnTo>
                  <a:close/>
                </a:path>
              </a:pathLst>
            </a:custGeom>
            <a:solidFill>
              <a:srgbClr val="FFFFFF"/>
            </a:solidFill>
            <a:ln w="1079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defTabSz="82295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-135" normalizeH="0" baseline="0" noProof="0" dirty="0">
                <a:ln>
                  <a:noFill/>
                </a:ln>
                <a:effectLst/>
                <a:uLnTx/>
                <a:uFillTx/>
                <a:latin typeface="Segoe Light" pitchFamily="34" charset="0"/>
              </a:endParaRPr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3905676" y="3021017"/>
            <a:ext cx="556874" cy="556874"/>
            <a:chOff x="1103397" y="2464452"/>
            <a:chExt cx="691781" cy="691781"/>
          </a:xfrm>
          <a:solidFill>
            <a:srgbClr val="5C2D91"/>
          </a:solidFill>
        </p:grpSpPr>
        <p:sp>
          <p:nvSpPr>
            <p:cNvPr id="132" name="Rectangle 131"/>
            <p:cNvSpPr/>
            <p:nvPr>
              <p:custDataLst>
                <p:tags r:id="rId12"/>
              </p:custDataLst>
            </p:nvPr>
          </p:nvSpPr>
          <p:spPr bwMode="auto">
            <a:xfrm>
              <a:off x="1103397" y="2464452"/>
              <a:ext cx="691781" cy="691781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effectLst/>
                  <a:uLnTx/>
                  <a:uFillTx/>
                  <a:latin typeface="Segoe UI"/>
                </a:rPr>
                <a:t>Web</a:t>
              </a:r>
              <a:endParaRPr kumimoji="0" 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3" name="Rounded Rectangle 18"/>
            <p:cNvSpPr/>
            <p:nvPr/>
          </p:nvSpPr>
          <p:spPr bwMode="auto">
            <a:xfrm>
              <a:off x="1331186" y="2561849"/>
              <a:ext cx="236204" cy="243353"/>
            </a:xfrm>
            <a:custGeom>
              <a:avLst/>
              <a:gdLst/>
              <a:ahLst/>
              <a:cxnLst/>
              <a:rect l="l" t="t" r="r" b="b"/>
              <a:pathLst>
                <a:path w="759909" h="783113">
                  <a:moveTo>
                    <a:pt x="428313" y="198314"/>
                  </a:moveTo>
                  <a:cubicBezTo>
                    <a:pt x="508468" y="198313"/>
                    <a:pt x="573445" y="263292"/>
                    <a:pt x="573446" y="343446"/>
                  </a:cubicBezTo>
                  <a:cubicBezTo>
                    <a:pt x="573445" y="423600"/>
                    <a:pt x="508468" y="488578"/>
                    <a:pt x="428313" y="488578"/>
                  </a:cubicBezTo>
                  <a:cubicBezTo>
                    <a:pt x="348160" y="488577"/>
                    <a:pt x="283181" y="423600"/>
                    <a:pt x="283181" y="343446"/>
                  </a:cubicBezTo>
                  <a:cubicBezTo>
                    <a:pt x="283182" y="263291"/>
                    <a:pt x="348159" y="198314"/>
                    <a:pt x="428313" y="198314"/>
                  </a:cubicBezTo>
                  <a:close/>
                  <a:moveTo>
                    <a:pt x="428313" y="131753"/>
                  </a:moveTo>
                  <a:cubicBezTo>
                    <a:pt x="311398" y="131753"/>
                    <a:pt x="216620" y="226531"/>
                    <a:pt x="216620" y="343446"/>
                  </a:cubicBezTo>
                  <a:cubicBezTo>
                    <a:pt x="216620" y="384187"/>
                    <a:pt x="228129" y="422239"/>
                    <a:pt x="251266" y="452558"/>
                  </a:cubicBezTo>
                  <a:lnTo>
                    <a:pt x="128069" y="575549"/>
                  </a:lnTo>
                  <a:cubicBezTo>
                    <a:pt x="109922" y="593667"/>
                    <a:pt x="109898" y="623064"/>
                    <a:pt x="128015" y="641211"/>
                  </a:cubicBezTo>
                  <a:cubicBezTo>
                    <a:pt x="146132" y="659359"/>
                    <a:pt x="175529" y="659383"/>
                    <a:pt x="193677" y="641266"/>
                  </a:cubicBezTo>
                  <a:lnTo>
                    <a:pt x="316485" y="518662"/>
                  </a:lnTo>
                  <a:cubicBezTo>
                    <a:pt x="347293" y="542946"/>
                    <a:pt x="386379" y="555139"/>
                    <a:pt x="428313" y="555138"/>
                  </a:cubicBezTo>
                  <a:cubicBezTo>
                    <a:pt x="545229" y="555139"/>
                    <a:pt x="640006" y="460361"/>
                    <a:pt x="640007" y="343445"/>
                  </a:cubicBezTo>
                  <a:cubicBezTo>
                    <a:pt x="640006" y="226531"/>
                    <a:pt x="545229" y="131753"/>
                    <a:pt x="428313" y="131753"/>
                  </a:cubicBezTo>
                  <a:close/>
                  <a:moveTo>
                    <a:pt x="126654" y="0"/>
                  </a:moveTo>
                  <a:lnTo>
                    <a:pt x="633255" y="0"/>
                  </a:lnTo>
                  <a:cubicBezTo>
                    <a:pt x="703204" y="0"/>
                    <a:pt x="759909" y="56705"/>
                    <a:pt x="759909" y="126654"/>
                  </a:cubicBezTo>
                  <a:lnTo>
                    <a:pt x="759909" y="656459"/>
                  </a:lnTo>
                  <a:cubicBezTo>
                    <a:pt x="759909" y="726408"/>
                    <a:pt x="703204" y="783113"/>
                    <a:pt x="633255" y="783113"/>
                  </a:cubicBezTo>
                  <a:lnTo>
                    <a:pt x="126654" y="783113"/>
                  </a:lnTo>
                  <a:cubicBezTo>
                    <a:pt x="56705" y="783113"/>
                    <a:pt x="0" y="726408"/>
                    <a:pt x="0" y="656459"/>
                  </a:cubicBezTo>
                  <a:lnTo>
                    <a:pt x="0" y="126654"/>
                  </a:lnTo>
                  <a:cubicBezTo>
                    <a:pt x="0" y="56705"/>
                    <a:pt x="56705" y="0"/>
                    <a:pt x="12665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-50" normalizeH="0" baseline="0" noProof="0" dirty="0" err="1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34" name="Group 133"/>
          <p:cNvGrpSpPr/>
          <p:nvPr/>
        </p:nvGrpSpPr>
        <p:grpSpPr>
          <a:xfrm>
            <a:off x="5828034" y="3709940"/>
            <a:ext cx="556874" cy="556874"/>
            <a:chOff x="1822857" y="2464452"/>
            <a:chExt cx="691781" cy="691781"/>
          </a:xfrm>
          <a:solidFill>
            <a:srgbClr val="5C2D91"/>
          </a:solidFill>
        </p:grpSpPr>
        <p:sp>
          <p:nvSpPr>
            <p:cNvPr id="135" name="Rectangle 134"/>
            <p:cNvSpPr/>
            <p:nvPr>
              <p:custDataLst>
                <p:tags r:id="rId11"/>
              </p:custDataLst>
            </p:nvPr>
          </p:nvSpPr>
          <p:spPr bwMode="auto">
            <a:xfrm>
              <a:off x="1822857" y="2464452"/>
              <a:ext cx="691781" cy="691781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effectLst/>
                  <a:uLnTx/>
                  <a:uFillTx/>
                  <a:latin typeface="Segoe UI"/>
                </a:rPr>
                <a:t>Social</a:t>
              </a:r>
              <a:endParaRPr kumimoji="0" 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6" name="Freeform 5"/>
            <p:cNvSpPr>
              <a:spLocks noEditPoints="1"/>
            </p:cNvSpPr>
            <p:nvPr/>
          </p:nvSpPr>
          <p:spPr bwMode="auto">
            <a:xfrm>
              <a:off x="2039038" y="2574721"/>
              <a:ext cx="259418" cy="217623"/>
            </a:xfrm>
            <a:custGeom>
              <a:avLst/>
              <a:gdLst>
                <a:gd name="T0" fmla="*/ 290 w 360"/>
                <a:gd name="T1" fmla="*/ 23 h 302"/>
                <a:gd name="T2" fmla="*/ 265 w 360"/>
                <a:gd name="T3" fmla="*/ 6 h 302"/>
                <a:gd name="T4" fmla="*/ 226 w 360"/>
                <a:gd name="T5" fmla="*/ 2 h 302"/>
                <a:gd name="T6" fmla="*/ 188 w 360"/>
                <a:gd name="T7" fmla="*/ 25 h 302"/>
                <a:gd name="T8" fmla="*/ 148 w 360"/>
                <a:gd name="T9" fmla="*/ 78 h 302"/>
                <a:gd name="T10" fmla="*/ 104 w 360"/>
                <a:gd name="T11" fmla="*/ 122 h 302"/>
                <a:gd name="T12" fmla="*/ 58 w 360"/>
                <a:gd name="T13" fmla="*/ 147 h 302"/>
                <a:gd name="T14" fmla="*/ 12 w 360"/>
                <a:gd name="T15" fmla="*/ 149 h 302"/>
                <a:gd name="T16" fmla="*/ 2 w 360"/>
                <a:gd name="T17" fmla="*/ 151 h 302"/>
                <a:gd name="T18" fmla="*/ 19 w 360"/>
                <a:gd name="T19" fmla="*/ 176 h 302"/>
                <a:gd name="T20" fmla="*/ 52 w 360"/>
                <a:gd name="T21" fmla="*/ 209 h 302"/>
                <a:gd name="T22" fmla="*/ 106 w 360"/>
                <a:gd name="T23" fmla="*/ 233 h 302"/>
                <a:gd name="T24" fmla="*/ 138 w 360"/>
                <a:gd name="T25" fmla="*/ 237 h 302"/>
                <a:gd name="T26" fmla="*/ 140 w 360"/>
                <a:gd name="T27" fmla="*/ 258 h 302"/>
                <a:gd name="T28" fmla="*/ 140 w 360"/>
                <a:gd name="T29" fmla="*/ 276 h 302"/>
                <a:gd name="T30" fmla="*/ 140 w 360"/>
                <a:gd name="T31" fmla="*/ 283 h 302"/>
                <a:gd name="T32" fmla="*/ 127 w 360"/>
                <a:gd name="T33" fmla="*/ 285 h 302"/>
                <a:gd name="T34" fmla="*/ 111 w 360"/>
                <a:gd name="T35" fmla="*/ 293 h 302"/>
                <a:gd name="T36" fmla="*/ 115 w 360"/>
                <a:gd name="T37" fmla="*/ 300 h 302"/>
                <a:gd name="T38" fmla="*/ 127 w 360"/>
                <a:gd name="T39" fmla="*/ 299 h 302"/>
                <a:gd name="T40" fmla="*/ 163 w 360"/>
                <a:gd name="T41" fmla="*/ 297 h 302"/>
                <a:gd name="T42" fmla="*/ 190 w 360"/>
                <a:gd name="T43" fmla="*/ 300 h 302"/>
                <a:gd name="T44" fmla="*/ 196 w 360"/>
                <a:gd name="T45" fmla="*/ 297 h 302"/>
                <a:gd name="T46" fmla="*/ 217 w 360"/>
                <a:gd name="T47" fmla="*/ 300 h 302"/>
                <a:gd name="T48" fmla="*/ 222 w 360"/>
                <a:gd name="T49" fmla="*/ 297 h 302"/>
                <a:gd name="T50" fmla="*/ 219 w 360"/>
                <a:gd name="T51" fmla="*/ 289 h 302"/>
                <a:gd name="T52" fmla="*/ 180 w 360"/>
                <a:gd name="T53" fmla="*/ 283 h 302"/>
                <a:gd name="T54" fmla="*/ 180 w 360"/>
                <a:gd name="T55" fmla="*/ 253 h 302"/>
                <a:gd name="T56" fmla="*/ 180 w 360"/>
                <a:gd name="T57" fmla="*/ 237 h 302"/>
                <a:gd name="T58" fmla="*/ 180 w 360"/>
                <a:gd name="T59" fmla="*/ 232 h 302"/>
                <a:gd name="T60" fmla="*/ 215 w 360"/>
                <a:gd name="T61" fmla="*/ 216 h 302"/>
                <a:gd name="T62" fmla="*/ 251 w 360"/>
                <a:gd name="T63" fmla="*/ 188 h 302"/>
                <a:gd name="T64" fmla="*/ 276 w 360"/>
                <a:gd name="T65" fmla="*/ 149 h 302"/>
                <a:gd name="T66" fmla="*/ 299 w 360"/>
                <a:gd name="T67" fmla="*/ 94 h 302"/>
                <a:gd name="T68" fmla="*/ 334 w 360"/>
                <a:gd name="T69" fmla="*/ 78 h 302"/>
                <a:gd name="T70" fmla="*/ 353 w 360"/>
                <a:gd name="T71" fmla="*/ 71 h 302"/>
                <a:gd name="T72" fmla="*/ 360 w 360"/>
                <a:gd name="T73" fmla="*/ 69 h 302"/>
                <a:gd name="T74" fmla="*/ 299 w 360"/>
                <a:gd name="T75" fmla="*/ 44 h 302"/>
                <a:gd name="T76" fmla="*/ 167 w 360"/>
                <a:gd name="T77" fmla="*/ 283 h 302"/>
                <a:gd name="T78" fmla="*/ 153 w 360"/>
                <a:gd name="T79" fmla="*/ 283 h 302"/>
                <a:gd name="T80" fmla="*/ 152 w 360"/>
                <a:gd name="T81" fmla="*/ 262 h 302"/>
                <a:gd name="T82" fmla="*/ 152 w 360"/>
                <a:gd name="T83" fmla="*/ 245 h 302"/>
                <a:gd name="T84" fmla="*/ 152 w 360"/>
                <a:gd name="T85" fmla="*/ 237 h 302"/>
                <a:gd name="T86" fmla="*/ 167 w 360"/>
                <a:gd name="T87" fmla="*/ 233 h 302"/>
                <a:gd name="T88" fmla="*/ 247 w 360"/>
                <a:gd name="T89" fmla="*/ 67 h 302"/>
                <a:gd name="T90" fmla="*/ 236 w 360"/>
                <a:gd name="T91" fmla="*/ 55 h 302"/>
                <a:gd name="T92" fmla="*/ 240 w 360"/>
                <a:gd name="T93" fmla="*/ 44 h 302"/>
                <a:gd name="T94" fmla="*/ 251 w 360"/>
                <a:gd name="T95" fmla="*/ 40 h 302"/>
                <a:gd name="T96" fmla="*/ 263 w 360"/>
                <a:gd name="T97" fmla="*/ 52 h 302"/>
                <a:gd name="T98" fmla="*/ 259 w 360"/>
                <a:gd name="T99" fmla="*/ 63 h 302"/>
                <a:gd name="T100" fmla="*/ 249 w 360"/>
                <a:gd name="T101" fmla="*/ 67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60" h="302">
                  <a:moveTo>
                    <a:pt x="299" y="44"/>
                  </a:moveTo>
                  <a:lnTo>
                    <a:pt x="297" y="36"/>
                  </a:lnTo>
                  <a:lnTo>
                    <a:pt x="293" y="31"/>
                  </a:lnTo>
                  <a:lnTo>
                    <a:pt x="290" y="23"/>
                  </a:lnTo>
                  <a:lnTo>
                    <a:pt x="284" y="19"/>
                  </a:lnTo>
                  <a:lnTo>
                    <a:pt x="278" y="13"/>
                  </a:lnTo>
                  <a:lnTo>
                    <a:pt x="272" y="10"/>
                  </a:lnTo>
                  <a:lnTo>
                    <a:pt x="265" y="6"/>
                  </a:lnTo>
                  <a:lnTo>
                    <a:pt x="257" y="4"/>
                  </a:lnTo>
                  <a:lnTo>
                    <a:pt x="247" y="2"/>
                  </a:lnTo>
                  <a:lnTo>
                    <a:pt x="236" y="0"/>
                  </a:lnTo>
                  <a:lnTo>
                    <a:pt x="226" y="2"/>
                  </a:lnTo>
                  <a:lnTo>
                    <a:pt x="215" y="6"/>
                  </a:lnTo>
                  <a:lnTo>
                    <a:pt x="205" y="10"/>
                  </a:lnTo>
                  <a:lnTo>
                    <a:pt x="196" y="15"/>
                  </a:lnTo>
                  <a:lnTo>
                    <a:pt x="188" y="25"/>
                  </a:lnTo>
                  <a:lnTo>
                    <a:pt x="180" y="34"/>
                  </a:lnTo>
                  <a:lnTo>
                    <a:pt x="169" y="50"/>
                  </a:lnTo>
                  <a:lnTo>
                    <a:pt x="159" y="63"/>
                  </a:lnTo>
                  <a:lnTo>
                    <a:pt x="148" y="78"/>
                  </a:lnTo>
                  <a:lnTo>
                    <a:pt x="138" y="90"/>
                  </a:lnTo>
                  <a:lnTo>
                    <a:pt x="127" y="101"/>
                  </a:lnTo>
                  <a:lnTo>
                    <a:pt x="115" y="113"/>
                  </a:lnTo>
                  <a:lnTo>
                    <a:pt x="104" y="122"/>
                  </a:lnTo>
                  <a:lnTo>
                    <a:pt x="92" y="130"/>
                  </a:lnTo>
                  <a:lnTo>
                    <a:pt x="81" y="138"/>
                  </a:lnTo>
                  <a:lnTo>
                    <a:pt x="69" y="144"/>
                  </a:lnTo>
                  <a:lnTo>
                    <a:pt x="58" y="147"/>
                  </a:lnTo>
                  <a:lnTo>
                    <a:pt x="46" y="151"/>
                  </a:lnTo>
                  <a:lnTo>
                    <a:pt x="35" y="151"/>
                  </a:lnTo>
                  <a:lnTo>
                    <a:pt x="23" y="151"/>
                  </a:lnTo>
                  <a:lnTo>
                    <a:pt x="12" y="149"/>
                  </a:lnTo>
                  <a:lnTo>
                    <a:pt x="0" y="147"/>
                  </a:lnTo>
                  <a:lnTo>
                    <a:pt x="0" y="147"/>
                  </a:lnTo>
                  <a:lnTo>
                    <a:pt x="0" y="147"/>
                  </a:lnTo>
                  <a:lnTo>
                    <a:pt x="2" y="151"/>
                  </a:lnTo>
                  <a:lnTo>
                    <a:pt x="4" y="155"/>
                  </a:lnTo>
                  <a:lnTo>
                    <a:pt x="8" y="161"/>
                  </a:lnTo>
                  <a:lnTo>
                    <a:pt x="14" y="168"/>
                  </a:lnTo>
                  <a:lnTo>
                    <a:pt x="19" y="176"/>
                  </a:lnTo>
                  <a:lnTo>
                    <a:pt x="25" y="184"/>
                  </a:lnTo>
                  <a:lnTo>
                    <a:pt x="33" y="191"/>
                  </a:lnTo>
                  <a:lnTo>
                    <a:pt x="42" y="201"/>
                  </a:lnTo>
                  <a:lnTo>
                    <a:pt x="52" y="209"/>
                  </a:lnTo>
                  <a:lnTo>
                    <a:pt x="63" y="216"/>
                  </a:lnTo>
                  <a:lnTo>
                    <a:pt x="77" y="222"/>
                  </a:lnTo>
                  <a:lnTo>
                    <a:pt x="90" y="228"/>
                  </a:lnTo>
                  <a:lnTo>
                    <a:pt x="106" y="233"/>
                  </a:lnTo>
                  <a:lnTo>
                    <a:pt x="121" y="235"/>
                  </a:lnTo>
                  <a:lnTo>
                    <a:pt x="129" y="237"/>
                  </a:lnTo>
                  <a:lnTo>
                    <a:pt x="138" y="237"/>
                  </a:lnTo>
                  <a:lnTo>
                    <a:pt x="138" y="237"/>
                  </a:lnTo>
                  <a:lnTo>
                    <a:pt x="140" y="237"/>
                  </a:lnTo>
                  <a:lnTo>
                    <a:pt x="140" y="245"/>
                  </a:lnTo>
                  <a:lnTo>
                    <a:pt x="140" y="253"/>
                  </a:lnTo>
                  <a:lnTo>
                    <a:pt x="140" y="258"/>
                  </a:lnTo>
                  <a:lnTo>
                    <a:pt x="140" y="264"/>
                  </a:lnTo>
                  <a:lnTo>
                    <a:pt x="140" y="268"/>
                  </a:lnTo>
                  <a:lnTo>
                    <a:pt x="140" y="272"/>
                  </a:lnTo>
                  <a:lnTo>
                    <a:pt x="140" y="276"/>
                  </a:lnTo>
                  <a:lnTo>
                    <a:pt x="140" y="277"/>
                  </a:lnTo>
                  <a:lnTo>
                    <a:pt x="140" y="279"/>
                  </a:lnTo>
                  <a:lnTo>
                    <a:pt x="140" y="281"/>
                  </a:lnTo>
                  <a:lnTo>
                    <a:pt x="140" y="283"/>
                  </a:lnTo>
                  <a:lnTo>
                    <a:pt x="140" y="283"/>
                  </a:lnTo>
                  <a:lnTo>
                    <a:pt x="140" y="283"/>
                  </a:lnTo>
                  <a:lnTo>
                    <a:pt x="132" y="285"/>
                  </a:lnTo>
                  <a:lnTo>
                    <a:pt x="127" y="285"/>
                  </a:lnTo>
                  <a:lnTo>
                    <a:pt x="121" y="287"/>
                  </a:lnTo>
                  <a:lnTo>
                    <a:pt x="115" y="289"/>
                  </a:lnTo>
                  <a:lnTo>
                    <a:pt x="113" y="289"/>
                  </a:lnTo>
                  <a:lnTo>
                    <a:pt x="111" y="293"/>
                  </a:lnTo>
                  <a:lnTo>
                    <a:pt x="111" y="295"/>
                  </a:lnTo>
                  <a:lnTo>
                    <a:pt x="111" y="297"/>
                  </a:lnTo>
                  <a:lnTo>
                    <a:pt x="113" y="299"/>
                  </a:lnTo>
                  <a:lnTo>
                    <a:pt x="115" y="300"/>
                  </a:lnTo>
                  <a:lnTo>
                    <a:pt x="117" y="302"/>
                  </a:lnTo>
                  <a:lnTo>
                    <a:pt x="119" y="300"/>
                  </a:lnTo>
                  <a:lnTo>
                    <a:pt x="119" y="300"/>
                  </a:lnTo>
                  <a:lnTo>
                    <a:pt x="127" y="299"/>
                  </a:lnTo>
                  <a:lnTo>
                    <a:pt x="134" y="297"/>
                  </a:lnTo>
                  <a:lnTo>
                    <a:pt x="144" y="297"/>
                  </a:lnTo>
                  <a:lnTo>
                    <a:pt x="153" y="297"/>
                  </a:lnTo>
                  <a:lnTo>
                    <a:pt x="163" y="297"/>
                  </a:lnTo>
                  <a:lnTo>
                    <a:pt x="173" y="297"/>
                  </a:lnTo>
                  <a:lnTo>
                    <a:pt x="180" y="299"/>
                  </a:lnTo>
                  <a:lnTo>
                    <a:pt x="188" y="300"/>
                  </a:lnTo>
                  <a:lnTo>
                    <a:pt x="190" y="300"/>
                  </a:lnTo>
                  <a:lnTo>
                    <a:pt x="192" y="300"/>
                  </a:lnTo>
                  <a:lnTo>
                    <a:pt x="194" y="300"/>
                  </a:lnTo>
                  <a:lnTo>
                    <a:pt x="194" y="299"/>
                  </a:lnTo>
                  <a:lnTo>
                    <a:pt x="196" y="297"/>
                  </a:lnTo>
                  <a:lnTo>
                    <a:pt x="205" y="299"/>
                  </a:lnTo>
                  <a:lnTo>
                    <a:pt x="209" y="300"/>
                  </a:lnTo>
                  <a:lnTo>
                    <a:pt x="213" y="300"/>
                  </a:lnTo>
                  <a:lnTo>
                    <a:pt x="217" y="300"/>
                  </a:lnTo>
                  <a:lnTo>
                    <a:pt x="219" y="300"/>
                  </a:lnTo>
                  <a:lnTo>
                    <a:pt x="221" y="300"/>
                  </a:lnTo>
                  <a:lnTo>
                    <a:pt x="221" y="299"/>
                  </a:lnTo>
                  <a:lnTo>
                    <a:pt x="222" y="297"/>
                  </a:lnTo>
                  <a:lnTo>
                    <a:pt x="222" y="295"/>
                  </a:lnTo>
                  <a:lnTo>
                    <a:pt x="222" y="293"/>
                  </a:lnTo>
                  <a:lnTo>
                    <a:pt x="221" y="289"/>
                  </a:lnTo>
                  <a:lnTo>
                    <a:pt x="219" y="289"/>
                  </a:lnTo>
                  <a:lnTo>
                    <a:pt x="209" y="287"/>
                  </a:lnTo>
                  <a:lnTo>
                    <a:pt x="201" y="285"/>
                  </a:lnTo>
                  <a:lnTo>
                    <a:pt x="192" y="283"/>
                  </a:lnTo>
                  <a:lnTo>
                    <a:pt x="180" y="283"/>
                  </a:lnTo>
                  <a:lnTo>
                    <a:pt x="180" y="274"/>
                  </a:lnTo>
                  <a:lnTo>
                    <a:pt x="180" y="266"/>
                  </a:lnTo>
                  <a:lnTo>
                    <a:pt x="180" y="258"/>
                  </a:lnTo>
                  <a:lnTo>
                    <a:pt x="180" y="253"/>
                  </a:lnTo>
                  <a:lnTo>
                    <a:pt x="180" y="249"/>
                  </a:lnTo>
                  <a:lnTo>
                    <a:pt x="180" y="243"/>
                  </a:lnTo>
                  <a:lnTo>
                    <a:pt x="180" y="239"/>
                  </a:lnTo>
                  <a:lnTo>
                    <a:pt x="180" y="237"/>
                  </a:lnTo>
                  <a:lnTo>
                    <a:pt x="180" y="235"/>
                  </a:lnTo>
                  <a:lnTo>
                    <a:pt x="180" y="233"/>
                  </a:lnTo>
                  <a:lnTo>
                    <a:pt x="180" y="232"/>
                  </a:lnTo>
                  <a:lnTo>
                    <a:pt x="180" y="232"/>
                  </a:lnTo>
                  <a:lnTo>
                    <a:pt x="180" y="232"/>
                  </a:lnTo>
                  <a:lnTo>
                    <a:pt x="192" y="228"/>
                  </a:lnTo>
                  <a:lnTo>
                    <a:pt x="203" y="222"/>
                  </a:lnTo>
                  <a:lnTo>
                    <a:pt x="215" y="216"/>
                  </a:lnTo>
                  <a:lnTo>
                    <a:pt x="224" y="210"/>
                  </a:lnTo>
                  <a:lnTo>
                    <a:pt x="234" y="205"/>
                  </a:lnTo>
                  <a:lnTo>
                    <a:pt x="242" y="197"/>
                  </a:lnTo>
                  <a:lnTo>
                    <a:pt x="251" y="188"/>
                  </a:lnTo>
                  <a:lnTo>
                    <a:pt x="257" y="180"/>
                  </a:lnTo>
                  <a:lnTo>
                    <a:pt x="265" y="170"/>
                  </a:lnTo>
                  <a:lnTo>
                    <a:pt x="270" y="161"/>
                  </a:lnTo>
                  <a:lnTo>
                    <a:pt x="276" y="149"/>
                  </a:lnTo>
                  <a:lnTo>
                    <a:pt x="282" y="138"/>
                  </a:lnTo>
                  <a:lnTo>
                    <a:pt x="288" y="128"/>
                  </a:lnTo>
                  <a:lnTo>
                    <a:pt x="291" y="117"/>
                  </a:lnTo>
                  <a:lnTo>
                    <a:pt x="299" y="94"/>
                  </a:lnTo>
                  <a:lnTo>
                    <a:pt x="309" y="88"/>
                  </a:lnTo>
                  <a:lnTo>
                    <a:pt x="318" y="84"/>
                  </a:lnTo>
                  <a:lnTo>
                    <a:pt x="328" y="80"/>
                  </a:lnTo>
                  <a:lnTo>
                    <a:pt x="334" y="78"/>
                  </a:lnTo>
                  <a:lnTo>
                    <a:pt x="341" y="77"/>
                  </a:lnTo>
                  <a:lnTo>
                    <a:pt x="345" y="75"/>
                  </a:lnTo>
                  <a:lnTo>
                    <a:pt x="349" y="73"/>
                  </a:lnTo>
                  <a:lnTo>
                    <a:pt x="353" y="71"/>
                  </a:lnTo>
                  <a:lnTo>
                    <a:pt x="355" y="69"/>
                  </a:lnTo>
                  <a:lnTo>
                    <a:pt x="357" y="69"/>
                  </a:lnTo>
                  <a:lnTo>
                    <a:pt x="359" y="69"/>
                  </a:lnTo>
                  <a:lnTo>
                    <a:pt x="360" y="69"/>
                  </a:lnTo>
                  <a:lnTo>
                    <a:pt x="360" y="67"/>
                  </a:lnTo>
                  <a:lnTo>
                    <a:pt x="360" y="67"/>
                  </a:lnTo>
                  <a:lnTo>
                    <a:pt x="299" y="44"/>
                  </a:lnTo>
                  <a:lnTo>
                    <a:pt x="299" y="44"/>
                  </a:lnTo>
                  <a:close/>
                  <a:moveTo>
                    <a:pt x="167" y="283"/>
                  </a:moveTo>
                  <a:lnTo>
                    <a:pt x="167" y="283"/>
                  </a:lnTo>
                  <a:lnTo>
                    <a:pt x="167" y="283"/>
                  </a:lnTo>
                  <a:lnTo>
                    <a:pt x="167" y="283"/>
                  </a:lnTo>
                  <a:lnTo>
                    <a:pt x="163" y="283"/>
                  </a:lnTo>
                  <a:lnTo>
                    <a:pt x="159" y="283"/>
                  </a:lnTo>
                  <a:lnTo>
                    <a:pt x="153" y="283"/>
                  </a:lnTo>
                  <a:lnTo>
                    <a:pt x="153" y="283"/>
                  </a:lnTo>
                  <a:lnTo>
                    <a:pt x="152" y="283"/>
                  </a:lnTo>
                  <a:lnTo>
                    <a:pt x="152" y="276"/>
                  </a:lnTo>
                  <a:lnTo>
                    <a:pt x="152" y="268"/>
                  </a:lnTo>
                  <a:lnTo>
                    <a:pt x="152" y="262"/>
                  </a:lnTo>
                  <a:lnTo>
                    <a:pt x="152" y="256"/>
                  </a:lnTo>
                  <a:lnTo>
                    <a:pt x="152" y="251"/>
                  </a:lnTo>
                  <a:lnTo>
                    <a:pt x="152" y="247"/>
                  </a:lnTo>
                  <a:lnTo>
                    <a:pt x="152" y="245"/>
                  </a:lnTo>
                  <a:lnTo>
                    <a:pt x="152" y="241"/>
                  </a:lnTo>
                  <a:lnTo>
                    <a:pt x="152" y="239"/>
                  </a:lnTo>
                  <a:lnTo>
                    <a:pt x="152" y="239"/>
                  </a:lnTo>
                  <a:lnTo>
                    <a:pt x="152" y="237"/>
                  </a:lnTo>
                  <a:lnTo>
                    <a:pt x="152" y="235"/>
                  </a:lnTo>
                  <a:lnTo>
                    <a:pt x="152" y="235"/>
                  </a:lnTo>
                  <a:lnTo>
                    <a:pt x="159" y="235"/>
                  </a:lnTo>
                  <a:lnTo>
                    <a:pt x="167" y="233"/>
                  </a:lnTo>
                  <a:lnTo>
                    <a:pt x="167" y="283"/>
                  </a:lnTo>
                  <a:lnTo>
                    <a:pt x="167" y="283"/>
                  </a:lnTo>
                  <a:close/>
                  <a:moveTo>
                    <a:pt x="249" y="67"/>
                  </a:moveTo>
                  <a:lnTo>
                    <a:pt x="247" y="67"/>
                  </a:lnTo>
                  <a:lnTo>
                    <a:pt x="244" y="65"/>
                  </a:lnTo>
                  <a:lnTo>
                    <a:pt x="240" y="63"/>
                  </a:lnTo>
                  <a:lnTo>
                    <a:pt x="238" y="59"/>
                  </a:lnTo>
                  <a:lnTo>
                    <a:pt x="236" y="55"/>
                  </a:lnTo>
                  <a:lnTo>
                    <a:pt x="236" y="54"/>
                  </a:lnTo>
                  <a:lnTo>
                    <a:pt x="236" y="52"/>
                  </a:lnTo>
                  <a:lnTo>
                    <a:pt x="238" y="50"/>
                  </a:lnTo>
                  <a:lnTo>
                    <a:pt x="240" y="44"/>
                  </a:lnTo>
                  <a:lnTo>
                    <a:pt x="244" y="42"/>
                  </a:lnTo>
                  <a:lnTo>
                    <a:pt x="247" y="40"/>
                  </a:lnTo>
                  <a:lnTo>
                    <a:pt x="249" y="40"/>
                  </a:lnTo>
                  <a:lnTo>
                    <a:pt x="251" y="40"/>
                  </a:lnTo>
                  <a:lnTo>
                    <a:pt x="253" y="42"/>
                  </a:lnTo>
                  <a:lnTo>
                    <a:pt x="259" y="44"/>
                  </a:lnTo>
                  <a:lnTo>
                    <a:pt x="261" y="50"/>
                  </a:lnTo>
                  <a:lnTo>
                    <a:pt x="263" y="52"/>
                  </a:lnTo>
                  <a:lnTo>
                    <a:pt x="263" y="54"/>
                  </a:lnTo>
                  <a:lnTo>
                    <a:pt x="263" y="55"/>
                  </a:lnTo>
                  <a:lnTo>
                    <a:pt x="261" y="59"/>
                  </a:lnTo>
                  <a:lnTo>
                    <a:pt x="259" y="63"/>
                  </a:lnTo>
                  <a:lnTo>
                    <a:pt x="253" y="65"/>
                  </a:lnTo>
                  <a:lnTo>
                    <a:pt x="251" y="67"/>
                  </a:lnTo>
                  <a:lnTo>
                    <a:pt x="249" y="67"/>
                  </a:lnTo>
                  <a:lnTo>
                    <a:pt x="249" y="67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3724966" y="3747263"/>
            <a:ext cx="639998" cy="693107"/>
            <a:chOff x="2551230" y="3187788"/>
            <a:chExt cx="795042" cy="841119"/>
          </a:xfrm>
          <a:solidFill>
            <a:srgbClr val="5C2D91"/>
          </a:solidFill>
        </p:grpSpPr>
        <p:sp>
          <p:nvSpPr>
            <p:cNvPr id="138" name="Rectangle 137"/>
            <p:cNvSpPr/>
            <p:nvPr>
              <p:custDataLst>
                <p:tags r:id="rId10"/>
              </p:custDataLst>
            </p:nvPr>
          </p:nvSpPr>
          <p:spPr bwMode="auto">
            <a:xfrm>
              <a:off x="2551230" y="3187788"/>
              <a:ext cx="795042" cy="841119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0" cap="none" spc="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effectLst/>
                  <a:uLnTx/>
                  <a:uFillTx/>
                  <a:latin typeface="Segoe UI"/>
                </a:rPr>
                <a:t>Click-stream</a:t>
              </a:r>
              <a:endParaRPr kumimoji="0" 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9" name="Freeform 138"/>
            <p:cNvSpPr>
              <a:spLocks noChangeAspect="1"/>
            </p:cNvSpPr>
            <p:nvPr/>
          </p:nvSpPr>
          <p:spPr bwMode="auto">
            <a:xfrm>
              <a:off x="2746121" y="3280505"/>
              <a:ext cx="301998" cy="304393"/>
            </a:xfrm>
            <a:custGeom>
              <a:avLst/>
              <a:gdLst>
                <a:gd name="connsiteX0" fmla="*/ 938222 w 2721566"/>
                <a:gd name="connsiteY0" fmla="*/ 1618192 h 2743150"/>
                <a:gd name="connsiteX1" fmla="*/ 920717 w 2721566"/>
                <a:gd name="connsiteY1" fmla="*/ 1627693 h 2743150"/>
                <a:gd name="connsiteX2" fmla="*/ 857026 w 2721566"/>
                <a:gd name="connsiteY2" fmla="*/ 1647464 h 2743150"/>
                <a:gd name="connsiteX3" fmla="*/ 847920 w 2721566"/>
                <a:gd name="connsiteY3" fmla="*/ 1648382 h 2743150"/>
                <a:gd name="connsiteX4" fmla="*/ 837756 w 2721566"/>
                <a:gd name="connsiteY4" fmla="*/ 1715659 h 2743150"/>
                <a:gd name="connsiteX5" fmla="*/ 832560 w 2721566"/>
                <a:gd name="connsiteY5" fmla="*/ 1819620 h 2743150"/>
                <a:gd name="connsiteX6" fmla="*/ 1127348 w 2721566"/>
                <a:gd name="connsiteY6" fmla="*/ 2538605 h 2743150"/>
                <a:gd name="connsiteX7" fmla="*/ 1128948 w 2721566"/>
                <a:gd name="connsiteY7" fmla="*/ 2540074 h 2743150"/>
                <a:gd name="connsiteX8" fmla="*/ 1240036 w 2721566"/>
                <a:gd name="connsiteY8" fmla="*/ 2557183 h 2743150"/>
                <a:gd name="connsiteX9" fmla="*/ 1360783 w 2721566"/>
                <a:gd name="connsiteY9" fmla="*/ 2563336 h 2743150"/>
                <a:gd name="connsiteX10" fmla="*/ 2448946 w 2721566"/>
                <a:gd name="connsiteY10" fmla="*/ 1835462 h 2743150"/>
                <a:gd name="connsiteX11" fmla="*/ 2454283 w 2721566"/>
                <a:gd name="connsiteY11" fmla="*/ 1820747 h 2743150"/>
                <a:gd name="connsiteX12" fmla="*/ 2454163 w 2721566"/>
                <a:gd name="connsiteY12" fmla="*/ 1820820 h 2743150"/>
                <a:gd name="connsiteX13" fmla="*/ 2315755 w 2721566"/>
                <a:gd name="connsiteY13" fmla="*/ 1885930 h 2743150"/>
                <a:gd name="connsiteX14" fmla="*/ 2314668 w 2721566"/>
                <a:gd name="connsiteY14" fmla="*/ 1896707 h 2743150"/>
                <a:gd name="connsiteX15" fmla="*/ 2121262 w 2721566"/>
                <a:gd name="connsiteY15" fmla="*/ 2054337 h 2743150"/>
                <a:gd name="connsiteX16" fmla="*/ 1981667 w 2721566"/>
                <a:gd name="connsiteY16" fmla="*/ 1996515 h 2743150"/>
                <a:gd name="connsiteX17" fmla="*/ 1964402 w 2721566"/>
                <a:gd name="connsiteY17" fmla="*/ 1970907 h 2743150"/>
                <a:gd name="connsiteX18" fmla="*/ 1833472 w 2721566"/>
                <a:gd name="connsiteY18" fmla="*/ 1979231 h 2743150"/>
                <a:gd name="connsiteX19" fmla="*/ 1005171 w 2721566"/>
                <a:gd name="connsiteY19" fmla="*/ 1679521 h 2743150"/>
                <a:gd name="connsiteX20" fmla="*/ 1275943 w 2721566"/>
                <a:gd name="connsiteY20" fmla="*/ 976747 h 2743150"/>
                <a:gd name="connsiteX21" fmla="*/ 1198822 w 2721566"/>
                <a:gd name="connsiteY21" fmla="*/ 1035009 h 2743150"/>
                <a:gd name="connsiteX22" fmla="*/ 1083955 w 2721566"/>
                <a:gd name="connsiteY22" fmla="*/ 1151055 h 2743150"/>
                <a:gd name="connsiteX23" fmla="*/ 1101284 w 2721566"/>
                <a:gd name="connsiteY23" fmla="*/ 1182982 h 2743150"/>
                <a:gd name="connsiteX24" fmla="*/ 1127948 w 2721566"/>
                <a:gd name="connsiteY24" fmla="*/ 1315054 h 2743150"/>
                <a:gd name="connsiteX25" fmla="*/ 1070000 w 2721566"/>
                <a:gd name="connsiteY25" fmla="*/ 1504762 h 2743150"/>
                <a:gd name="connsiteX26" fmla="*/ 1069531 w 2721566"/>
                <a:gd name="connsiteY26" fmla="*/ 1505330 h 2743150"/>
                <a:gd name="connsiteX27" fmla="*/ 1135763 w 2721566"/>
                <a:gd name="connsiteY27" fmla="*/ 1563925 h 2743150"/>
                <a:gd name="connsiteX28" fmla="*/ 1833472 w 2721566"/>
                <a:gd name="connsiteY28" fmla="*/ 1807163 h 2743150"/>
                <a:gd name="connsiteX29" fmla="*/ 1933016 w 2721566"/>
                <a:gd name="connsiteY29" fmla="*/ 1800511 h 2743150"/>
                <a:gd name="connsiteX30" fmla="*/ 1939359 w 2721566"/>
                <a:gd name="connsiteY30" fmla="*/ 1780077 h 2743150"/>
                <a:gd name="connsiteX31" fmla="*/ 2121262 w 2721566"/>
                <a:gd name="connsiteY31" fmla="*/ 1659503 h 2743150"/>
                <a:gd name="connsiteX32" fmla="*/ 2260857 w 2721566"/>
                <a:gd name="connsiteY32" fmla="*/ 1717325 h 2743150"/>
                <a:gd name="connsiteX33" fmla="*/ 2263606 w 2721566"/>
                <a:gd name="connsiteY33" fmla="*/ 1721402 h 2743150"/>
                <a:gd name="connsiteX34" fmla="*/ 2267011 w 2721566"/>
                <a:gd name="connsiteY34" fmla="*/ 1720229 h 2743150"/>
                <a:gd name="connsiteX35" fmla="*/ 2395987 w 2721566"/>
                <a:gd name="connsiteY35" fmla="*/ 1656069 h 2743150"/>
                <a:gd name="connsiteX36" fmla="*/ 2524667 w 2721566"/>
                <a:gd name="connsiteY36" fmla="*/ 1566083 h 2743150"/>
                <a:gd name="connsiteX37" fmla="*/ 2528847 w 2721566"/>
                <a:gd name="connsiteY37" fmla="*/ 1538444 h 2743150"/>
                <a:gd name="connsiteX38" fmla="*/ 2391754 w 2721566"/>
                <a:gd name="connsiteY38" fmla="*/ 1531467 h 2743150"/>
                <a:gd name="connsiteX39" fmla="*/ 2095342 w 2721566"/>
                <a:gd name="connsiteY39" fmla="*/ 1475341 h 2743150"/>
                <a:gd name="connsiteX40" fmla="*/ 1956122 w 2721566"/>
                <a:gd name="connsiteY40" fmla="*/ 1430037 h 2743150"/>
                <a:gd name="connsiteX41" fmla="*/ 1947455 w 2721566"/>
                <a:gd name="connsiteY41" fmla="*/ 1435880 h 2743150"/>
                <a:gd name="connsiteX42" fmla="*/ 1867644 w 2721566"/>
                <a:gd name="connsiteY42" fmla="*/ 1451993 h 2743150"/>
                <a:gd name="connsiteX43" fmla="*/ 1678717 w 2721566"/>
                <a:gd name="connsiteY43" fmla="*/ 1326764 h 2743150"/>
                <a:gd name="connsiteX44" fmla="*/ 1667734 w 2721566"/>
                <a:gd name="connsiteY44" fmla="*/ 1291381 h 2743150"/>
                <a:gd name="connsiteX45" fmla="*/ 1564981 w 2721566"/>
                <a:gd name="connsiteY45" fmla="*/ 1226519 h 2743150"/>
                <a:gd name="connsiteX46" fmla="*/ 1339681 w 2721566"/>
                <a:gd name="connsiteY46" fmla="*/ 1042541 h 2743150"/>
                <a:gd name="connsiteX47" fmla="*/ 1839031 w 2721566"/>
                <a:gd name="connsiteY47" fmla="*/ 802822 h 2743150"/>
                <a:gd name="connsiteX48" fmla="*/ 1539738 w 2721566"/>
                <a:gd name="connsiteY48" fmla="*/ 848536 h 2743150"/>
                <a:gd name="connsiteX49" fmla="*/ 1497492 w 2721566"/>
                <a:gd name="connsiteY49" fmla="*/ 864156 h 2743150"/>
                <a:gd name="connsiteX50" fmla="*/ 1530174 w 2721566"/>
                <a:gd name="connsiteY50" fmla="*/ 896941 h 2743150"/>
                <a:gd name="connsiteX51" fmla="*/ 1723667 w 2721566"/>
                <a:gd name="connsiteY51" fmla="*/ 1048242 h 2743150"/>
                <a:gd name="connsiteX52" fmla="*/ 1765091 w 2721566"/>
                <a:gd name="connsiteY52" fmla="*/ 1073360 h 2743150"/>
                <a:gd name="connsiteX53" fmla="*/ 1787834 w 2721566"/>
                <a:gd name="connsiteY53" fmla="*/ 1058026 h 2743150"/>
                <a:gd name="connsiteX54" fmla="*/ 1867644 w 2721566"/>
                <a:gd name="connsiteY54" fmla="*/ 1041913 h 2743150"/>
                <a:gd name="connsiteX55" fmla="*/ 2068519 w 2721566"/>
                <a:gd name="connsiteY55" fmla="*/ 1205631 h 2743150"/>
                <a:gd name="connsiteX56" fmla="*/ 2069865 w 2721566"/>
                <a:gd name="connsiteY56" fmla="*/ 1218984 h 2743150"/>
                <a:gd name="connsiteX57" fmla="*/ 2174899 w 2721566"/>
                <a:gd name="connsiteY57" fmla="*/ 1251806 h 2743150"/>
                <a:gd name="connsiteX58" fmla="*/ 2425742 w 2721566"/>
                <a:gd name="connsiteY58" fmla="*/ 1297108 h 2743150"/>
                <a:gd name="connsiteX59" fmla="*/ 2538295 w 2721566"/>
                <a:gd name="connsiteY59" fmla="*/ 1302486 h 2743150"/>
                <a:gd name="connsiteX60" fmla="*/ 2535655 w 2721566"/>
                <a:gd name="connsiteY60" fmla="*/ 1249725 h 2743150"/>
                <a:gd name="connsiteX61" fmla="*/ 2517759 w 2721566"/>
                <a:gd name="connsiteY61" fmla="*/ 1131394 h 2743150"/>
                <a:gd name="connsiteX62" fmla="*/ 2497854 w 2721566"/>
                <a:gd name="connsiteY62" fmla="*/ 1053274 h 2743150"/>
                <a:gd name="connsiteX63" fmla="*/ 2371258 w 2721566"/>
                <a:gd name="connsiteY63" fmla="*/ 956458 h 2743150"/>
                <a:gd name="connsiteX64" fmla="*/ 1839031 w 2721566"/>
                <a:gd name="connsiteY64" fmla="*/ 802822 h 2743150"/>
                <a:gd name="connsiteX65" fmla="*/ 540853 w 2721566"/>
                <a:gd name="connsiteY65" fmla="*/ 514986 h 2743150"/>
                <a:gd name="connsiteX66" fmla="*/ 525712 w 2721566"/>
                <a:gd name="connsiteY66" fmla="*/ 528873 h 2743150"/>
                <a:gd name="connsiteX67" fmla="*/ 179814 w 2721566"/>
                <a:gd name="connsiteY67" fmla="*/ 1371575 h 2743150"/>
                <a:gd name="connsiteX68" fmla="*/ 609577 w 2721566"/>
                <a:gd name="connsiteY68" fmla="*/ 2291196 h 2743150"/>
                <a:gd name="connsiteX69" fmla="*/ 629751 w 2721566"/>
                <a:gd name="connsiteY69" fmla="*/ 2306419 h 2743150"/>
                <a:gd name="connsiteX70" fmla="*/ 627186 w 2721566"/>
                <a:gd name="connsiteY70" fmla="*/ 2300879 h 2743150"/>
                <a:gd name="connsiteX71" fmla="*/ 536863 w 2721566"/>
                <a:gd name="connsiteY71" fmla="*/ 1819620 h 2743150"/>
                <a:gd name="connsiteX72" fmla="*/ 543586 w 2721566"/>
                <a:gd name="connsiteY72" fmla="*/ 1685426 h 2743150"/>
                <a:gd name="connsiteX73" fmla="*/ 561714 w 2721566"/>
                <a:gd name="connsiteY73" fmla="*/ 1565698 h 2743150"/>
                <a:gd name="connsiteX74" fmla="*/ 548721 w 2721566"/>
                <a:gd name="connsiteY74" fmla="*/ 1554978 h 2743150"/>
                <a:gd name="connsiteX75" fmla="*/ 449342 w 2721566"/>
                <a:gd name="connsiteY75" fmla="*/ 1315054 h 2743150"/>
                <a:gd name="connsiteX76" fmla="*/ 548721 w 2721566"/>
                <a:gd name="connsiteY76" fmla="*/ 1075131 h 2743150"/>
                <a:gd name="connsiteX77" fmla="*/ 586510 w 2721566"/>
                <a:gd name="connsiteY77" fmla="*/ 1043953 h 2743150"/>
                <a:gd name="connsiteX78" fmla="*/ 557759 w 2721566"/>
                <a:gd name="connsiteY78" fmla="*/ 931249 h 2743150"/>
                <a:gd name="connsiteX79" fmla="*/ 531303 w 2721566"/>
                <a:gd name="connsiteY79" fmla="*/ 666735 h 2743150"/>
                <a:gd name="connsiteX80" fmla="*/ 535100 w 2721566"/>
                <a:gd name="connsiteY80" fmla="*/ 565752 h 2743150"/>
                <a:gd name="connsiteX81" fmla="*/ 870476 w 2721566"/>
                <a:gd name="connsiteY81" fmla="*/ 288355 h 2743150"/>
                <a:gd name="connsiteX82" fmla="*/ 797863 w 2721566"/>
                <a:gd name="connsiteY82" fmla="*/ 323653 h 2743150"/>
                <a:gd name="connsiteX83" fmla="*/ 747285 w 2721566"/>
                <a:gd name="connsiteY83" fmla="*/ 354661 h 2743150"/>
                <a:gd name="connsiteX84" fmla="*/ 726331 w 2721566"/>
                <a:gd name="connsiteY84" fmla="*/ 436900 h 2743150"/>
                <a:gd name="connsiteX85" fmla="*/ 703371 w 2721566"/>
                <a:gd name="connsiteY85" fmla="*/ 666735 h 2743150"/>
                <a:gd name="connsiteX86" fmla="*/ 716392 w 2721566"/>
                <a:gd name="connsiteY86" fmla="*/ 840411 h 2743150"/>
                <a:gd name="connsiteX87" fmla="*/ 748231 w 2721566"/>
                <a:gd name="connsiteY87" fmla="*/ 979825 h 2743150"/>
                <a:gd name="connsiteX88" fmla="*/ 788645 w 2721566"/>
                <a:gd name="connsiteY88" fmla="*/ 975751 h 2743150"/>
                <a:gd name="connsiteX89" fmla="*/ 837858 w 2721566"/>
                <a:gd name="connsiteY89" fmla="*/ 980712 h 2743150"/>
                <a:gd name="connsiteX90" fmla="*/ 918259 w 2721566"/>
                <a:gd name="connsiteY90" fmla="*/ 891546 h 2743150"/>
                <a:gd name="connsiteX91" fmla="*/ 1010731 w 2721566"/>
                <a:gd name="connsiteY91" fmla="*/ 806835 h 2743150"/>
                <a:gd name="connsiteX92" fmla="*/ 1091088 w 2721566"/>
                <a:gd name="connsiteY92" fmla="*/ 746269 h 2743150"/>
                <a:gd name="connsiteX93" fmla="*/ 1090355 w 2721566"/>
                <a:gd name="connsiteY93" fmla="*/ 745257 h 2743150"/>
                <a:gd name="connsiteX94" fmla="*/ 908795 w 2721566"/>
                <a:gd name="connsiteY94" fmla="*/ 398035 h 2743150"/>
                <a:gd name="connsiteX95" fmla="*/ 1360783 w 2721566"/>
                <a:gd name="connsiteY95" fmla="*/ 179814 h 2743150"/>
                <a:gd name="connsiteX96" fmla="*/ 1122777 w 2721566"/>
                <a:gd name="connsiteY96" fmla="*/ 204027 h 2743150"/>
                <a:gd name="connsiteX97" fmla="*/ 1095649 w 2721566"/>
                <a:gd name="connsiteY97" fmla="*/ 211066 h 2743150"/>
                <a:gd name="connsiteX98" fmla="*/ 1107447 w 2721566"/>
                <a:gd name="connsiteY98" fmla="*/ 252895 h 2743150"/>
                <a:gd name="connsiteX99" fmla="*/ 1260905 w 2721566"/>
                <a:gd name="connsiteY99" fmla="*/ 573486 h 2743150"/>
                <a:gd name="connsiteX100" fmla="*/ 1297851 w 2721566"/>
                <a:gd name="connsiteY100" fmla="*/ 626931 h 2743150"/>
                <a:gd name="connsiteX101" fmla="*/ 1332168 w 2721566"/>
                <a:gd name="connsiteY101" fmla="*/ 610267 h 2743150"/>
                <a:gd name="connsiteX102" fmla="*/ 1839031 w 2721566"/>
                <a:gd name="connsiteY102" fmla="*/ 507125 h 2743150"/>
                <a:gd name="connsiteX103" fmla="*/ 2203231 w 2721566"/>
                <a:gd name="connsiteY103" fmla="*/ 559150 h 2743150"/>
                <a:gd name="connsiteX104" fmla="*/ 2233085 w 2721566"/>
                <a:gd name="connsiteY104" fmla="*/ 570212 h 2743150"/>
                <a:gd name="connsiteX105" fmla="*/ 2195854 w 2721566"/>
                <a:gd name="connsiteY105" fmla="*/ 528873 h 2743150"/>
                <a:gd name="connsiteX106" fmla="*/ 1360783 w 2721566"/>
                <a:gd name="connsiteY106" fmla="*/ 179814 h 2743150"/>
                <a:gd name="connsiteX107" fmla="*/ 1360783 w 2721566"/>
                <a:gd name="connsiteY107" fmla="*/ 0 h 2743150"/>
                <a:gd name="connsiteX108" fmla="*/ 2721566 w 2721566"/>
                <a:gd name="connsiteY108" fmla="*/ 1371575 h 2743150"/>
                <a:gd name="connsiteX109" fmla="*/ 1360783 w 2721566"/>
                <a:gd name="connsiteY109" fmla="*/ 2743150 h 2743150"/>
                <a:gd name="connsiteX110" fmla="*/ 0 w 2721566"/>
                <a:gd name="connsiteY110" fmla="*/ 1371575 h 2743150"/>
                <a:gd name="connsiteX111" fmla="*/ 599956 w 2721566"/>
                <a:gd name="connsiteY111" fmla="*/ 234244 h 2743150"/>
                <a:gd name="connsiteX112" fmla="*/ 605849 w 2721566"/>
                <a:gd name="connsiteY112" fmla="*/ 230636 h 2743150"/>
                <a:gd name="connsiteX113" fmla="*/ 664406 w 2721566"/>
                <a:gd name="connsiteY113" fmla="*/ 194779 h 2743150"/>
                <a:gd name="connsiteX114" fmla="*/ 712153 w 2721566"/>
                <a:gd name="connsiteY114" fmla="*/ 165541 h 2743150"/>
                <a:gd name="connsiteX115" fmla="*/ 1360783 w 2721566"/>
                <a:gd name="connsiteY115" fmla="*/ 0 h 274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2721566" h="2743150">
                  <a:moveTo>
                    <a:pt x="938222" y="1618192"/>
                  </a:moveTo>
                  <a:lnTo>
                    <a:pt x="920717" y="1627693"/>
                  </a:lnTo>
                  <a:cubicBezTo>
                    <a:pt x="900420" y="1636278"/>
                    <a:pt x="879114" y="1642944"/>
                    <a:pt x="857026" y="1647464"/>
                  </a:cubicBezTo>
                  <a:lnTo>
                    <a:pt x="847920" y="1648382"/>
                  </a:lnTo>
                  <a:lnTo>
                    <a:pt x="837756" y="1715659"/>
                  </a:lnTo>
                  <a:cubicBezTo>
                    <a:pt x="834320" y="1749840"/>
                    <a:pt x="832560" y="1784523"/>
                    <a:pt x="832560" y="1819620"/>
                  </a:cubicBezTo>
                  <a:cubicBezTo>
                    <a:pt x="832560" y="2100401"/>
                    <a:pt x="945213" y="2354601"/>
                    <a:pt x="1127348" y="2538605"/>
                  </a:cubicBezTo>
                  <a:lnTo>
                    <a:pt x="1128948" y="2540074"/>
                  </a:lnTo>
                  <a:lnTo>
                    <a:pt x="1240036" y="2557183"/>
                  </a:lnTo>
                  <a:cubicBezTo>
                    <a:pt x="1279737" y="2561252"/>
                    <a:pt x="1320019" y="2563336"/>
                    <a:pt x="1360783" y="2563336"/>
                  </a:cubicBezTo>
                  <a:cubicBezTo>
                    <a:pt x="1849956" y="2563336"/>
                    <a:pt x="2269665" y="2263203"/>
                    <a:pt x="2448946" y="1835462"/>
                  </a:cubicBezTo>
                  <a:lnTo>
                    <a:pt x="2454283" y="1820747"/>
                  </a:lnTo>
                  <a:lnTo>
                    <a:pt x="2454163" y="1820820"/>
                  </a:lnTo>
                  <a:lnTo>
                    <a:pt x="2315755" y="1885930"/>
                  </a:lnTo>
                  <a:lnTo>
                    <a:pt x="2314668" y="1896707"/>
                  </a:lnTo>
                  <a:cubicBezTo>
                    <a:pt x="2296260" y="1986666"/>
                    <a:pt x="2216663" y="2054337"/>
                    <a:pt x="2121262" y="2054337"/>
                  </a:cubicBezTo>
                  <a:cubicBezTo>
                    <a:pt x="2066747" y="2054337"/>
                    <a:pt x="2017393" y="2032241"/>
                    <a:pt x="1981667" y="1996515"/>
                  </a:cubicBezTo>
                  <a:lnTo>
                    <a:pt x="1964402" y="1970907"/>
                  </a:lnTo>
                  <a:lnTo>
                    <a:pt x="1833472" y="1979231"/>
                  </a:lnTo>
                  <a:cubicBezTo>
                    <a:pt x="1518836" y="1979231"/>
                    <a:pt x="1230263" y="1866756"/>
                    <a:pt x="1005171" y="1679521"/>
                  </a:cubicBezTo>
                  <a:close/>
                  <a:moveTo>
                    <a:pt x="1275943" y="976747"/>
                  </a:moveTo>
                  <a:lnTo>
                    <a:pt x="1198822" y="1035009"/>
                  </a:lnTo>
                  <a:lnTo>
                    <a:pt x="1083955" y="1151055"/>
                  </a:lnTo>
                  <a:lnTo>
                    <a:pt x="1101284" y="1182982"/>
                  </a:lnTo>
                  <a:cubicBezTo>
                    <a:pt x="1118453" y="1223576"/>
                    <a:pt x="1127948" y="1268206"/>
                    <a:pt x="1127948" y="1315054"/>
                  </a:cubicBezTo>
                  <a:cubicBezTo>
                    <a:pt x="1127948" y="1385326"/>
                    <a:pt x="1106585" y="1450609"/>
                    <a:pt x="1070000" y="1504762"/>
                  </a:cubicBezTo>
                  <a:lnTo>
                    <a:pt x="1069531" y="1505330"/>
                  </a:lnTo>
                  <a:lnTo>
                    <a:pt x="1135763" y="1563925"/>
                  </a:lnTo>
                  <a:cubicBezTo>
                    <a:pt x="1327889" y="1716289"/>
                    <a:pt x="1570164" y="1807163"/>
                    <a:pt x="1833472" y="1807163"/>
                  </a:cubicBezTo>
                  <a:lnTo>
                    <a:pt x="1933016" y="1800511"/>
                  </a:lnTo>
                  <a:lnTo>
                    <a:pt x="1939359" y="1780077"/>
                  </a:lnTo>
                  <a:cubicBezTo>
                    <a:pt x="1969329" y="1709221"/>
                    <a:pt x="2039490" y="1659503"/>
                    <a:pt x="2121262" y="1659503"/>
                  </a:cubicBezTo>
                  <a:cubicBezTo>
                    <a:pt x="2175777" y="1659503"/>
                    <a:pt x="2225132" y="1681600"/>
                    <a:pt x="2260857" y="1717325"/>
                  </a:cubicBezTo>
                  <a:lnTo>
                    <a:pt x="2263606" y="1721402"/>
                  </a:lnTo>
                  <a:lnTo>
                    <a:pt x="2267011" y="1720229"/>
                  </a:lnTo>
                  <a:cubicBezTo>
                    <a:pt x="2311512" y="1701558"/>
                    <a:pt x="2354575" y="1680099"/>
                    <a:pt x="2395987" y="1656069"/>
                  </a:cubicBezTo>
                  <a:lnTo>
                    <a:pt x="2524667" y="1566083"/>
                  </a:lnTo>
                  <a:lnTo>
                    <a:pt x="2528847" y="1538444"/>
                  </a:lnTo>
                  <a:lnTo>
                    <a:pt x="2391754" y="1531467"/>
                  </a:lnTo>
                  <a:cubicBezTo>
                    <a:pt x="2290200" y="1521072"/>
                    <a:pt x="2191156" y="1502121"/>
                    <a:pt x="2095342" y="1475341"/>
                  </a:cubicBezTo>
                  <a:lnTo>
                    <a:pt x="1956122" y="1430037"/>
                  </a:lnTo>
                  <a:lnTo>
                    <a:pt x="1947455" y="1435880"/>
                  </a:lnTo>
                  <a:cubicBezTo>
                    <a:pt x="1922924" y="1446256"/>
                    <a:pt x="1895954" y="1451993"/>
                    <a:pt x="1867644" y="1451993"/>
                  </a:cubicBezTo>
                  <a:cubicBezTo>
                    <a:pt x="1782714" y="1451993"/>
                    <a:pt x="1709844" y="1400356"/>
                    <a:pt x="1678717" y="1326764"/>
                  </a:cubicBezTo>
                  <a:lnTo>
                    <a:pt x="1667734" y="1291381"/>
                  </a:lnTo>
                  <a:lnTo>
                    <a:pt x="1564981" y="1226519"/>
                  </a:lnTo>
                  <a:cubicBezTo>
                    <a:pt x="1484969" y="1171328"/>
                    <a:pt x="1409629" y="1109760"/>
                    <a:pt x="1339681" y="1042541"/>
                  </a:cubicBezTo>
                  <a:close/>
                  <a:moveTo>
                    <a:pt x="1839031" y="802822"/>
                  </a:moveTo>
                  <a:cubicBezTo>
                    <a:pt x="1734808" y="802822"/>
                    <a:pt x="1634285" y="818826"/>
                    <a:pt x="1539738" y="848536"/>
                  </a:cubicBezTo>
                  <a:lnTo>
                    <a:pt x="1497492" y="864156"/>
                  </a:lnTo>
                  <a:lnTo>
                    <a:pt x="1530174" y="896941"/>
                  </a:lnTo>
                  <a:cubicBezTo>
                    <a:pt x="1590527" y="952297"/>
                    <a:pt x="1655217" y="1002924"/>
                    <a:pt x="1723667" y="1048242"/>
                  </a:cubicBezTo>
                  <a:lnTo>
                    <a:pt x="1765091" y="1073360"/>
                  </a:lnTo>
                  <a:lnTo>
                    <a:pt x="1787834" y="1058026"/>
                  </a:lnTo>
                  <a:cubicBezTo>
                    <a:pt x="1812364" y="1047651"/>
                    <a:pt x="1839334" y="1041913"/>
                    <a:pt x="1867644" y="1041913"/>
                  </a:cubicBezTo>
                  <a:cubicBezTo>
                    <a:pt x="1966729" y="1041913"/>
                    <a:pt x="2049399" y="1112198"/>
                    <a:pt x="2068519" y="1205631"/>
                  </a:cubicBezTo>
                  <a:lnTo>
                    <a:pt x="2069865" y="1218984"/>
                  </a:lnTo>
                  <a:lnTo>
                    <a:pt x="2174899" y="1251806"/>
                  </a:lnTo>
                  <a:cubicBezTo>
                    <a:pt x="2256094" y="1273569"/>
                    <a:pt x="2339900" y="1288863"/>
                    <a:pt x="2425742" y="1297108"/>
                  </a:cubicBezTo>
                  <a:lnTo>
                    <a:pt x="2538295" y="1302486"/>
                  </a:lnTo>
                  <a:lnTo>
                    <a:pt x="2535655" y="1249725"/>
                  </a:lnTo>
                  <a:cubicBezTo>
                    <a:pt x="2531623" y="1209661"/>
                    <a:pt x="2525625" y="1170184"/>
                    <a:pt x="2517759" y="1131394"/>
                  </a:cubicBezTo>
                  <a:lnTo>
                    <a:pt x="2497854" y="1053274"/>
                  </a:lnTo>
                  <a:lnTo>
                    <a:pt x="2371258" y="956458"/>
                  </a:lnTo>
                  <a:cubicBezTo>
                    <a:pt x="2216862" y="859087"/>
                    <a:pt x="2034451" y="802822"/>
                    <a:pt x="1839031" y="802822"/>
                  </a:cubicBezTo>
                  <a:close/>
                  <a:moveTo>
                    <a:pt x="540853" y="514986"/>
                  </a:moveTo>
                  <a:lnTo>
                    <a:pt x="525712" y="528873"/>
                  </a:lnTo>
                  <a:cubicBezTo>
                    <a:pt x="311998" y="744539"/>
                    <a:pt x="179814" y="1042480"/>
                    <a:pt x="179814" y="1371575"/>
                  </a:cubicBezTo>
                  <a:cubicBezTo>
                    <a:pt x="179814" y="1741808"/>
                    <a:pt x="347110" y="2072609"/>
                    <a:pt x="609577" y="2291196"/>
                  </a:cubicBezTo>
                  <a:lnTo>
                    <a:pt x="629751" y="2306419"/>
                  </a:lnTo>
                  <a:lnTo>
                    <a:pt x="627186" y="2300879"/>
                  </a:lnTo>
                  <a:cubicBezTo>
                    <a:pt x="568888" y="2151864"/>
                    <a:pt x="536863" y="1989512"/>
                    <a:pt x="536863" y="1819620"/>
                  </a:cubicBezTo>
                  <a:cubicBezTo>
                    <a:pt x="536863" y="1774316"/>
                    <a:pt x="539140" y="1729548"/>
                    <a:pt x="543586" y="1685426"/>
                  </a:cubicBezTo>
                  <a:lnTo>
                    <a:pt x="561714" y="1565698"/>
                  </a:lnTo>
                  <a:lnTo>
                    <a:pt x="548721" y="1554978"/>
                  </a:lnTo>
                  <a:cubicBezTo>
                    <a:pt x="487320" y="1493576"/>
                    <a:pt x="449342" y="1408750"/>
                    <a:pt x="449342" y="1315054"/>
                  </a:cubicBezTo>
                  <a:cubicBezTo>
                    <a:pt x="449342" y="1221358"/>
                    <a:pt x="487320" y="1136533"/>
                    <a:pt x="548721" y="1075131"/>
                  </a:cubicBezTo>
                  <a:lnTo>
                    <a:pt x="586510" y="1043953"/>
                  </a:lnTo>
                  <a:lnTo>
                    <a:pt x="557759" y="931249"/>
                  </a:lnTo>
                  <a:cubicBezTo>
                    <a:pt x="540412" y="845808"/>
                    <a:pt x="531303" y="757344"/>
                    <a:pt x="531303" y="666735"/>
                  </a:cubicBezTo>
                  <a:cubicBezTo>
                    <a:pt x="531303" y="632757"/>
                    <a:pt x="532584" y="599081"/>
                    <a:pt x="535100" y="565752"/>
                  </a:cubicBezTo>
                  <a:close/>
                  <a:moveTo>
                    <a:pt x="870476" y="288355"/>
                  </a:moveTo>
                  <a:lnTo>
                    <a:pt x="797863" y="323653"/>
                  </a:lnTo>
                  <a:lnTo>
                    <a:pt x="747285" y="354661"/>
                  </a:lnTo>
                  <a:lnTo>
                    <a:pt x="726331" y="436900"/>
                  </a:lnTo>
                  <a:cubicBezTo>
                    <a:pt x="711277" y="511139"/>
                    <a:pt x="703371" y="588006"/>
                    <a:pt x="703371" y="666735"/>
                  </a:cubicBezTo>
                  <a:cubicBezTo>
                    <a:pt x="703371" y="725782"/>
                    <a:pt x="707818" y="783782"/>
                    <a:pt x="716392" y="840411"/>
                  </a:cubicBezTo>
                  <a:lnTo>
                    <a:pt x="748231" y="979825"/>
                  </a:lnTo>
                  <a:lnTo>
                    <a:pt x="788645" y="975751"/>
                  </a:lnTo>
                  <a:lnTo>
                    <a:pt x="837858" y="980712"/>
                  </a:lnTo>
                  <a:lnTo>
                    <a:pt x="918259" y="891546"/>
                  </a:lnTo>
                  <a:cubicBezTo>
                    <a:pt x="947715" y="861857"/>
                    <a:pt x="978575" y="833583"/>
                    <a:pt x="1010731" y="806835"/>
                  </a:cubicBezTo>
                  <a:lnTo>
                    <a:pt x="1091088" y="746269"/>
                  </a:lnTo>
                  <a:lnTo>
                    <a:pt x="1090355" y="745257"/>
                  </a:lnTo>
                  <a:cubicBezTo>
                    <a:pt x="1017972" y="637265"/>
                    <a:pt x="956882" y="520950"/>
                    <a:pt x="908795" y="398035"/>
                  </a:cubicBezTo>
                  <a:close/>
                  <a:moveTo>
                    <a:pt x="1360783" y="179814"/>
                  </a:moveTo>
                  <a:cubicBezTo>
                    <a:pt x="1279254" y="179814"/>
                    <a:pt x="1199655" y="188151"/>
                    <a:pt x="1122777" y="204027"/>
                  </a:cubicBezTo>
                  <a:lnTo>
                    <a:pt x="1095649" y="211066"/>
                  </a:lnTo>
                  <a:lnTo>
                    <a:pt x="1107447" y="252895"/>
                  </a:lnTo>
                  <a:cubicBezTo>
                    <a:pt x="1146623" y="366253"/>
                    <a:pt x="1198334" y="473680"/>
                    <a:pt x="1260905" y="573486"/>
                  </a:cubicBezTo>
                  <a:lnTo>
                    <a:pt x="1297851" y="626931"/>
                  </a:lnTo>
                  <a:lnTo>
                    <a:pt x="1332168" y="610267"/>
                  </a:lnTo>
                  <a:cubicBezTo>
                    <a:pt x="1487958" y="543852"/>
                    <a:pt x="1659240" y="507125"/>
                    <a:pt x="1839031" y="507125"/>
                  </a:cubicBezTo>
                  <a:cubicBezTo>
                    <a:pt x="1965448" y="507125"/>
                    <a:pt x="2087657" y="525282"/>
                    <a:pt x="2203231" y="559150"/>
                  </a:cubicBezTo>
                  <a:lnTo>
                    <a:pt x="2233085" y="570212"/>
                  </a:lnTo>
                  <a:lnTo>
                    <a:pt x="2195854" y="528873"/>
                  </a:lnTo>
                  <a:cubicBezTo>
                    <a:pt x="1982141" y="313207"/>
                    <a:pt x="1686899" y="179814"/>
                    <a:pt x="1360783" y="179814"/>
                  </a:cubicBezTo>
                  <a:close/>
                  <a:moveTo>
                    <a:pt x="1360783" y="0"/>
                  </a:moveTo>
                  <a:cubicBezTo>
                    <a:pt x="2112323" y="0"/>
                    <a:pt x="2721566" y="614075"/>
                    <a:pt x="2721566" y="1371575"/>
                  </a:cubicBezTo>
                  <a:cubicBezTo>
                    <a:pt x="2721566" y="2129075"/>
                    <a:pt x="2112323" y="2743150"/>
                    <a:pt x="1360783" y="2743150"/>
                  </a:cubicBezTo>
                  <a:cubicBezTo>
                    <a:pt x="609243" y="2743150"/>
                    <a:pt x="0" y="2129075"/>
                    <a:pt x="0" y="1371575"/>
                  </a:cubicBezTo>
                  <a:cubicBezTo>
                    <a:pt x="0" y="898138"/>
                    <a:pt x="237985" y="480726"/>
                    <a:pt x="599956" y="234244"/>
                  </a:cubicBezTo>
                  <a:lnTo>
                    <a:pt x="605849" y="230636"/>
                  </a:lnTo>
                  <a:lnTo>
                    <a:pt x="664406" y="194779"/>
                  </a:lnTo>
                  <a:lnTo>
                    <a:pt x="712153" y="165541"/>
                  </a:lnTo>
                  <a:cubicBezTo>
                    <a:pt x="904967" y="59968"/>
                    <a:pt x="1125927" y="0"/>
                    <a:pt x="1360783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40" name="Group 139"/>
          <p:cNvGrpSpPr/>
          <p:nvPr/>
        </p:nvGrpSpPr>
        <p:grpSpPr>
          <a:xfrm>
            <a:off x="507078" y="2181873"/>
            <a:ext cx="691781" cy="691781"/>
            <a:chOff x="372628" y="2473035"/>
            <a:chExt cx="691781" cy="691781"/>
          </a:xfrm>
          <a:solidFill>
            <a:srgbClr val="002050"/>
          </a:solidFill>
        </p:grpSpPr>
        <p:sp>
          <p:nvSpPr>
            <p:cNvPr id="141" name="Rectangle 140"/>
            <p:cNvSpPr/>
            <p:nvPr>
              <p:custDataLst>
                <p:tags r:id="rId9"/>
              </p:custDataLst>
            </p:nvPr>
          </p:nvSpPr>
          <p:spPr bwMode="auto">
            <a:xfrm>
              <a:off x="372628" y="2473035"/>
              <a:ext cx="691781" cy="691781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rPr>
                <a:t>Devices</a:t>
              </a:r>
            </a:p>
          </p:txBody>
        </p:sp>
        <p:grpSp>
          <p:nvGrpSpPr>
            <p:cNvPr id="142" name="Group 141"/>
            <p:cNvGrpSpPr/>
            <p:nvPr/>
          </p:nvGrpSpPr>
          <p:grpSpPr>
            <a:xfrm>
              <a:off x="476130" y="2594121"/>
              <a:ext cx="496449" cy="279445"/>
              <a:chOff x="2769908" y="1409697"/>
              <a:chExt cx="1965320" cy="1106255"/>
            </a:xfrm>
            <a:grpFill/>
          </p:grpSpPr>
          <p:sp>
            <p:nvSpPr>
              <p:cNvPr id="143" name="Round Same Side Corner Rectangle 11"/>
              <p:cNvSpPr/>
              <p:nvPr/>
            </p:nvSpPr>
            <p:spPr>
              <a:xfrm>
                <a:off x="3182901" y="1794718"/>
                <a:ext cx="998085" cy="721234"/>
              </a:xfrm>
              <a:custGeom>
                <a:avLst/>
                <a:gdLst/>
                <a:ahLst/>
                <a:cxnLst/>
                <a:rect l="l" t="t" r="r" b="b"/>
                <a:pathLst>
                  <a:path w="997825" h="721233">
                    <a:moveTo>
                      <a:pt x="386303" y="632863"/>
                    </a:moveTo>
                    <a:lnTo>
                      <a:pt x="361994" y="673949"/>
                    </a:lnTo>
                    <a:lnTo>
                      <a:pt x="635830" y="673949"/>
                    </a:lnTo>
                    <a:lnTo>
                      <a:pt x="611521" y="632863"/>
                    </a:lnTo>
                    <a:close/>
                    <a:moveTo>
                      <a:pt x="74549" y="554146"/>
                    </a:moveTo>
                    <a:lnTo>
                      <a:pt x="923276" y="554146"/>
                    </a:lnTo>
                    <a:lnTo>
                      <a:pt x="997825" y="680147"/>
                    </a:lnTo>
                    <a:lnTo>
                      <a:pt x="997380" y="680147"/>
                    </a:lnTo>
                    <a:lnTo>
                      <a:pt x="997380" y="721233"/>
                    </a:lnTo>
                    <a:lnTo>
                      <a:pt x="443" y="721233"/>
                    </a:lnTo>
                    <a:lnTo>
                      <a:pt x="443" y="680147"/>
                    </a:lnTo>
                    <a:lnTo>
                      <a:pt x="0" y="680147"/>
                    </a:lnTo>
                    <a:close/>
                    <a:moveTo>
                      <a:pt x="107888" y="28997"/>
                    </a:moveTo>
                    <a:lnTo>
                      <a:pt x="107888" y="517611"/>
                    </a:lnTo>
                    <a:lnTo>
                      <a:pt x="889938" y="517611"/>
                    </a:lnTo>
                    <a:lnTo>
                      <a:pt x="889938" y="28997"/>
                    </a:lnTo>
                    <a:close/>
                    <a:moveTo>
                      <a:pt x="102530" y="0"/>
                    </a:moveTo>
                    <a:lnTo>
                      <a:pt x="895294" y="0"/>
                    </a:lnTo>
                    <a:cubicBezTo>
                      <a:pt x="909799" y="0"/>
                      <a:pt x="921556" y="11760"/>
                      <a:pt x="921556" y="26269"/>
                    </a:cubicBezTo>
                    <a:lnTo>
                      <a:pt x="921556" y="541850"/>
                    </a:lnTo>
                    <a:lnTo>
                      <a:pt x="76268" y="541850"/>
                    </a:lnTo>
                    <a:lnTo>
                      <a:pt x="76268" y="26269"/>
                    </a:lnTo>
                    <a:cubicBezTo>
                      <a:pt x="76268" y="11760"/>
                      <a:pt x="88025" y="0"/>
                      <a:pt x="1025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5400" cap="flat" cmpd="sng" algn="ctr">
                <a:solidFill>
                  <a:schemeClr val="accent1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Segoe"/>
                </a:endParaRPr>
              </a:p>
            </p:txBody>
          </p:sp>
          <p:sp>
            <p:nvSpPr>
              <p:cNvPr id="144" name="Rounded Rectangle 223"/>
              <p:cNvSpPr/>
              <p:nvPr/>
            </p:nvSpPr>
            <p:spPr bwMode="auto">
              <a:xfrm>
                <a:off x="2769908" y="1409697"/>
                <a:ext cx="368615" cy="648352"/>
              </a:xfrm>
              <a:custGeom>
                <a:avLst/>
                <a:gdLst/>
                <a:ahLst/>
                <a:cxnLst/>
                <a:rect l="l" t="t" r="r" b="b"/>
                <a:pathLst>
                  <a:path w="3657600" h="6434945">
                    <a:moveTo>
                      <a:pt x="1828801" y="5761924"/>
                    </a:moveTo>
                    <a:cubicBezTo>
                      <a:pt x="1694209" y="5761924"/>
                      <a:pt x="1585101" y="5871032"/>
                      <a:pt x="1585101" y="6005624"/>
                    </a:cubicBezTo>
                    <a:cubicBezTo>
                      <a:pt x="1585101" y="6140216"/>
                      <a:pt x="1694209" y="6249324"/>
                      <a:pt x="1828801" y="6249324"/>
                    </a:cubicBezTo>
                    <a:cubicBezTo>
                      <a:pt x="1963393" y="6249324"/>
                      <a:pt x="2072501" y="6140216"/>
                      <a:pt x="2072501" y="6005624"/>
                    </a:cubicBezTo>
                    <a:cubicBezTo>
                      <a:pt x="2072501" y="5871032"/>
                      <a:pt x="1963393" y="5761924"/>
                      <a:pt x="1828801" y="5761924"/>
                    </a:cubicBezTo>
                    <a:close/>
                    <a:moveTo>
                      <a:pt x="367260" y="607233"/>
                    </a:moveTo>
                    <a:lnTo>
                      <a:pt x="367260" y="5543030"/>
                    </a:lnTo>
                    <a:lnTo>
                      <a:pt x="3290341" y="5543030"/>
                    </a:lnTo>
                    <a:lnTo>
                      <a:pt x="3290341" y="607233"/>
                    </a:lnTo>
                    <a:close/>
                    <a:moveTo>
                      <a:pt x="1097280" y="257182"/>
                    </a:moveTo>
                    <a:cubicBezTo>
                      <a:pt x="1072030" y="257182"/>
                      <a:pt x="1051560" y="277652"/>
                      <a:pt x="1051560" y="302902"/>
                    </a:cubicBezTo>
                    <a:cubicBezTo>
                      <a:pt x="1051560" y="328152"/>
                      <a:pt x="1072030" y="348622"/>
                      <a:pt x="1097280" y="348622"/>
                    </a:cubicBezTo>
                    <a:lnTo>
                      <a:pt x="2560320" y="348622"/>
                    </a:lnTo>
                    <a:cubicBezTo>
                      <a:pt x="2585570" y="348622"/>
                      <a:pt x="2606040" y="328152"/>
                      <a:pt x="2606040" y="302902"/>
                    </a:cubicBezTo>
                    <a:cubicBezTo>
                      <a:pt x="2606040" y="277652"/>
                      <a:pt x="2585570" y="257182"/>
                      <a:pt x="2560320" y="257182"/>
                    </a:cubicBezTo>
                    <a:close/>
                    <a:moveTo>
                      <a:pt x="609612" y="0"/>
                    </a:moveTo>
                    <a:lnTo>
                      <a:pt x="3047988" y="0"/>
                    </a:lnTo>
                    <a:cubicBezTo>
                      <a:pt x="3384667" y="0"/>
                      <a:pt x="3657600" y="272933"/>
                      <a:pt x="3657600" y="609612"/>
                    </a:cubicBezTo>
                    <a:lnTo>
                      <a:pt x="3657600" y="5825333"/>
                    </a:lnTo>
                    <a:cubicBezTo>
                      <a:pt x="3657600" y="6162012"/>
                      <a:pt x="3384667" y="6434945"/>
                      <a:pt x="3047988" y="6434945"/>
                    </a:cubicBezTo>
                    <a:lnTo>
                      <a:pt x="609612" y="6434945"/>
                    </a:lnTo>
                    <a:cubicBezTo>
                      <a:pt x="272933" y="6434945"/>
                      <a:pt x="0" y="6162012"/>
                      <a:pt x="0" y="5825333"/>
                    </a:cubicBezTo>
                    <a:lnTo>
                      <a:pt x="0" y="609612"/>
                    </a:lnTo>
                    <a:cubicBezTo>
                      <a:pt x="0" y="272933"/>
                      <a:pt x="272933" y="0"/>
                      <a:pt x="60961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 algn="ctr">
                <a:solidFill>
                  <a:schemeClr val="accent1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-50" normalizeH="0" baseline="0" noProof="0" dirty="0" err="1">
                  <a:ln>
                    <a:noFill/>
                  </a:ln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45" name="Rounded Rectangle 6"/>
              <p:cNvSpPr/>
              <p:nvPr/>
            </p:nvSpPr>
            <p:spPr bwMode="auto">
              <a:xfrm rot="16200000">
                <a:off x="4229657" y="1440678"/>
                <a:ext cx="404402" cy="606741"/>
              </a:xfrm>
              <a:custGeom>
                <a:avLst/>
                <a:gdLst/>
                <a:ahLst/>
                <a:cxnLst/>
                <a:rect l="l" t="t" r="r" b="b"/>
                <a:pathLst>
                  <a:path w="3286897" h="4658497">
                    <a:moveTo>
                      <a:pt x="1600200" y="4382531"/>
                    </a:moveTo>
                    <a:cubicBezTo>
                      <a:pt x="1600200" y="4367744"/>
                      <a:pt x="1588213" y="4355757"/>
                      <a:pt x="1573426" y="4355757"/>
                    </a:cubicBezTo>
                    <a:lnTo>
                      <a:pt x="811428" y="4355757"/>
                    </a:lnTo>
                    <a:cubicBezTo>
                      <a:pt x="796641" y="4355757"/>
                      <a:pt x="784654" y="4367744"/>
                      <a:pt x="784654" y="4382531"/>
                    </a:cubicBezTo>
                    <a:lnTo>
                      <a:pt x="784654" y="4489621"/>
                    </a:lnTo>
                    <a:cubicBezTo>
                      <a:pt x="784654" y="4504408"/>
                      <a:pt x="796641" y="4516395"/>
                      <a:pt x="811428" y="4516395"/>
                    </a:cubicBezTo>
                    <a:lnTo>
                      <a:pt x="1573426" y="4516395"/>
                    </a:lnTo>
                    <a:cubicBezTo>
                      <a:pt x="1588213" y="4516395"/>
                      <a:pt x="1600200" y="4504408"/>
                      <a:pt x="1600200" y="4489621"/>
                    </a:cubicBezTo>
                    <a:close/>
                    <a:moveTo>
                      <a:pt x="2502243" y="4382531"/>
                    </a:moveTo>
                    <a:cubicBezTo>
                      <a:pt x="2502243" y="4367744"/>
                      <a:pt x="2490256" y="4355757"/>
                      <a:pt x="2475469" y="4355757"/>
                    </a:cubicBezTo>
                    <a:lnTo>
                      <a:pt x="1713471" y="4355757"/>
                    </a:lnTo>
                    <a:cubicBezTo>
                      <a:pt x="1698684" y="4355757"/>
                      <a:pt x="1686697" y="4367744"/>
                      <a:pt x="1686697" y="4382531"/>
                    </a:cubicBezTo>
                    <a:lnTo>
                      <a:pt x="1686697" y="4489621"/>
                    </a:lnTo>
                    <a:cubicBezTo>
                      <a:pt x="1686697" y="4504408"/>
                      <a:pt x="1698684" y="4516395"/>
                      <a:pt x="1713471" y="4516395"/>
                    </a:cubicBezTo>
                    <a:lnTo>
                      <a:pt x="2475469" y="4516395"/>
                    </a:lnTo>
                    <a:cubicBezTo>
                      <a:pt x="2490256" y="4516395"/>
                      <a:pt x="2502243" y="4504408"/>
                      <a:pt x="2502243" y="4489621"/>
                    </a:cubicBezTo>
                    <a:close/>
                    <a:moveTo>
                      <a:pt x="3021231" y="480896"/>
                    </a:moveTo>
                    <a:cubicBezTo>
                      <a:pt x="3021231" y="375524"/>
                      <a:pt x="2935811" y="290104"/>
                      <a:pt x="2830439" y="290104"/>
                    </a:cubicBezTo>
                    <a:lnTo>
                      <a:pt x="444108" y="290104"/>
                    </a:lnTo>
                    <a:cubicBezTo>
                      <a:pt x="338736" y="290104"/>
                      <a:pt x="253316" y="375524"/>
                      <a:pt x="253316" y="480896"/>
                    </a:cubicBezTo>
                    <a:lnTo>
                      <a:pt x="253316" y="4029043"/>
                    </a:lnTo>
                    <a:cubicBezTo>
                      <a:pt x="253316" y="4134415"/>
                      <a:pt x="338736" y="4219835"/>
                      <a:pt x="444108" y="4219835"/>
                    </a:cubicBezTo>
                    <a:lnTo>
                      <a:pt x="2830439" y="4219835"/>
                    </a:lnTo>
                    <a:cubicBezTo>
                      <a:pt x="2935811" y="4219835"/>
                      <a:pt x="3021231" y="4134415"/>
                      <a:pt x="3021231" y="4029043"/>
                    </a:cubicBezTo>
                    <a:close/>
                    <a:moveTo>
                      <a:pt x="3286897" y="226566"/>
                    </a:moveTo>
                    <a:lnTo>
                      <a:pt x="3286897" y="4431931"/>
                    </a:lnTo>
                    <a:cubicBezTo>
                      <a:pt x="3286897" y="4557060"/>
                      <a:pt x="3185460" y="4658497"/>
                      <a:pt x="3060331" y="4658497"/>
                    </a:cubicBezTo>
                    <a:lnTo>
                      <a:pt x="226566" y="4658497"/>
                    </a:lnTo>
                    <a:cubicBezTo>
                      <a:pt x="101437" y="4658497"/>
                      <a:pt x="0" y="4557060"/>
                      <a:pt x="0" y="4431931"/>
                    </a:cubicBezTo>
                    <a:lnTo>
                      <a:pt x="0" y="226566"/>
                    </a:lnTo>
                    <a:cubicBezTo>
                      <a:pt x="0" y="101437"/>
                      <a:pt x="101437" y="0"/>
                      <a:pt x="226566" y="0"/>
                    </a:cubicBezTo>
                    <a:lnTo>
                      <a:pt x="3060331" y="0"/>
                    </a:lnTo>
                    <a:cubicBezTo>
                      <a:pt x="3185460" y="0"/>
                      <a:pt x="3286897" y="101437"/>
                      <a:pt x="3286897" y="22656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795" cap="flat" cmpd="sng" algn="ctr">
                <a:solidFill>
                  <a:schemeClr val="accent1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82295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-135" normalizeH="0" baseline="0" noProof="0" dirty="0">
                  <a:ln>
                    <a:noFill/>
                  </a:ln>
                  <a:effectLst/>
                  <a:uLnTx/>
                  <a:uFillTx/>
                  <a:latin typeface="Segoe Light" pitchFamily="34" charset="0"/>
                </a:endParaRPr>
              </a:p>
            </p:txBody>
          </p:sp>
        </p:grpSp>
      </p:grpSp>
      <p:grpSp>
        <p:nvGrpSpPr>
          <p:cNvPr id="146" name="Group 145"/>
          <p:cNvGrpSpPr/>
          <p:nvPr/>
        </p:nvGrpSpPr>
        <p:grpSpPr>
          <a:xfrm>
            <a:off x="1250169" y="3625531"/>
            <a:ext cx="691781" cy="691781"/>
            <a:chOff x="2551230" y="2464452"/>
            <a:chExt cx="691781" cy="691781"/>
          </a:xfrm>
          <a:solidFill>
            <a:srgbClr val="002050"/>
          </a:solidFill>
        </p:grpSpPr>
        <p:sp>
          <p:nvSpPr>
            <p:cNvPr id="147" name="Rectangle 146"/>
            <p:cNvSpPr/>
            <p:nvPr>
              <p:custDataLst>
                <p:tags r:id="rId8"/>
              </p:custDataLst>
            </p:nvPr>
          </p:nvSpPr>
          <p:spPr bwMode="auto">
            <a:xfrm>
              <a:off x="2551230" y="2464452"/>
              <a:ext cx="691781" cy="691781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effectLst/>
                  <a:uLnTx/>
                  <a:uFillTx/>
                  <a:latin typeface="Segoe UI"/>
                </a:rPr>
                <a:t>Sensors</a:t>
              </a: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8" name="Frame 5"/>
            <p:cNvSpPr>
              <a:spLocks noChangeAspect="1"/>
            </p:cNvSpPr>
            <p:nvPr/>
          </p:nvSpPr>
          <p:spPr bwMode="auto">
            <a:xfrm>
              <a:off x="2761691" y="2548139"/>
              <a:ext cx="270860" cy="270787"/>
            </a:xfrm>
            <a:custGeom>
              <a:avLst/>
              <a:gdLst/>
              <a:ahLst/>
              <a:cxnLst/>
              <a:rect l="l" t="t" r="r" b="b"/>
              <a:pathLst>
                <a:path w="914400" h="914400">
                  <a:moveTo>
                    <a:pt x="423625" y="642938"/>
                  </a:moveTo>
                  <a:lnTo>
                    <a:pt x="500064" y="720805"/>
                  </a:lnTo>
                  <a:lnTo>
                    <a:pt x="500064" y="770811"/>
                  </a:lnTo>
                  <a:lnTo>
                    <a:pt x="423625" y="770811"/>
                  </a:lnTo>
                  <a:close/>
                  <a:moveTo>
                    <a:pt x="651511" y="598647"/>
                  </a:moveTo>
                  <a:lnTo>
                    <a:pt x="656512" y="599361"/>
                  </a:lnTo>
                  <a:lnTo>
                    <a:pt x="660798" y="600076"/>
                  </a:lnTo>
                  <a:lnTo>
                    <a:pt x="664370" y="602219"/>
                  </a:lnTo>
                  <a:lnTo>
                    <a:pt x="667942" y="605076"/>
                  </a:lnTo>
                  <a:lnTo>
                    <a:pt x="671514" y="608648"/>
                  </a:lnTo>
                  <a:lnTo>
                    <a:pt x="673657" y="612935"/>
                  </a:lnTo>
                  <a:lnTo>
                    <a:pt x="675086" y="617221"/>
                  </a:lnTo>
                  <a:lnTo>
                    <a:pt x="675800" y="622221"/>
                  </a:lnTo>
                  <a:lnTo>
                    <a:pt x="675086" y="627222"/>
                  </a:lnTo>
                  <a:lnTo>
                    <a:pt x="673657" y="631508"/>
                  </a:lnTo>
                  <a:lnTo>
                    <a:pt x="671514" y="635080"/>
                  </a:lnTo>
                  <a:lnTo>
                    <a:pt x="667942" y="638652"/>
                  </a:lnTo>
                  <a:lnTo>
                    <a:pt x="664370" y="642224"/>
                  </a:lnTo>
                  <a:lnTo>
                    <a:pt x="660798" y="644367"/>
                  </a:lnTo>
                  <a:lnTo>
                    <a:pt x="656512" y="645796"/>
                  </a:lnTo>
                  <a:lnTo>
                    <a:pt x="651511" y="646510"/>
                  </a:lnTo>
                  <a:lnTo>
                    <a:pt x="646510" y="645796"/>
                  </a:lnTo>
                  <a:lnTo>
                    <a:pt x="642224" y="644367"/>
                  </a:lnTo>
                  <a:lnTo>
                    <a:pt x="637937" y="642224"/>
                  </a:lnTo>
                  <a:lnTo>
                    <a:pt x="634365" y="638652"/>
                  </a:lnTo>
                  <a:lnTo>
                    <a:pt x="631508" y="635080"/>
                  </a:lnTo>
                  <a:lnTo>
                    <a:pt x="629365" y="631508"/>
                  </a:lnTo>
                  <a:lnTo>
                    <a:pt x="628650" y="627222"/>
                  </a:lnTo>
                  <a:lnTo>
                    <a:pt x="627936" y="622221"/>
                  </a:lnTo>
                  <a:lnTo>
                    <a:pt x="628650" y="617221"/>
                  </a:lnTo>
                  <a:lnTo>
                    <a:pt x="629365" y="612935"/>
                  </a:lnTo>
                  <a:lnTo>
                    <a:pt x="631508" y="608648"/>
                  </a:lnTo>
                  <a:lnTo>
                    <a:pt x="634365" y="605076"/>
                  </a:lnTo>
                  <a:lnTo>
                    <a:pt x="637937" y="602219"/>
                  </a:lnTo>
                  <a:lnTo>
                    <a:pt x="642224" y="600076"/>
                  </a:lnTo>
                  <a:lnTo>
                    <a:pt x="646510" y="599361"/>
                  </a:lnTo>
                  <a:close/>
                  <a:moveTo>
                    <a:pt x="224314" y="447914"/>
                  </a:moveTo>
                  <a:lnTo>
                    <a:pt x="373619" y="600076"/>
                  </a:lnTo>
                  <a:lnTo>
                    <a:pt x="373619" y="770812"/>
                  </a:lnTo>
                  <a:lnTo>
                    <a:pt x="294323" y="770812"/>
                  </a:lnTo>
                  <a:lnTo>
                    <a:pt x="294323" y="568644"/>
                  </a:lnTo>
                  <a:lnTo>
                    <a:pt x="240030" y="568644"/>
                  </a:lnTo>
                  <a:lnTo>
                    <a:pt x="240030" y="768669"/>
                  </a:lnTo>
                  <a:lnTo>
                    <a:pt x="142161" y="769383"/>
                  </a:lnTo>
                  <a:lnTo>
                    <a:pt x="142161" y="696517"/>
                  </a:lnTo>
                  <a:lnTo>
                    <a:pt x="184309" y="696517"/>
                  </a:lnTo>
                  <a:lnTo>
                    <a:pt x="184309" y="642939"/>
                  </a:lnTo>
                  <a:lnTo>
                    <a:pt x="142161" y="642939"/>
                  </a:lnTo>
                  <a:lnTo>
                    <a:pt x="142161" y="565072"/>
                  </a:lnTo>
                  <a:lnTo>
                    <a:pt x="182166" y="565072"/>
                  </a:lnTo>
                  <a:lnTo>
                    <a:pt x="182166" y="518637"/>
                  </a:lnTo>
                  <a:lnTo>
                    <a:pt x="142161" y="518637"/>
                  </a:lnTo>
                  <a:lnTo>
                    <a:pt x="142161" y="448629"/>
                  </a:lnTo>
                  <a:close/>
                  <a:moveTo>
                    <a:pt x="272891" y="250746"/>
                  </a:moveTo>
                  <a:lnTo>
                    <a:pt x="278606" y="251461"/>
                  </a:lnTo>
                  <a:lnTo>
                    <a:pt x="282892" y="252889"/>
                  </a:lnTo>
                  <a:lnTo>
                    <a:pt x="286464" y="255032"/>
                  </a:lnTo>
                  <a:lnTo>
                    <a:pt x="290036" y="257890"/>
                  </a:lnTo>
                  <a:lnTo>
                    <a:pt x="292894" y="261462"/>
                  </a:lnTo>
                  <a:lnTo>
                    <a:pt x="295037" y="265034"/>
                  </a:lnTo>
                  <a:lnTo>
                    <a:pt x="296466" y="269320"/>
                  </a:lnTo>
                  <a:lnTo>
                    <a:pt x="297180" y="275035"/>
                  </a:lnTo>
                  <a:lnTo>
                    <a:pt x="296466" y="280036"/>
                  </a:lnTo>
                  <a:lnTo>
                    <a:pt x="295037" y="284322"/>
                  </a:lnTo>
                  <a:lnTo>
                    <a:pt x="292894" y="287894"/>
                  </a:lnTo>
                  <a:lnTo>
                    <a:pt x="290036" y="291466"/>
                  </a:lnTo>
                  <a:lnTo>
                    <a:pt x="286464" y="294323"/>
                  </a:lnTo>
                  <a:lnTo>
                    <a:pt x="282892" y="296466"/>
                  </a:lnTo>
                  <a:lnTo>
                    <a:pt x="278606" y="297181"/>
                  </a:lnTo>
                  <a:lnTo>
                    <a:pt x="272891" y="297895"/>
                  </a:lnTo>
                  <a:lnTo>
                    <a:pt x="267890" y="297181"/>
                  </a:lnTo>
                  <a:lnTo>
                    <a:pt x="263604" y="296466"/>
                  </a:lnTo>
                  <a:lnTo>
                    <a:pt x="260032" y="294323"/>
                  </a:lnTo>
                  <a:lnTo>
                    <a:pt x="256460" y="291466"/>
                  </a:lnTo>
                  <a:lnTo>
                    <a:pt x="253603" y="287894"/>
                  </a:lnTo>
                  <a:lnTo>
                    <a:pt x="251459" y="284322"/>
                  </a:lnTo>
                  <a:lnTo>
                    <a:pt x="250031" y="280036"/>
                  </a:lnTo>
                  <a:lnTo>
                    <a:pt x="249316" y="275035"/>
                  </a:lnTo>
                  <a:lnTo>
                    <a:pt x="250031" y="269320"/>
                  </a:lnTo>
                  <a:lnTo>
                    <a:pt x="251459" y="265034"/>
                  </a:lnTo>
                  <a:lnTo>
                    <a:pt x="253603" y="261462"/>
                  </a:lnTo>
                  <a:lnTo>
                    <a:pt x="256460" y="257890"/>
                  </a:lnTo>
                  <a:lnTo>
                    <a:pt x="260032" y="255032"/>
                  </a:lnTo>
                  <a:lnTo>
                    <a:pt x="263604" y="252889"/>
                  </a:lnTo>
                  <a:lnTo>
                    <a:pt x="267890" y="251461"/>
                  </a:lnTo>
                  <a:close/>
                  <a:moveTo>
                    <a:pt x="722947" y="147876"/>
                  </a:moveTo>
                  <a:lnTo>
                    <a:pt x="770811" y="147876"/>
                  </a:lnTo>
                  <a:lnTo>
                    <a:pt x="770811" y="227171"/>
                  </a:lnTo>
                  <a:lnTo>
                    <a:pt x="722947" y="227171"/>
                  </a:lnTo>
                  <a:close/>
                  <a:moveTo>
                    <a:pt x="554355" y="143589"/>
                  </a:moveTo>
                  <a:lnTo>
                    <a:pt x="672227" y="143589"/>
                  </a:lnTo>
                  <a:lnTo>
                    <a:pt x="672941" y="281464"/>
                  </a:lnTo>
                  <a:lnTo>
                    <a:pt x="772239" y="281464"/>
                  </a:lnTo>
                  <a:lnTo>
                    <a:pt x="772239" y="358616"/>
                  </a:lnTo>
                  <a:lnTo>
                    <a:pt x="722947" y="358616"/>
                  </a:lnTo>
                  <a:lnTo>
                    <a:pt x="722947" y="410051"/>
                  </a:lnTo>
                  <a:lnTo>
                    <a:pt x="772239" y="410051"/>
                  </a:lnTo>
                  <a:lnTo>
                    <a:pt x="772239" y="485775"/>
                  </a:lnTo>
                  <a:lnTo>
                    <a:pt x="722947" y="485775"/>
                  </a:lnTo>
                  <a:lnTo>
                    <a:pt x="722947" y="537210"/>
                  </a:lnTo>
                  <a:lnTo>
                    <a:pt x="772239" y="537210"/>
                  </a:lnTo>
                  <a:lnTo>
                    <a:pt x="772239" y="770811"/>
                  </a:lnTo>
                  <a:lnTo>
                    <a:pt x="677942" y="770811"/>
                  </a:lnTo>
                  <a:lnTo>
                    <a:pt x="677942" y="699374"/>
                  </a:lnTo>
                  <a:lnTo>
                    <a:pt x="682228" y="697945"/>
                  </a:lnTo>
                  <a:lnTo>
                    <a:pt x="686514" y="696516"/>
                  </a:lnTo>
                  <a:lnTo>
                    <a:pt x="690086" y="694373"/>
                  </a:lnTo>
                  <a:lnTo>
                    <a:pt x="694372" y="692230"/>
                  </a:lnTo>
                  <a:lnTo>
                    <a:pt x="697944" y="689372"/>
                  </a:lnTo>
                  <a:lnTo>
                    <a:pt x="702230" y="686515"/>
                  </a:lnTo>
                  <a:lnTo>
                    <a:pt x="705802" y="683657"/>
                  </a:lnTo>
                  <a:lnTo>
                    <a:pt x="709374" y="680800"/>
                  </a:lnTo>
                  <a:lnTo>
                    <a:pt x="714375" y="675085"/>
                  </a:lnTo>
                  <a:lnTo>
                    <a:pt x="719375" y="667941"/>
                  </a:lnTo>
                  <a:lnTo>
                    <a:pt x="722947" y="661512"/>
                  </a:lnTo>
                  <a:lnTo>
                    <a:pt x="726519" y="654368"/>
                  </a:lnTo>
                  <a:lnTo>
                    <a:pt x="728662" y="647938"/>
                  </a:lnTo>
                  <a:lnTo>
                    <a:pt x="730805" y="639366"/>
                  </a:lnTo>
                  <a:lnTo>
                    <a:pt x="732234" y="632222"/>
                  </a:lnTo>
                  <a:lnTo>
                    <a:pt x="732948" y="624364"/>
                  </a:lnTo>
                  <a:lnTo>
                    <a:pt x="732234" y="616506"/>
                  </a:lnTo>
                  <a:lnTo>
                    <a:pt x="730805" y="608648"/>
                  </a:lnTo>
                  <a:lnTo>
                    <a:pt x="728662" y="600790"/>
                  </a:lnTo>
                  <a:lnTo>
                    <a:pt x="726519" y="593646"/>
                  </a:lnTo>
                  <a:lnTo>
                    <a:pt x="722947" y="586502"/>
                  </a:lnTo>
                  <a:lnTo>
                    <a:pt x="719375" y="580073"/>
                  </a:lnTo>
                  <a:lnTo>
                    <a:pt x="714375" y="572929"/>
                  </a:lnTo>
                  <a:lnTo>
                    <a:pt x="709374" y="567214"/>
                  </a:lnTo>
                  <a:lnTo>
                    <a:pt x="705802" y="563642"/>
                  </a:lnTo>
                  <a:lnTo>
                    <a:pt x="702230" y="560785"/>
                  </a:lnTo>
                  <a:lnTo>
                    <a:pt x="697230" y="557927"/>
                  </a:lnTo>
                  <a:lnTo>
                    <a:pt x="693658" y="555070"/>
                  </a:lnTo>
                  <a:lnTo>
                    <a:pt x="689372" y="552927"/>
                  </a:lnTo>
                  <a:lnTo>
                    <a:pt x="685085" y="550783"/>
                  </a:lnTo>
                  <a:lnTo>
                    <a:pt x="680085" y="549355"/>
                  </a:lnTo>
                  <a:lnTo>
                    <a:pt x="675799" y="547211"/>
                  </a:lnTo>
                  <a:lnTo>
                    <a:pt x="675084" y="464344"/>
                  </a:lnTo>
                  <a:lnTo>
                    <a:pt x="554355" y="345757"/>
                  </a:lnTo>
                  <a:close/>
                  <a:moveTo>
                    <a:pt x="507920" y="143589"/>
                  </a:moveTo>
                  <a:lnTo>
                    <a:pt x="507920" y="305752"/>
                  </a:lnTo>
                  <a:lnTo>
                    <a:pt x="420766" y="218598"/>
                  </a:lnTo>
                  <a:lnTo>
                    <a:pt x="420766" y="144303"/>
                  </a:lnTo>
                  <a:close/>
                  <a:moveTo>
                    <a:pt x="371476" y="143589"/>
                  </a:moveTo>
                  <a:lnTo>
                    <a:pt x="371476" y="231457"/>
                  </a:lnTo>
                  <a:lnTo>
                    <a:pt x="634366" y="497205"/>
                  </a:lnTo>
                  <a:lnTo>
                    <a:pt x="634366" y="547211"/>
                  </a:lnTo>
                  <a:lnTo>
                    <a:pt x="622221" y="551498"/>
                  </a:lnTo>
                  <a:lnTo>
                    <a:pt x="610791" y="557213"/>
                  </a:lnTo>
                  <a:lnTo>
                    <a:pt x="600076" y="565071"/>
                  </a:lnTo>
                  <a:lnTo>
                    <a:pt x="591503" y="574358"/>
                  </a:lnTo>
                  <a:lnTo>
                    <a:pt x="584360" y="585788"/>
                  </a:lnTo>
                  <a:lnTo>
                    <a:pt x="577930" y="597218"/>
                  </a:lnTo>
                  <a:lnTo>
                    <a:pt x="575073" y="610791"/>
                  </a:lnTo>
                  <a:lnTo>
                    <a:pt x="573644" y="624364"/>
                  </a:lnTo>
                  <a:lnTo>
                    <a:pt x="574358" y="632222"/>
                  </a:lnTo>
                  <a:lnTo>
                    <a:pt x="575073" y="639366"/>
                  </a:lnTo>
                  <a:lnTo>
                    <a:pt x="577216" y="647938"/>
                  </a:lnTo>
                  <a:lnTo>
                    <a:pt x="580073" y="654368"/>
                  </a:lnTo>
                  <a:lnTo>
                    <a:pt x="582931" y="661512"/>
                  </a:lnTo>
                  <a:lnTo>
                    <a:pt x="587217" y="667941"/>
                  </a:lnTo>
                  <a:lnTo>
                    <a:pt x="591503" y="675085"/>
                  </a:lnTo>
                  <a:lnTo>
                    <a:pt x="596504" y="680800"/>
                  </a:lnTo>
                  <a:lnTo>
                    <a:pt x="600790" y="684372"/>
                  </a:lnTo>
                  <a:lnTo>
                    <a:pt x="605076" y="687944"/>
                  </a:lnTo>
                  <a:lnTo>
                    <a:pt x="609363" y="691515"/>
                  </a:lnTo>
                  <a:lnTo>
                    <a:pt x="615078" y="694373"/>
                  </a:lnTo>
                  <a:lnTo>
                    <a:pt x="620078" y="697230"/>
                  </a:lnTo>
                  <a:lnTo>
                    <a:pt x="625793" y="699374"/>
                  </a:lnTo>
                  <a:lnTo>
                    <a:pt x="630794" y="700802"/>
                  </a:lnTo>
                  <a:lnTo>
                    <a:pt x="636509" y="702945"/>
                  </a:lnTo>
                  <a:lnTo>
                    <a:pt x="636509" y="770811"/>
                  </a:lnTo>
                  <a:lnTo>
                    <a:pt x="551498" y="770811"/>
                  </a:lnTo>
                  <a:lnTo>
                    <a:pt x="551498" y="705089"/>
                  </a:lnTo>
                  <a:lnTo>
                    <a:pt x="240745" y="396478"/>
                  </a:lnTo>
                  <a:lnTo>
                    <a:pt x="142161" y="396478"/>
                  </a:lnTo>
                  <a:lnTo>
                    <a:pt x="142161" y="144303"/>
                  </a:lnTo>
                  <a:lnTo>
                    <a:pt x="247174" y="144303"/>
                  </a:lnTo>
                  <a:lnTo>
                    <a:pt x="247174" y="200739"/>
                  </a:lnTo>
                  <a:lnTo>
                    <a:pt x="236458" y="205025"/>
                  </a:lnTo>
                  <a:lnTo>
                    <a:pt x="227171" y="212169"/>
                  </a:lnTo>
                  <a:lnTo>
                    <a:pt x="218599" y="220027"/>
                  </a:lnTo>
                  <a:lnTo>
                    <a:pt x="210741" y="228600"/>
                  </a:lnTo>
                  <a:lnTo>
                    <a:pt x="204311" y="239315"/>
                  </a:lnTo>
                  <a:lnTo>
                    <a:pt x="199311" y="251460"/>
                  </a:lnTo>
                  <a:lnTo>
                    <a:pt x="196453" y="263604"/>
                  </a:lnTo>
                  <a:lnTo>
                    <a:pt x="195025" y="277177"/>
                  </a:lnTo>
                  <a:lnTo>
                    <a:pt x="195739" y="285036"/>
                  </a:lnTo>
                  <a:lnTo>
                    <a:pt x="196453" y="292894"/>
                  </a:lnTo>
                  <a:lnTo>
                    <a:pt x="198596" y="300037"/>
                  </a:lnTo>
                  <a:lnTo>
                    <a:pt x="200740" y="307896"/>
                  </a:lnTo>
                  <a:lnTo>
                    <a:pt x="204311" y="315039"/>
                  </a:lnTo>
                  <a:lnTo>
                    <a:pt x="207883" y="321469"/>
                  </a:lnTo>
                  <a:lnTo>
                    <a:pt x="212884" y="327898"/>
                  </a:lnTo>
                  <a:lnTo>
                    <a:pt x="218599" y="333613"/>
                  </a:lnTo>
                  <a:lnTo>
                    <a:pt x="224314" y="339328"/>
                  </a:lnTo>
                  <a:lnTo>
                    <a:pt x="230029" y="343614"/>
                  </a:lnTo>
                  <a:lnTo>
                    <a:pt x="237173" y="347901"/>
                  </a:lnTo>
                  <a:lnTo>
                    <a:pt x="243602" y="350758"/>
                  </a:lnTo>
                  <a:lnTo>
                    <a:pt x="251461" y="353616"/>
                  </a:lnTo>
                  <a:lnTo>
                    <a:pt x="259319" y="355759"/>
                  </a:lnTo>
                  <a:lnTo>
                    <a:pt x="266463" y="356473"/>
                  </a:lnTo>
                  <a:lnTo>
                    <a:pt x="274321" y="357188"/>
                  </a:lnTo>
                  <a:lnTo>
                    <a:pt x="280750" y="357188"/>
                  </a:lnTo>
                  <a:lnTo>
                    <a:pt x="286465" y="356473"/>
                  </a:lnTo>
                  <a:lnTo>
                    <a:pt x="291466" y="355759"/>
                  </a:lnTo>
                  <a:lnTo>
                    <a:pt x="297181" y="354330"/>
                  </a:lnTo>
                  <a:lnTo>
                    <a:pt x="302181" y="352187"/>
                  </a:lnTo>
                  <a:lnTo>
                    <a:pt x="307896" y="350044"/>
                  </a:lnTo>
                  <a:lnTo>
                    <a:pt x="312183" y="347901"/>
                  </a:lnTo>
                  <a:lnTo>
                    <a:pt x="317183" y="345043"/>
                  </a:lnTo>
                  <a:lnTo>
                    <a:pt x="540068" y="567214"/>
                  </a:lnTo>
                  <a:lnTo>
                    <a:pt x="537925" y="507921"/>
                  </a:lnTo>
                  <a:lnTo>
                    <a:pt x="345044" y="315039"/>
                  </a:lnTo>
                  <a:lnTo>
                    <a:pt x="348616" y="306467"/>
                  </a:lnTo>
                  <a:lnTo>
                    <a:pt x="352188" y="296466"/>
                  </a:lnTo>
                  <a:lnTo>
                    <a:pt x="353616" y="287179"/>
                  </a:lnTo>
                  <a:lnTo>
                    <a:pt x="354331" y="277177"/>
                  </a:lnTo>
                  <a:lnTo>
                    <a:pt x="353616" y="268605"/>
                  </a:lnTo>
                  <a:lnTo>
                    <a:pt x="352902" y="261461"/>
                  </a:lnTo>
                  <a:lnTo>
                    <a:pt x="350759" y="253603"/>
                  </a:lnTo>
                  <a:lnTo>
                    <a:pt x="348616" y="246459"/>
                  </a:lnTo>
                  <a:lnTo>
                    <a:pt x="345044" y="239315"/>
                  </a:lnTo>
                  <a:lnTo>
                    <a:pt x="341472" y="232886"/>
                  </a:lnTo>
                  <a:lnTo>
                    <a:pt x="336471" y="226456"/>
                  </a:lnTo>
                  <a:lnTo>
                    <a:pt x="330756" y="220741"/>
                  </a:lnTo>
                  <a:lnTo>
                    <a:pt x="327185" y="217170"/>
                  </a:lnTo>
                  <a:lnTo>
                    <a:pt x="322898" y="213598"/>
                  </a:lnTo>
                  <a:lnTo>
                    <a:pt x="318612" y="210026"/>
                  </a:lnTo>
                  <a:lnTo>
                    <a:pt x="313611" y="207168"/>
                  </a:lnTo>
                  <a:lnTo>
                    <a:pt x="309325" y="205025"/>
                  </a:lnTo>
                  <a:lnTo>
                    <a:pt x="303610" y="202882"/>
                  </a:lnTo>
                  <a:lnTo>
                    <a:pt x="298610" y="201453"/>
                  </a:lnTo>
                  <a:lnTo>
                    <a:pt x="293609" y="200025"/>
                  </a:lnTo>
                  <a:lnTo>
                    <a:pt x="293609" y="144303"/>
                  </a:lnTo>
                  <a:close/>
                  <a:moveTo>
                    <a:pt x="55998" y="55998"/>
                  </a:moveTo>
                  <a:lnTo>
                    <a:pt x="55998" y="858402"/>
                  </a:lnTo>
                  <a:lnTo>
                    <a:pt x="858402" y="858402"/>
                  </a:lnTo>
                  <a:lnTo>
                    <a:pt x="858402" y="55998"/>
                  </a:lnTo>
                  <a:close/>
                  <a:moveTo>
                    <a:pt x="0" y="0"/>
                  </a:moveTo>
                  <a:lnTo>
                    <a:pt x="914400" y="0"/>
                  </a:lnTo>
                  <a:lnTo>
                    <a:pt x="914400" y="914400"/>
                  </a:lnTo>
                  <a:lnTo>
                    <a:pt x="0" y="91440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07555" tIns="53778" rIns="53778" bIns="107555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1075103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-59" normalizeH="0" baseline="0" noProof="0" dirty="0" err="1">
                <a:ln>
                  <a:noFill/>
                </a:ln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49" name="Group 148"/>
          <p:cNvGrpSpPr/>
          <p:nvPr/>
        </p:nvGrpSpPr>
        <p:grpSpPr>
          <a:xfrm>
            <a:off x="1250169" y="2904632"/>
            <a:ext cx="691781" cy="691781"/>
            <a:chOff x="1822857" y="3187789"/>
            <a:chExt cx="691781" cy="691781"/>
          </a:xfrm>
          <a:solidFill>
            <a:srgbClr val="002050"/>
          </a:solidFill>
        </p:grpSpPr>
        <p:sp>
          <p:nvSpPr>
            <p:cNvPr id="150" name="Rectangle 149"/>
            <p:cNvSpPr/>
            <p:nvPr>
              <p:custDataLst>
                <p:tags r:id="rId7"/>
              </p:custDataLst>
            </p:nvPr>
          </p:nvSpPr>
          <p:spPr bwMode="auto">
            <a:xfrm>
              <a:off x="1822857" y="3187789"/>
              <a:ext cx="691781" cy="691781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effectLst/>
                  <a:uLnTx/>
                  <a:uFillTx/>
                  <a:latin typeface="Segoe UI"/>
                </a:rPr>
                <a:t>Video</a:t>
              </a: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1" name="Freeform 7"/>
            <p:cNvSpPr>
              <a:spLocks noEditPoints="1"/>
            </p:cNvSpPr>
            <p:nvPr/>
          </p:nvSpPr>
          <p:spPr bwMode="auto">
            <a:xfrm>
              <a:off x="2019832" y="3275280"/>
              <a:ext cx="297830" cy="319992"/>
            </a:xfrm>
            <a:custGeom>
              <a:avLst/>
              <a:gdLst>
                <a:gd name="T0" fmla="*/ 278 w 306"/>
                <a:gd name="T1" fmla="*/ 15 h 329"/>
                <a:gd name="T2" fmla="*/ 256 w 306"/>
                <a:gd name="T3" fmla="*/ 22 h 329"/>
                <a:gd name="T4" fmla="*/ 248 w 306"/>
                <a:gd name="T5" fmla="*/ 0 h 329"/>
                <a:gd name="T6" fmla="*/ 56 w 306"/>
                <a:gd name="T7" fmla="*/ 15 h 329"/>
                <a:gd name="T8" fmla="*/ 34 w 306"/>
                <a:gd name="T9" fmla="*/ 22 h 329"/>
                <a:gd name="T10" fmla="*/ 26 w 306"/>
                <a:gd name="T11" fmla="*/ 0 h 329"/>
                <a:gd name="T12" fmla="*/ 0 w 306"/>
                <a:gd name="T13" fmla="*/ 329 h 329"/>
                <a:gd name="T14" fmla="*/ 25 w 306"/>
                <a:gd name="T15" fmla="*/ 314 h 329"/>
                <a:gd name="T16" fmla="*/ 48 w 306"/>
                <a:gd name="T17" fmla="*/ 306 h 329"/>
                <a:gd name="T18" fmla="*/ 55 w 306"/>
                <a:gd name="T19" fmla="*/ 329 h 329"/>
                <a:gd name="T20" fmla="*/ 249 w 306"/>
                <a:gd name="T21" fmla="*/ 314 h 329"/>
                <a:gd name="T22" fmla="*/ 271 w 306"/>
                <a:gd name="T23" fmla="*/ 306 h 329"/>
                <a:gd name="T24" fmla="*/ 279 w 306"/>
                <a:gd name="T25" fmla="*/ 329 h 329"/>
                <a:gd name="T26" fmla="*/ 306 w 306"/>
                <a:gd name="T27" fmla="*/ 0 h 329"/>
                <a:gd name="T28" fmla="*/ 56 w 306"/>
                <a:gd name="T29" fmla="*/ 250 h 329"/>
                <a:gd name="T30" fmla="*/ 34 w 306"/>
                <a:gd name="T31" fmla="*/ 258 h 329"/>
                <a:gd name="T32" fmla="*/ 26 w 306"/>
                <a:gd name="T33" fmla="*/ 236 h 329"/>
                <a:gd name="T34" fmla="*/ 49 w 306"/>
                <a:gd name="T35" fmla="*/ 228 h 329"/>
                <a:gd name="T36" fmla="*/ 56 w 306"/>
                <a:gd name="T37" fmla="*/ 250 h 329"/>
                <a:gd name="T38" fmla="*/ 49 w 306"/>
                <a:gd name="T39" fmla="*/ 179 h 329"/>
                <a:gd name="T40" fmla="*/ 26 w 306"/>
                <a:gd name="T41" fmla="*/ 172 h 329"/>
                <a:gd name="T42" fmla="*/ 34 w 306"/>
                <a:gd name="T43" fmla="*/ 150 h 329"/>
                <a:gd name="T44" fmla="*/ 56 w 306"/>
                <a:gd name="T45" fmla="*/ 157 h 329"/>
                <a:gd name="T46" fmla="*/ 56 w 306"/>
                <a:gd name="T47" fmla="*/ 93 h 329"/>
                <a:gd name="T48" fmla="*/ 34 w 306"/>
                <a:gd name="T49" fmla="*/ 101 h 329"/>
                <a:gd name="T50" fmla="*/ 26 w 306"/>
                <a:gd name="T51" fmla="*/ 79 h 329"/>
                <a:gd name="T52" fmla="*/ 49 w 306"/>
                <a:gd name="T53" fmla="*/ 71 h 329"/>
                <a:gd name="T54" fmla="*/ 56 w 306"/>
                <a:gd name="T55" fmla="*/ 93 h 329"/>
                <a:gd name="T56" fmla="*/ 83 w 306"/>
                <a:gd name="T57" fmla="*/ 295 h 329"/>
                <a:gd name="T58" fmla="*/ 222 w 306"/>
                <a:gd name="T59" fmla="*/ 183 h 329"/>
                <a:gd name="T60" fmla="*/ 222 w 306"/>
                <a:gd name="T61" fmla="*/ 146 h 329"/>
                <a:gd name="T62" fmla="*/ 83 w 306"/>
                <a:gd name="T63" fmla="*/ 34 h 329"/>
                <a:gd name="T64" fmla="*/ 222 w 306"/>
                <a:gd name="T65" fmla="*/ 146 h 329"/>
                <a:gd name="T66" fmla="*/ 270 w 306"/>
                <a:gd name="T67" fmla="*/ 258 h 329"/>
                <a:gd name="T68" fmla="*/ 248 w 306"/>
                <a:gd name="T69" fmla="*/ 250 h 329"/>
                <a:gd name="T70" fmla="*/ 256 w 306"/>
                <a:gd name="T71" fmla="*/ 228 h 329"/>
                <a:gd name="T72" fmla="*/ 278 w 306"/>
                <a:gd name="T73" fmla="*/ 236 h 329"/>
                <a:gd name="T74" fmla="*/ 278 w 306"/>
                <a:gd name="T75" fmla="*/ 172 h 329"/>
                <a:gd name="T76" fmla="*/ 256 w 306"/>
                <a:gd name="T77" fmla="*/ 179 h 329"/>
                <a:gd name="T78" fmla="*/ 248 w 306"/>
                <a:gd name="T79" fmla="*/ 157 h 329"/>
                <a:gd name="T80" fmla="*/ 270 w 306"/>
                <a:gd name="T81" fmla="*/ 150 h 329"/>
                <a:gd name="T82" fmla="*/ 278 w 306"/>
                <a:gd name="T83" fmla="*/ 172 h 329"/>
                <a:gd name="T84" fmla="*/ 270 w 306"/>
                <a:gd name="T85" fmla="*/ 101 h 329"/>
                <a:gd name="T86" fmla="*/ 248 w 306"/>
                <a:gd name="T87" fmla="*/ 93 h 329"/>
                <a:gd name="T88" fmla="*/ 256 w 306"/>
                <a:gd name="T89" fmla="*/ 71 h 329"/>
                <a:gd name="T90" fmla="*/ 278 w 306"/>
                <a:gd name="T91" fmla="*/ 79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6" h="329">
                  <a:moveTo>
                    <a:pt x="278" y="0"/>
                  </a:moveTo>
                  <a:cubicBezTo>
                    <a:pt x="278" y="15"/>
                    <a:pt x="278" y="15"/>
                    <a:pt x="278" y="15"/>
                  </a:cubicBezTo>
                  <a:cubicBezTo>
                    <a:pt x="278" y="19"/>
                    <a:pt x="275" y="22"/>
                    <a:pt x="270" y="22"/>
                  </a:cubicBezTo>
                  <a:cubicBezTo>
                    <a:pt x="256" y="22"/>
                    <a:pt x="256" y="22"/>
                    <a:pt x="256" y="22"/>
                  </a:cubicBezTo>
                  <a:cubicBezTo>
                    <a:pt x="252" y="22"/>
                    <a:pt x="248" y="19"/>
                    <a:pt x="248" y="15"/>
                  </a:cubicBezTo>
                  <a:cubicBezTo>
                    <a:pt x="248" y="0"/>
                    <a:pt x="248" y="0"/>
                    <a:pt x="248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6" y="15"/>
                    <a:pt x="56" y="15"/>
                    <a:pt x="56" y="15"/>
                  </a:cubicBezTo>
                  <a:cubicBezTo>
                    <a:pt x="56" y="19"/>
                    <a:pt x="53" y="22"/>
                    <a:pt x="49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0" y="22"/>
                    <a:pt x="26" y="19"/>
                    <a:pt x="26" y="1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25" y="329"/>
                    <a:pt x="25" y="329"/>
                    <a:pt x="25" y="329"/>
                  </a:cubicBezTo>
                  <a:cubicBezTo>
                    <a:pt x="25" y="314"/>
                    <a:pt x="25" y="314"/>
                    <a:pt x="25" y="314"/>
                  </a:cubicBezTo>
                  <a:cubicBezTo>
                    <a:pt x="25" y="310"/>
                    <a:pt x="29" y="306"/>
                    <a:pt x="33" y="306"/>
                  </a:cubicBezTo>
                  <a:cubicBezTo>
                    <a:pt x="48" y="306"/>
                    <a:pt x="48" y="306"/>
                    <a:pt x="48" y="306"/>
                  </a:cubicBezTo>
                  <a:cubicBezTo>
                    <a:pt x="52" y="306"/>
                    <a:pt x="55" y="310"/>
                    <a:pt x="55" y="314"/>
                  </a:cubicBezTo>
                  <a:cubicBezTo>
                    <a:pt x="55" y="329"/>
                    <a:pt x="55" y="329"/>
                    <a:pt x="55" y="329"/>
                  </a:cubicBezTo>
                  <a:cubicBezTo>
                    <a:pt x="249" y="329"/>
                    <a:pt x="249" y="329"/>
                    <a:pt x="249" y="329"/>
                  </a:cubicBezTo>
                  <a:cubicBezTo>
                    <a:pt x="249" y="314"/>
                    <a:pt x="249" y="314"/>
                    <a:pt x="249" y="314"/>
                  </a:cubicBezTo>
                  <a:cubicBezTo>
                    <a:pt x="249" y="310"/>
                    <a:pt x="253" y="306"/>
                    <a:pt x="257" y="306"/>
                  </a:cubicBezTo>
                  <a:cubicBezTo>
                    <a:pt x="271" y="306"/>
                    <a:pt x="271" y="306"/>
                    <a:pt x="271" y="306"/>
                  </a:cubicBezTo>
                  <a:cubicBezTo>
                    <a:pt x="276" y="306"/>
                    <a:pt x="279" y="310"/>
                    <a:pt x="279" y="314"/>
                  </a:cubicBezTo>
                  <a:cubicBezTo>
                    <a:pt x="279" y="329"/>
                    <a:pt x="279" y="329"/>
                    <a:pt x="279" y="329"/>
                  </a:cubicBezTo>
                  <a:cubicBezTo>
                    <a:pt x="306" y="329"/>
                    <a:pt x="306" y="329"/>
                    <a:pt x="306" y="329"/>
                  </a:cubicBezTo>
                  <a:cubicBezTo>
                    <a:pt x="306" y="0"/>
                    <a:pt x="306" y="0"/>
                    <a:pt x="306" y="0"/>
                  </a:cubicBezTo>
                  <a:lnTo>
                    <a:pt x="278" y="0"/>
                  </a:lnTo>
                  <a:close/>
                  <a:moveTo>
                    <a:pt x="56" y="250"/>
                  </a:moveTo>
                  <a:cubicBezTo>
                    <a:pt x="56" y="254"/>
                    <a:pt x="53" y="258"/>
                    <a:pt x="49" y="258"/>
                  </a:cubicBezTo>
                  <a:cubicBezTo>
                    <a:pt x="34" y="258"/>
                    <a:pt x="34" y="258"/>
                    <a:pt x="34" y="258"/>
                  </a:cubicBezTo>
                  <a:cubicBezTo>
                    <a:pt x="30" y="258"/>
                    <a:pt x="26" y="254"/>
                    <a:pt x="26" y="250"/>
                  </a:cubicBezTo>
                  <a:cubicBezTo>
                    <a:pt x="26" y="236"/>
                    <a:pt x="26" y="236"/>
                    <a:pt x="26" y="236"/>
                  </a:cubicBezTo>
                  <a:cubicBezTo>
                    <a:pt x="26" y="231"/>
                    <a:pt x="30" y="228"/>
                    <a:pt x="34" y="228"/>
                  </a:cubicBezTo>
                  <a:cubicBezTo>
                    <a:pt x="49" y="228"/>
                    <a:pt x="49" y="228"/>
                    <a:pt x="49" y="228"/>
                  </a:cubicBezTo>
                  <a:cubicBezTo>
                    <a:pt x="53" y="228"/>
                    <a:pt x="56" y="231"/>
                    <a:pt x="56" y="236"/>
                  </a:cubicBezTo>
                  <a:lnTo>
                    <a:pt x="56" y="250"/>
                  </a:lnTo>
                  <a:close/>
                  <a:moveTo>
                    <a:pt x="56" y="172"/>
                  </a:moveTo>
                  <a:cubicBezTo>
                    <a:pt x="56" y="176"/>
                    <a:pt x="53" y="179"/>
                    <a:pt x="49" y="179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0" y="179"/>
                    <a:pt x="26" y="176"/>
                    <a:pt x="26" y="172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6" y="153"/>
                    <a:pt x="30" y="150"/>
                    <a:pt x="34" y="150"/>
                  </a:cubicBezTo>
                  <a:cubicBezTo>
                    <a:pt x="49" y="150"/>
                    <a:pt x="49" y="150"/>
                    <a:pt x="49" y="150"/>
                  </a:cubicBezTo>
                  <a:cubicBezTo>
                    <a:pt x="53" y="150"/>
                    <a:pt x="56" y="153"/>
                    <a:pt x="56" y="157"/>
                  </a:cubicBezTo>
                  <a:lnTo>
                    <a:pt x="56" y="172"/>
                  </a:lnTo>
                  <a:close/>
                  <a:moveTo>
                    <a:pt x="56" y="93"/>
                  </a:moveTo>
                  <a:cubicBezTo>
                    <a:pt x="56" y="97"/>
                    <a:pt x="53" y="101"/>
                    <a:pt x="49" y="101"/>
                  </a:cubicBezTo>
                  <a:cubicBezTo>
                    <a:pt x="34" y="101"/>
                    <a:pt x="34" y="101"/>
                    <a:pt x="34" y="101"/>
                  </a:cubicBezTo>
                  <a:cubicBezTo>
                    <a:pt x="30" y="101"/>
                    <a:pt x="26" y="97"/>
                    <a:pt x="26" y="93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6" y="74"/>
                    <a:pt x="30" y="71"/>
                    <a:pt x="34" y="71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53" y="71"/>
                    <a:pt x="56" y="74"/>
                    <a:pt x="56" y="79"/>
                  </a:cubicBezTo>
                  <a:lnTo>
                    <a:pt x="56" y="93"/>
                  </a:lnTo>
                  <a:close/>
                  <a:moveTo>
                    <a:pt x="222" y="295"/>
                  </a:moveTo>
                  <a:cubicBezTo>
                    <a:pt x="83" y="295"/>
                    <a:pt x="83" y="295"/>
                    <a:pt x="83" y="295"/>
                  </a:cubicBezTo>
                  <a:cubicBezTo>
                    <a:pt x="83" y="183"/>
                    <a:pt x="83" y="183"/>
                    <a:pt x="83" y="183"/>
                  </a:cubicBezTo>
                  <a:cubicBezTo>
                    <a:pt x="222" y="183"/>
                    <a:pt x="222" y="183"/>
                    <a:pt x="222" y="183"/>
                  </a:cubicBezTo>
                  <a:lnTo>
                    <a:pt x="222" y="295"/>
                  </a:lnTo>
                  <a:close/>
                  <a:moveTo>
                    <a:pt x="222" y="146"/>
                  </a:moveTo>
                  <a:cubicBezTo>
                    <a:pt x="83" y="146"/>
                    <a:pt x="83" y="146"/>
                    <a:pt x="83" y="146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222" y="34"/>
                    <a:pt x="222" y="34"/>
                    <a:pt x="222" y="34"/>
                  </a:cubicBezTo>
                  <a:lnTo>
                    <a:pt x="222" y="146"/>
                  </a:lnTo>
                  <a:close/>
                  <a:moveTo>
                    <a:pt x="278" y="250"/>
                  </a:moveTo>
                  <a:cubicBezTo>
                    <a:pt x="278" y="254"/>
                    <a:pt x="275" y="258"/>
                    <a:pt x="270" y="258"/>
                  </a:cubicBezTo>
                  <a:cubicBezTo>
                    <a:pt x="256" y="258"/>
                    <a:pt x="256" y="258"/>
                    <a:pt x="256" y="258"/>
                  </a:cubicBezTo>
                  <a:cubicBezTo>
                    <a:pt x="252" y="258"/>
                    <a:pt x="248" y="254"/>
                    <a:pt x="248" y="250"/>
                  </a:cubicBezTo>
                  <a:cubicBezTo>
                    <a:pt x="248" y="236"/>
                    <a:pt x="248" y="236"/>
                    <a:pt x="248" y="236"/>
                  </a:cubicBezTo>
                  <a:cubicBezTo>
                    <a:pt x="248" y="231"/>
                    <a:pt x="252" y="228"/>
                    <a:pt x="256" y="228"/>
                  </a:cubicBezTo>
                  <a:cubicBezTo>
                    <a:pt x="270" y="228"/>
                    <a:pt x="270" y="228"/>
                    <a:pt x="270" y="228"/>
                  </a:cubicBezTo>
                  <a:cubicBezTo>
                    <a:pt x="275" y="228"/>
                    <a:pt x="278" y="231"/>
                    <a:pt x="278" y="236"/>
                  </a:cubicBezTo>
                  <a:lnTo>
                    <a:pt x="278" y="250"/>
                  </a:lnTo>
                  <a:close/>
                  <a:moveTo>
                    <a:pt x="278" y="172"/>
                  </a:moveTo>
                  <a:cubicBezTo>
                    <a:pt x="278" y="176"/>
                    <a:pt x="275" y="179"/>
                    <a:pt x="270" y="179"/>
                  </a:cubicBezTo>
                  <a:cubicBezTo>
                    <a:pt x="256" y="179"/>
                    <a:pt x="256" y="179"/>
                    <a:pt x="256" y="179"/>
                  </a:cubicBezTo>
                  <a:cubicBezTo>
                    <a:pt x="252" y="179"/>
                    <a:pt x="248" y="176"/>
                    <a:pt x="248" y="172"/>
                  </a:cubicBezTo>
                  <a:cubicBezTo>
                    <a:pt x="248" y="157"/>
                    <a:pt x="248" y="157"/>
                    <a:pt x="248" y="157"/>
                  </a:cubicBezTo>
                  <a:cubicBezTo>
                    <a:pt x="248" y="153"/>
                    <a:pt x="252" y="150"/>
                    <a:pt x="256" y="150"/>
                  </a:cubicBezTo>
                  <a:cubicBezTo>
                    <a:pt x="270" y="150"/>
                    <a:pt x="270" y="150"/>
                    <a:pt x="270" y="150"/>
                  </a:cubicBezTo>
                  <a:cubicBezTo>
                    <a:pt x="275" y="150"/>
                    <a:pt x="278" y="153"/>
                    <a:pt x="278" y="157"/>
                  </a:cubicBezTo>
                  <a:lnTo>
                    <a:pt x="278" y="172"/>
                  </a:lnTo>
                  <a:close/>
                  <a:moveTo>
                    <a:pt x="278" y="93"/>
                  </a:moveTo>
                  <a:cubicBezTo>
                    <a:pt x="278" y="97"/>
                    <a:pt x="275" y="101"/>
                    <a:pt x="270" y="101"/>
                  </a:cubicBezTo>
                  <a:cubicBezTo>
                    <a:pt x="256" y="101"/>
                    <a:pt x="256" y="101"/>
                    <a:pt x="256" y="101"/>
                  </a:cubicBezTo>
                  <a:cubicBezTo>
                    <a:pt x="252" y="101"/>
                    <a:pt x="248" y="97"/>
                    <a:pt x="248" y="93"/>
                  </a:cubicBezTo>
                  <a:cubicBezTo>
                    <a:pt x="248" y="79"/>
                    <a:pt x="248" y="79"/>
                    <a:pt x="248" y="79"/>
                  </a:cubicBezTo>
                  <a:cubicBezTo>
                    <a:pt x="248" y="74"/>
                    <a:pt x="252" y="71"/>
                    <a:pt x="256" y="71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5" y="71"/>
                    <a:pt x="278" y="74"/>
                    <a:pt x="278" y="79"/>
                  </a:cubicBezTo>
                  <a:lnTo>
                    <a:pt x="278" y="93"/>
                  </a:lnTo>
                  <a:close/>
                </a:path>
              </a:pathLst>
            </a:custGeom>
            <a:solidFill>
              <a:srgbClr val="FFFFFF"/>
            </a:solidFill>
            <a:ln w="1079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defTabSz="82295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-135" normalizeH="0" baseline="0" noProof="0" dirty="0">
                <a:ln>
                  <a:noFill/>
                </a:ln>
                <a:effectLst/>
                <a:uLnTx/>
                <a:uFillTx/>
                <a:latin typeface="Segoe Light" pitchFamily="34" charset="0"/>
              </a:endParaRPr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1250169" y="2181873"/>
            <a:ext cx="691781" cy="691781"/>
            <a:chOff x="1822857" y="2464452"/>
            <a:chExt cx="691781" cy="691781"/>
          </a:xfrm>
          <a:solidFill>
            <a:srgbClr val="002050"/>
          </a:solidFill>
        </p:grpSpPr>
        <p:sp>
          <p:nvSpPr>
            <p:cNvPr id="153" name="Rectangle 152"/>
            <p:cNvSpPr/>
            <p:nvPr>
              <p:custDataLst>
                <p:tags r:id="rId6"/>
              </p:custDataLst>
            </p:nvPr>
          </p:nvSpPr>
          <p:spPr bwMode="auto">
            <a:xfrm>
              <a:off x="1822857" y="2464452"/>
              <a:ext cx="691781" cy="691781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effectLst/>
                  <a:uLnTx/>
                  <a:uFillTx/>
                  <a:latin typeface="Segoe UI"/>
                </a:rPr>
                <a:t>Social</a:t>
              </a: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4" name="Freeform 5"/>
            <p:cNvSpPr>
              <a:spLocks noEditPoints="1"/>
            </p:cNvSpPr>
            <p:nvPr/>
          </p:nvSpPr>
          <p:spPr bwMode="auto">
            <a:xfrm>
              <a:off x="2039038" y="2574721"/>
              <a:ext cx="259418" cy="217623"/>
            </a:xfrm>
            <a:custGeom>
              <a:avLst/>
              <a:gdLst>
                <a:gd name="T0" fmla="*/ 290 w 360"/>
                <a:gd name="T1" fmla="*/ 23 h 302"/>
                <a:gd name="T2" fmla="*/ 265 w 360"/>
                <a:gd name="T3" fmla="*/ 6 h 302"/>
                <a:gd name="T4" fmla="*/ 226 w 360"/>
                <a:gd name="T5" fmla="*/ 2 h 302"/>
                <a:gd name="T6" fmla="*/ 188 w 360"/>
                <a:gd name="T7" fmla="*/ 25 h 302"/>
                <a:gd name="T8" fmla="*/ 148 w 360"/>
                <a:gd name="T9" fmla="*/ 78 h 302"/>
                <a:gd name="T10" fmla="*/ 104 w 360"/>
                <a:gd name="T11" fmla="*/ 122 h 302"/>
                <a:gd name="T12" fmla="*/ 58 w 360"/>
                <a:gd name="T13" fmla="*/ 147 h 302"/>
                <a:gd name="T14" fmla="*/ 12 w 360"/>
                <a:gd name="T15" fmla="*/ 149 h 302"/>
                <a:gd name="T16" fmla="*/ 2 w 360"/>
                <a:gd name="T17" fmla="*/ 151 h 302"/>
                <a:gd name="T18" fmla="*/ 19 w 360"/>
                <a:gd name="T19" fmla="*/ 176 h 302"/>
                <a:gd name="T20" fmla="*/ 52 w 360"/>
                <a:gd name="T21" fmla="*/ 209 h 302"/>
                <a:gd name="T22" fmla="*/ 106 w 360"/>
                <a:gd name="T23" fmla="*/ 233 h 302"/>
                <a:gd name="T24" fmla="*/ 138 w 360"/>
                <a:gd name="T25" fmla="*/ 237 h 302"/>
                <a:gd name="T26" fmla="*/ 140 w 360"/>
                <a:gd name="T27" fmla="*/ 258 h 302"/>
                <a:gd name="T28" fmla="*/ 140 w 360"/>
                <a:gd name="T29" fmla="*/ 276 h 302"/>
                <a:gd name="T30" fmla="*/ 140 w 360"/>
                <a:gd name="T31" fmla="*/ 283 h 302"/>
                <a:gd name="T32" fmla="*/ 127 w 360"/>
                <a:gd name="T33" fmla="*/ 285 h 302"/>
                <a:gd name="T34" fmla="*/ 111 w 360"/>
                <a:gd name="T35" fmla="*/ 293 h 302"/>
                <a:gd name="T36" fmla="*/ 115 w 360"/>
                <a:gd name="T37" fmla="*/ 300 h 302"/>
                <a:gd name="T38" fmla="*/ 127 w 360"/>
                <a:gd name="T39" fmla="*/ 299 h 302"/>
                <a:gd name="T40" fmla="*/ 163 w 360"/>
                <a:gd name="T41" fmla="*/ 297 h 302"/>
                <a:gd name="T42" fmla="*/ 190 w 360"/>
                <a:gd name="T43" fmla="*/ 300 h 302"/>
                <a:gd name="T44" fmla="*/ 196 w 360"/>
                <a:gd name="T45" fmla="*/ 297 h 302"/>
                <a:gd name="T46" fmla="*/ 217 w 360"/>
                <a:gd name="T47" fmla="*/ 300 h 302"/>
                <a:gd name="T48" fmla="*/ 222 w 360"/>
                <a:gd name="T49" fmla="*/ 297 h 302"/>
                <a:gd name="T50" fmla="*/ 219 w 360"/>
                <a:gd name="T51" fmla="*/ 289 h 302"/>
                <a:gd name="T52" fmla="*/ 180 w 360"/>
                <a:gd name="T53" fmla="*/ 283 h 302"/>
                <a:gd name="T54" fmla="*/ 180 w 360"/>
                <a:gd name="T55" fmla="*/ 253 h 302"/>
                <a:gd name="T56" fmla="*/ 180 w 360"/>
                <a:gd name="T57" fmla="*/ 237 h 302"/>
                <a:gd name="T58" fmla="*/ 180 w 360"/>
                <a:gd name="T59" fmla="*/ 232 h 302"/>
                <a:gd name="T60" fmla="*/ 215 w 360"/>
                <a:gd name="T61" fmla="*/ 216 h 302"/>
                <a:gd name="T62" fmla="*/ 251 w 360"/>
                <a:gd name="T63" fmla="*/ 188 h 302"/>
                <a:gd name="T64" fmla="*/ 276 w 360"/>
                <a:gd name="T65" fmla="*/ 149 h 302"/>
                <a:gd name="T66" fmla="*/ 299 w 360"/>
                <a:gd name="T67" fmla="*/ 94 h 302"/>
                <a:gd name="T68" fmla="*/ 334 w 360"/>
                <a:gd name="T69" fmla="*/ 78 h 302"/>
                <a:gd name="T70" fmla="*/ 353 w 360"/>
                <a:gd name="T71" fmla="*/ 71 h 302"/>
                <a:gd name="T72" fmla="*/ 360 w 360"/>
                <a:gd name="T73" fmla="*/ 69 h 302"/>
                <a:gd name="T74" fmla="*/ 299 w 360"/>
                <a:gd name="T75" fmla="*/ 44 h 302"/>
                <a:gd name="T76" fmla="*/ 167 w 360"/>
                <a:gd name="T77" fmla="*/ 283 h 302"/>
                <a:gd name="T78" fmla="*/ 153 w 360"/>
                <a:gd name="T79" fmla="*/ 283 h 302"/>
                <a:gd name="T80" fmla="*/ 152 w 360"/>
                <a:gd name="T81" fmla="*/ 262 h 302"/>
                <a:gd name="T82" fmla="*/ 152 w 360"/>
                <a:gd name="T83" fmla="*/ 245 h 302"/>
                <a:gd name="T84" fmla="*/ 152 w 360"/>
                <a:gd name="T85" fmla="*/ 237 h 302"/>
                <a:gd name="T86" fmla="*/ 167 w 360"/>
                <a:gd name="T87" fmla="*/ 233 h 302"/>
                <a:gd name="T88" fmla="*/ 247 w 360"/>
                <a:gd name="T89" fmla="*/ 67 h 302"/>
                <a:gd name="T90" fmla="*/ 236 w 360"/>
                <a:gd name="T91" fmla="*/ 55 h 302"/>
                <a:gd name="T92" fmla="*/ 240 w 360"/>
                <a:gd name="T93" fmla="*/ 44 h 302"/>
                <a:gd name="T94" fmla="*/ 251 w 360"/>
                <a:gd name="T95" fmla="*/ 40 h 302"/>
                <a:gd name="T96" fmla="*/ 263 w 360"/>
                <a:gd name="T97" fmla="*/ 52 h 302"/>
                <a:gd name="T98" fmla="*/ 259 w 360"/>
                <a:gd name="T99" fmla="*/ 63 h 302"/>
                <a:gd name="T100" fmla="*/ 249 w 360"/>
                <a:gd name="T101" fmla="*/ 67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60" h="302">
                  <a:moveTo>
                    <a:pt x="299" y="44"/>
                  </a:moveTo>
                  <a:lnTo>
                    <a:pt x="297" y="36"/>
                  </a:lnTo>
                  <a:lnTo>
                    <a:pt x="293" y="31"/>
                  </a:lnTo>
                  <a:lnTo>
                    <a:pt x="290" y="23"/>
                  </a:lnTo>
                  <a:lnTo>
                    <a:pt x="284" y="19"/>
                  </a:lnTo>
                  <a:lnTo>
                    <a:pt x="278" y="13"/>
                  </a:lnTo>
                  <a:lnTo>
                    <a:pt x="272" y="10"/>
                  </a:lnTo>
                  <a:lnTo>
                    <a:pt x="265" y="6"/>
                  </a:lnTo>
                  <a:lnTo>
                    <a:pt x="257" y="4"/>
                  </a:lnTo>
                  <a:lnTo>
                    <a:pt x="247" y="2"/>
                  </a:lnTo>
                  <a:lnTo>
                    <a:pt x="236" y="0"/>
                  </a:lnTo>
                  <a:lnTo>
                    <a:pt x="226" y="2"/>
                  </a:lnTo>
                  <a:lnTo>
                    <a:pt x="215" y="6"/>
                  </a:lnTo>
                  <a:lnTo>
                    <a:pt x="205" y="10"/>
                  </a:lnTo>
                  <a:lnTo>
                    <a:pt x="196" y="15"/>
                  </a:lnTo>
                  <a:lnTo>
                    <a:pt x="188" y="25"/>
                  </a:lnTo>
                  <a:lnTo>
                    <a:pt x="180" y="34"/>
                  </a:lnTo>
                  <a:lnTo>
                    <a:pt x="169" y="50"/>
                  </a:lnTo>
                  <a:lnTo>
                    <a:pt x="159" y="63"/>
                  </a:lnTo>
                  <a:lnTo>
                    <a:pt x="148" y="78"/>
                  </a:lnTo>
                  <a:lnTo>
                    <a:pt x="138" y="90"/>
                  </a:lnTo>
                  <a:lnTo>
                    <a:pt x="127" y="101"/>
                  </a:lnTo>
                  <a:lnTo>
                    <a:pt x="115" y="113"/>
                  </a:lnTo>
                  <a:lnTo>
                    <a:pt x="104" y="122"/>
                  </a:lnTo>
                  <a:lnTo>
                    <a:pt x="92" y="130"/>
                  </a:lnTo>
                  <a:lnTo>
                    <a:pt x="81" y="138"/>
                  </a:lnTo>
                  <a:lnTo>
                    <a:pt x="69" y="144"/>
                  </a:lnTo>
                  <a:lnTo>
                    <a:pt x="58" y="147"/>
                  </a:lnTo>
                  <a:lnTo>
                    <a:pt x="46" y="151"/>
                  </a:lnTo>
                  <a:lnTo>
                    <a:pt x="35" y="151"/>
                  </a:lnTo>
                  <a:lnTo>
                    <a:pt x="23" y="151"/>
                  </a:lnTo>
                  <a:lnTo>
                    <a:pt x="12" y="149"/>
                  </a:lnTo>
                  <a:lnTo>
                    <a:pt x="0" y="147"/>
                  </a:lnTo>
                  <a:lnTo>
                    <a:pt x="0" y="147"/>
                  </a:lnTo>
                  <a:lnTo>
                    <a:pt x="0" y="147"/>
                  </a:lnTo>
                  <a:lnTo>
                    <a:pt x="2" y="151"/>
                  </a:lnTo>
                  <a:lnTo>
                    <a:pt x="4" y="155"/>
                  </a:lnTo>
                  <a:lnTo>
                    <a:pt x="8" y="161"/>
                  </a:lnTo>
                  <a:lnTo>
                    <a:pt x="14" y="168"/>
                  </a:lnTo>
                  <a:lnTo>
                    <a:pt x="19" y="176"/>
                  </a:lnTo>
                  <a:lnTo>
                    <a:pt x="25" y="184"/>
                  </a:lnTo>
                  <a:lnTo>
                    <a:pt x="33" y="191"/>
                  </a:lnTo>
                  <a:lnTo>
                    <a:pt x="42" y="201"/>
                  </a:lnTo>
                  <a:lnTo>
                    <a:pt x="52" y="209"/>
                  </a:lnTo>
                  <a:lnTo>
                    <a:pt x="63" y="216"/>
                  </a:lnTo>
                  <a:lnTo>
                    <a:pt x="77" y="222"/>
                  </a:lnTo>
                  <a:lnTo>
                    <a:pt x="90" y="228"/>
                  </a:lnTo>
                  <a:lnTo>
                    <a:pt x="106" y="233"/>
                  </a:lnTo>
                  <a:lnTo>
                    <a:pt x="121" y="235"/>
                  </a:lnTo>
                  <a:lnTo>
                    <a:pt x="129" y="237"/>
                  </a:lnTo>
                  <a:lnTo>
                    <a:pt x="138" y="237"/>
                  </a:lnTo>
                  <a:lnTo>
                    <a:pt x="138" y="237"/>
                  </a:lnTo>
                  <a:lnTo>
                    <a:pt x="140" y="237"/>
                  </a:lnTo>
                  <a:lnTo>
                    <a:pt x="140" y="245"/>
                  </a:lnTo>
                  <a:lnTo>
                    <a:pt x="140" y="253"/>
                  </a:lnTo>
                  <a:lnTo>
                    <a:pt x="140" y="258"/>
                  </a:lnTo>
                  <a:lnTo>
                    <a:pt x="140" y="264"/>
                  </a:lnTo>
                  <a:lnTo>
                    <a:pt x="140" y="268"/>
                  </a:lnTo>
                  <a:lnTo>
                    <a:pt x="140" y="272"/>
                  </a:lnTo>
                  <a:lnTo>
                    <a:pt x="140" y="276"/>
                  </a:lnTo>
                  <a:lnTo>
                    <a:pt x="140" y="277"/>
                  </a:lnTo>
                  <a:lnTo>
                    <a:pt x="140" y="279"/>
                  </a:lnTo>
                  <a:lnTo>
                    <a:pt x="140" y="281"/>
                  </a:lnTo>
                  <a:lnTo>
                    <a:pt x="140" y="283"/>
                  </a:lnTo>
                  <a:lnTo>
                    <a:pt x="140" y="283"/>
                  </a:lnTo>
                  <a:lnTo>
                    <a:pt x="140" y="283"/>
                  </a:lnTo>
                  <a:lnTo>
                    <a:pt x="132" y="285"/>
                  </a:lnTo>
                  <a:lnTo>
                    <a:pt x="127" y="285"/>
                  </a:lnTo>
                  <a:lnTo>
                    <a:pt x="121" y="287"/>
                  </a:lnTo>
                  <a:lnTo>
                    <a:pt x="115" y="289"/>
                  </a:lnTo>
                  <a:lnTo>
                    <a:pt x="113" y="289"/>
                  </a:lnTo>
                  <a:lnTo>
                    <a:pt x="111" y="293"/>
                  </a:lnTo>
                  <a:lnTo>
                    <a:pt x="111" y="295"/>
                  </a:lnTo>
                  <a:lnTo>
                    <a:pt x="111" y="297"/>
                  </a:lnTo>
                  <a:lnTo>
                    <a:pt x="113" y="299"/>
                  </a:lnTo>
                  <a:lnTo>
                    <a:pt x="115" y="300"/>
                  </a:lnTo>
                  <a:lnTo>
                    <a:pt x="117" y="302"/>
                  </a:lnTo>
                  <a:lnTo>
                    <a:pt x="119" y="300"/>
                  </a:lnTo>
                  <a:lnTo>
                    <a:pt x="119" y="300"/>
                  </a:lnTo>
                  <a:lnTo>
                    <a:pt x="127" y="299"/>
                  </a:lnTo>
                  <a:lnTo>
                    <a:pt x="134" y="297"/>
                  </a:lnTo>
                  <a:lnTo>
                    <a:pt x="144" y="297"/>
                  </a:lnTo>
                  <a:lnTo>
                    <a:pt x="153" y="297"/>
                  </a:lnTo>
                  <a:lnTo>
                    <a:pt x="163" y="297"/>
                  </a:lnTo>
                  <a:lnTo>
                    <a:pt x="173" y="297"/>
                  </a:lnTo>
                  <a:lnTo>
                    <a:pt x="180" y="299"/>
                  </a:lnTo>
                  <a:lnTo>
                    <a:pt x="188" y="300"/>
                  </a:lnTo>
                  <a:lnTo>
                    <a:pt x="190" y="300"/>
                  </a:lnTo>
                  <a:lnTo>
                    <a:pt x="192" y="300"/>
                  </a:lnTo>
                  <a:lnTo>
                    <a:pt x="194" y="300"/>
                  </a:lnTo>
                  <a:lnTo>
                    <a:pt x="194" y="299"/>
                  </a:lnTo>
                  <a:lnTo>
                    <a:pt x="196" y="297"/>
                  </a:lnTo>
                  <a:lnTo>
                    <a:pt x="205" y="299"/>
                  </a:lnTo>
                  <a:lnTo>
                    <a:pt x="209" y="300"/>
                  </a:lnTo>
                  <a:lnTo>
                    <a:pt x="213" y="300"/>
                  </a:lnTo>
                  <a:lnTo>
                    <a:pt x="217" y="300"/>
                  </a:lnTo>
                  <a:lnTo>
                    <a:pt x="219" y="300"/>
                  </a:lnTo>
                  <a:lnTo>
                    <a:pt x="221" y="300"/>
                  </a:lnTo>
                  <a:lnTo>
                    <a:pt x="221" y="299"/>
                  </a:lnTo>
                  <a:lnTo>
                    <a:pt x="222" y="297"/>
                  </a:lnTo>
                  <a:lnTo>
                    <a:pt x="222" y="295"/>
                  </a:lnTo>
                  <a:lnTo>
                    <a:pt x="222" y="293"/>
                  </a:lnTo>
                  <a:lnTo>
                    <a:pt x="221" y="289"/>
                  </a:lnTo>
                  <a:lnTo>
                    <a:pt x="219" y="289"/>
                  </a:lnTo>
                  <a:lnTo>
                    <a:pt x="209" y="287"/>
                  </a:lnTo>
                  <a:lnTo>
                    <a:pt x="201" y="285"/>
                  </a:lnTo>
                  <a:lnTo>
                    <a:pt x="192" y="283"/>
                  </a:lnTo>
                  <a:lnTo>
                    <a:pt x="180" y="283"/>
                  </a:lnTo>
                  <a:lnTo>
                    <a:pt x="180" y="274"/>
                  </a:lnTo>
                  <a:lnTo>
                    <a:pt x="180" y="266"/>
                  </a:lnTo>
                  <a:lnTo>
                    <a:pt x="180" y="258"/>
                  </a:lnTo>
                  <a:lnTo>
                    <a:pt x="180" y="253"/>
                  </a:lnTo>
                  <a:lnTo>
                    <a:pt x="180" y="249"/>
                  </a:lnTo>
                  <a:lnTo>
                    <a:pt x="180" y="243"/>
                  </a:lnTo>
                  <a:lnTo>
                    <a:pt x="180" y="239"/>
                  </a:lnTo>
                  <a:lnTo>
                    <a:pt x="180" y="237"/>
                  </a:lnTo>
                  <a:lnTo>
                    <a:pt x="180" y="235"/>
                  </a:lnTo>
                  <a:lnTo>
                    <a:pt x="180" y="233"/>
                  </a:lnTo>
                  <a:lnTo>
                    <a:pt x="180" y="232"/>
                  </a:lnTo>
                  <a:lnTo>
                    <a:pt x="180" y="232"/>
                  </a:lnTo>
                  <a:lnTo>
                    <a:pt x="180" y="232"/>
                  </a:lnTo>
                  <a:lnTo>
                    <a:pt x="192" y="228"/>
                  </a:lnTo>
                  <a:lnTo>
                    <a:pt x="203" y="222"/>
                  </a:lnTo>
                  <a:lnTo>
                    <a:pt x="215" y="216"/>
                  </a:lnTo>
                  <a:lnTo>
                    <a:pt x="224" y="210"/>
                  </a:lnTo>
                  <a:lnTo>
                    <a:pt x="234" y="205"/>
                  </a:lnTo>
                  <a:lnTo>
                    <a:pt x="242" y="197"/>
                  </a:lnTo>
                  <a:lnTo>
                    <a:pt x="251" y="188"/>
                  </a:lnTo>
                  <a:lnTo>
                    <a:pt x="257" y="180"/>
                  </a:lnTo>
                  <a:lnTo>
                    <a:pt x="265" y="170"/>
                  </a:lnTo>
                  <a:lnTo>
                    <a:pt x="270" y="161"/>
                  </a:lnTo>
                  <a:lnTo>
                    <a:pt x="276" y="149"/>
                  </a:lnTo>
                  <a:lnTo>
                    <a:pt x="282" y="138"/>
                  </a:lnTo>
                  <a:lnTo>
                    <a:pt x="288" y="128"/>
                  </a:lnTo>
                  <a:lnTo>
                    <a:pt x="291" y="117"/>
                  </a:lnTo>
                  <a:lnTo>
                    <a:pt x="299" y="94"/>
                  </a:lnTo>
                  <a:lnTo>
                    <a:pt x="309" y="88"/>
                  </a:lnTo>
                  <a:lnTo>
                    <a:pt x="318" y="84"/>
                  </a:lnTo>
                  <a:lnTo>
                    <a:pt x="328" y="80"/>
                  </a:lnTo>
                  <a:lnTo>
                    <a:pt x="334" y="78"/>
                  </a:lnTo>
                  <a:lnTo>
                    <a:pt x="341" y="77"/>
                  </a:lnTo>
                  <a:lnTo>
                    <a:pt x="345" y="75"/>
                  </a:lnTo>
                  <a:lnTo>
                    <a:pt x="349" y="73"/>
                  </a:lnTo>
                  <a:lnTo>
                    <a:pt x="353" y="71"/>
                  </a:lnTo>
                  <a:lnTo>
                    <a:pt x="355" y="69"/>
                  </a:lnTo>
                  <a:lnTo>
                    <a:pt x="357" y="69"/>
                  </a:lnTo>
                  <a:lnTo>
                    <a:pt x="359" y="69"/>
                  </a:lnTo>
                  <a:lnTo>
                    <a:pt x="360" y="69"/>
                  </a:lnTo>
                  <a:lnTo>
                    <a:pt x="360" y="67"/>
                  </a:lnTo>
                  <a:lnTo>
                    <a:pt x="360" y="67"/>
                  </a:lnTo>
                  <a:lnTo>
                    <a:pt x="299" y="44"/>
                  </a:lnTo>
                  <a:lnTo>
                    <a:pt x="299" y="44"/>
                  </a:lnTo>
                  <a:close/>
                  <a:moveTo>
                    <a:pt x="167" y="283"/>
                  </a:moveTo>
                  <a:lnTo>
                    <a:pt x="167" y="283"/>
                  </a:lnTo>
                  <a:lnTo>
                    <a:pt x="167" y="283"/>
                  </a:lnTo>
                  <a:lnTo>
                    <a:pt x="167" y="283"/>
                  </a:lnTo>
                  <a:lnTo>
                    <a:pt x="163" y="283"/>
                  </a:lnTo>
                  <a:lnTo>
                    <a:pt x="159" y="283"/>
                  </a:lnTo>
                  <a:lnTo>
                    <a:pt x="153" y="283"/>
                  </a:lnTo>
                  <a:lnTo>
                    <a:pt x="153" y="283"/>
                  </a:lnTo>
                  <a:lnTo>
                    <a:pt x="152" y="283"/>
                  </a:lnTo>
                  <a:lnTo>
                    <a:pt x="152" y="276"/>
                  </a:lnTo>
                  <a:lnTo>
                    <a:pt x="152" y="268"/>
                  </a:lnTo>
                  <a:lnTo>
                    <a:pt x="152" y="262"/>
                  </a:lnTo>
                  <a:lnTo>
                    <a:pt x="152" y="256"/>
                  </a:lnTo>
                  <a:lnTo>
                    <a:pt x="152" y="251"/>
                  </a:lnTo>
                  <a:lnTo>
                    <a:pt x="152" y="247"/>
                  </a:lnTo>
                  <a:lnTo>
                    <a:pt x="152" y="245"/>
                  </a:lnTo>
                  <a:lnTo>
                    <a:pt x="152" y="241"/>
                  </a:lnTo>
                  <a:lnTo>
                    <a:pt x="152" y="239"/>
                  </a:lnTo>
                  <a:lnTo>
                    <a:pt x="152" y="239"/>
                  </a:lnTo>
                  <a:lnTo>
                    <a:pt x="152" y="237"/>
                  </a:lnTo>
                  <a:lnTo>
                    <a:pt x="152" y="235"/>
                  </a:lnTo>
                  <a:lnTo>
                    <a:pt x="152" y="235"/>
                  </a:lnTo>
                  <a:lnTo>
                    <a:pt x="159" y="235"/>
                  </a:lnTo>
                  <a:lnTo>
                    <a:pt x="167" y="233"/>
                  </a:lnTo>
                  <a:lnTo>
                    <a:pt x="167" y="283"/>
                  </a:lnTo>
                  <a:lnTo>
                    <a:pt x="167" y="283"/>
                  </a:lnTo>
                  <a:close/>
                  <a:moveTo>
                    <a:pt x="249" y="67"/>
                  </a:moveTo>
                  <a:lnTo>
                    <a:pt x="247" y="67"/>
                  </a:lnTo>
                  <a:lnTo>
                    <a:pt x="244" y="65"/>
                  </a:lnTo>
                  <a:lnTo>
                    <a:pt x="240" y="63"/>
                  </a:lnTo>
                  <a:lnTo>
                    <a:pt x="238" y="59"/>
                  </a:lnTo>
                  <a:lnTo>
                    <a:pt x="236" y="55"/>
                  </a:lnTo>
                  <a:lnTo>
                    <a:pt x="236" y="54"/>
                  </a:lnTo>
                  <a:lnTo>
                    <a:pt x="236" y="52"/>
                  </a:lnTo>
                  <a:lnTo>
                    <a:pt x="238" y="50"/>
                  </a:lnTo>
                  <a:lnTo>
                    <a:pt x="240" y="44"/>
                  </a:lnTo>
                  <a:lnTo>
                    <a:pt x="244" y="42"/>
                  </a:lnTo>
                  <a:lnTo>
                    <a:pt x="247" y="40"/>
                  </a:lnTo>
                  <a:lnTo>
                    <a:pt x="249" y="40"/>
                  </a:lnTo>
                  <a:lnTo>
                    <a:pt x="251" y="40"/>
                  </a:lnTo>
                  <a:lnTo>
                    <a:pt x="253" y="42"/>
                  </a:lnTo>
                  <a:lnTo>
                    <a:pt x="259" y="44"/>
                  </a:lnTo>
                  <a:lnTo>
                    <a:pt x="261" y="50"/>
                  </a:lnTo>
                  <a:lnTo>
                    <a:pt x="263" y="52"/>
                  </a:lnTo>
                  <a:lnTo>
                    <a:pt x="263" y="54"/>
                  </a:lnTo>
                  <a:lnTo>
                    <a:pt x="263" y="55"/>
                  </a:lnTo>
                  <a:lnTo>
                    <a:pt x="261" y="59"/>
                  </a:lnTo>
                  <a:lnTo>
                    <a:pt x="259" y="63"/>
                  </a:lnTo>
                  <a:lnTo>
                    <a:pt x="253" y="65"/>
                  </a:lnTo>
                  <a:lnTo>
                    <a:pt x="251" y="67"/>
                  </a:lnTo>
                  <a:lnTo>
                    <a:pt x="249" y="67"/>
                  </a:lnTo>
                  <a:lnTo>
                    <a:pt x="249" y="67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grpSp>
        <p:nvGrpSpPr>
          <p:cNvPr id="155" name="Group 154"/>
          <p:cNvGrpSpPr/>
          <p:nvPr/>
        </p:nvGrpSpPr>
        <p:grpSpPr>
          <a:xfrm>
            <a:off x="507078" y="3625531"/>
            <a:ext cx="691781" cy="691781"/>
            <a:chOff x="2551230" y="3187789"/>
            <a:chExt cx="691781" cy="691781"/>
          </a:xfrm>
          <a:solidFill>
            <a:srgbClr val="002050"/>
          </a:solidFill>
        </p:grpSpPr>
        <p:sp>
          <p:nvSpPr>
            <p:cNvPr id="156" name="Rectangle 155"/>
            <p:cNvSpPr/>
            <p:nvPr>
              <p:custDataLst>
                <p:tags r:id="rId5"/>
              </p:custDataLst>
            </p:nvPr>
          </p:nvSpPr>
          <p:spPr bwMode="auto">
            <a:xfrm>
              <a:off x="2551230" y="3187789"/>
              <a:ext cx="691781" cy="691781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effectLst/>
                  <a:uLnTx/>
                  <a:uFillTx/>
                  <a:latin typeface="Segoe UI"/>
                </a:rPr>
                <a:t>Clickstream</a:t>
              </a: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7" name="Freeform 156"/>
            <p:cNvSpPr>
              <a:spLocks noChangeAspect="1"/>
            </p:cNvSpPr>
            <p:nvPr/>
          </p:nvSpPr>
          <p:spPr bwMode="auto">
            <a:xfrm>
              <a:off x="2746121" y="3280505"/>
              <a:ext cx="301998" cy="304393"/>
            </a:xfrm>
            <a:custGeom>
              <a:avLst/>
              <a:gdLst>
                <a:gd name="connsiteX0" fmla="*/ 938222 w 2721566"/>
                <a:gd name="connsiteY0" fmla="*/ 1618192 h 2743150"/>
                <a:gd name="connsiteX1" fmla="*/ 920717 w 2721566"/>
                <a:gd name="connsiteY1" fmla="*/ 1627693 h 2743150"/>
                <a:gd name="connsiteX2" fmla="*/ 857026 w 2721566"/>
                <a:gd name="connsiteY2" fmla="*/ 1647464 h 2743150"/>
                <a:gd name="connsiteX3" fmla="*/ 847920 w 2721566"/>
                <a:gd name="connsiteY3" fmla="*/ 1648382 h 2743150"/>
                <a:gd name="connsiteX4" fmla="*/ 837756 w 2721566"/>
                <a:gd name="connsiteY4" fmla="*/ 1715659 h 2743150"/>
                <a:gd name="connsiteX5" fmla="*/ 832560 w 2721566"/>
                <a:gd name="connsiteY5" fmla="*/ 1819620 h 2743150"/>
                <a:gd name="connsiteX6" fmla="*/ 1127348 w 2721566"/>
                <a:gd name="connsiteY6" fmla="*/ 2538605 h 2743150"/>
                <a:gd name="connsiteX7" fmla="*/ 1128948 w 2721566"/>
                <a:gd name="connsiteY7" fmla="*/ 2540074 h 2743150"/>
                <a:gd name="connsiteX8" fmla="*/ 1240036 w 2721566"/>
                <a:gd name="connsiteY8" fmla="*/ 2557183 h 2743150"/>
                <a:gd name="connsiteX9" fmla="*/ 1360783 w 2721566"/>
                <a:gd name="connsiteY9" fmla="*/ 2563336 h 2743150"/>
                <a:gd name="connsiteX10" fmla="*/ 2448946 w 2721566"/>
                <a:gd name="connsiteY10" fmla="*/ 1835462 h 2743150"/>
                <a:gd name="connsiteX11" fmla="*/ 2454283 w 2721566"/>
                <a:gd name="connsiteY11" fmla="*/ 1820747 h 2743150"/>
                <a:gd name="connsiteX12" fmla="*/ 2454163 w 2721566"/>
                <a:gd name="connsiteY12" fmla="*/ 1820820 h 2743150"/>
                <a:gd name="connsiteX13" fmla="*/ 2315755 w 2721566"/>
                <a:gd name="connsiteY13" fmla="*/ 1885930 h 2743150"/>
                <a:gd name="connsiteX14" fmla="*/ 2314668 w 2721566"/>
                <a:gd name="connsiteY14" fmla="*/ 1896707 h 2743150"/>
                <a:gd name="connsiteX15" fmla="*/ 2121262 w 2721566"/>
                <a:gd name="connsiteY15" fmla="*/ 2054337 h 2743150"/>
                <a:gd name="connsiteX16" fmla="*/ 1981667 w 2721566"/>
                <a:gd name="connsiteY16" fmla="*/ 1996515 h 2743150"/>
                <a:gd name="connsiteX17" fmla="*/ 1964402 w 2721566"/>
                <a:gd name="connsiteY17" fmla="*/ 1970907 h 2743150"/>
                <a:gd name="connsiteX18" fmla="*/ 1833472 w 2721566"/>
                <a:gd name="connsiteY18" fmla="*/ 1979231 h 2743150"/>
                <a:gd name="connsiteX19" fmla="*/ 1005171 w 2721566"/>
                <a:gd name="connsiteY19" fmla="*/ 1679521 h 2743150"/>
                <a:gd name="connsiteX20" fmla="*/ 1275943 w 2721566"/>
                <a:gd name="connsiteY20" fmla="*/ 976747 h 2743150"/>
                <a:gd name="connsiteX21" fmla="*/ 1198822 w 2721566"/>
                <a:gd name="connsiteY21" fmla="*/ 1035009 h 2743150"/>
                <a:gd name="connsiteX22" fmla="*/ 1083955 w 2721566"/>
                <a:gd name="connsiteY22" fmla="*/ 1151055 h 2743150"/>
                <a:gd name="connsiteX23" fmla="*/ 1101284 w 2721566"/>
                <a:gd name="connsiteY23" fmla="*/ 1182982 h 2743150"/>
                <a:gd name="connsiteX24" fmla="*/ 1127948 w 2721566"/>
                <a:gd name="connsiteY24" fmla="*/ 1315054 h 2743150"/>
                <a:gd name="connsiteX25" fmla="*/ 1070000 w 2721566"/>
                <a:gd name="connsiteY25" fmla="*/ 1504762 h 2743150"/>
                <a:gd name="connsiteX26" fmla="*/ 1069531 w 2721566"/>
                <a:gd name="connsiteY26" fmla="*/ 1505330 h 2743150"/>
                <a:gd name="connsiteX27" fmla="*/ 1135763 w 2721566"/>
                <a:gd name="connsiteY27" fmla="*/ 1563925 h 2743150"/>
                <a:gd name="connsiteX28" fmla="*/ 1833472 w 2721566"/>
                <a:gd name="connsiteY28" fmla="*/ 1807163 h 2743150"/>
                <a:gd name="connsiteX29" fmla="*/ 1933016 w 2721566"/>
                <a:gd name="connsiteY29" fmla="*/ 1800511 h 2743150"/>
                <a:gd name="connsiteX30" fmla="*/ 1939359 w 2721566"/>
                <a:gd name="connsiteY30" fmla="*/ 1780077 h 2743150"/>
                <a:gd name="connsiteX31" fmla="*/ 2121262 w 2721566"/>
                <a:gd name="connsiteY31" fmla="*/ 1659503 h 2743150"/>
                <a:gd name="connsiteX32" fmla="*/ 2260857 w 2721566"/>
                <a:gd name="connsiteY32" fmla="*/ 1717325 h 2743150"/>
                <a:gd name="connsiteX33" fmla="*/ 2263606 w 2721566"/>
                <a:gd name="connsiteY33" fmla="*/ 1721402 h 2743150"/>
                <a:gd name="connsiteX34" fmla="*/ 2267011 w 2721566"/>
                <a:gd name="connsiteY34" fmla="*/ 1720229 h 2743150"/>
                <a:gd name="connsiteX35" fmla="*/ 2395987 w 2721566"/>
                <a:gd name="connsiteY35" fmla="*/ 1656069 h 2743150"/>
                <a:gd name="connsiteX36" fmla="*/ 2524667 w 2721566"/>
                <a:gd name="connsiteY36" fmla="*/ 1566083 h 2743150"/>
                <a:gd name="connsiteX37" fmla="*/ 2528847 w 2721566"/>
                <a:gd name="connsiteY37" fmla="*/ 1538444 h 2743150"/>
                <a:gd name="connsiteX38" fmla="*/ 2391754 w 2721566"/>
                <a:gd name="connsiteY38" fmla="*/ 1531467 h 2743150"/>
                <a:gd name="connsiteX39" fmla="*/ 2095342 w 2721566"/>
                <a:gd name="connsiteY39" fmla="*/ 1475341 h 2743150"/>
                <a:gd name="connsiteX40" fmla="*/ 1956122 w 2721566"/>
                <a:gd name="connsiteY40" fmla="*/ 1430037 h 2743150"/>
                <a:gd name="connsiteX41" fmla="*/ 1947455 w 2721566"/>
                <a:gd name="connsiteY41" fmla="*/ 1435880 h 2743150"/>
                <a:gd name="connsiteX42" fmla="*/ 1867644 w 2721566"/>
                <a:gd name="connsiteY42" fmla="*/ 1451993 h 2743150"/>
                <a:gd name="connsiteX43" fmla="*/ 1678717 w 2721566"/>
                <a:gd name="connsiteY43" fmla="*/ 1326764 h 2743150"/>
                <a:gd name="connsiteX44" fmla="*/ 1667734 w 2721566"/>
                <a:gd name="connsiteY44" fmla="*/ 1291381 h 2743150"/>
                <a:gd name="connsiteX45" fmla="*/ 1564981 w 2721566"/>
                <a:gd name="connsiteY45" fmla="*/ 1226519 h 2743150"/>
                <a:gd name="connsiteX46" fmla="*/ 1339681 w 2721566"/>
                <a:gd name="connsiteY46" fmla="*/ 1042541 h 2743150"/>
                <a:gd name="connsiteX47" fmla="*/ 1839031 w 2721566"/>
                <a:gd name="connsiteY47" fmla="*/ 802822 h 2743150"/>
                <a:gd name="connsiteX48" fmla="*/ 1539738 w 2721566"/>
                <a:gd name="connsiteY48" fmla="*/ 848536 h 2743150"/>
                <a:gd name="connsiteX49" fmla="*/ 1497492 w 2721566"/>
                <a:gd name="connsiteY49" fmla="*/ 864156 h 2743150"/>
                <a:gd name="connsiteX50" fmla="*/ 1530174 w 2721566"/>
                <a:gd name="connsiteY50" fmla="*/ 896941 h 2743150"/>
                <a:gd name="connsiteX51" fmla="*/ 1723667 w 2721566"/>
                <a:gd name="connsiteY51" fmla="*/ 1048242 h 2743150"/>
                <a:gd name="connsiteX52" fmla="*/ 1765091 w 2721566"/>
                <a:gd name="connsiteY52" fmla="*/ 1073360 h 2743150"/>
                <a:gd name="connsiteX53" fmla="*/ 1787834 w 2721566"/>
                <a:gd name="connsiteY53" fmla="*/ 1058026 h 2743150"/>
                <a:gd name="connsiteX54" fmla="*/ 1867644 w 2721566"/>
                <a:gd name="connsiteY54" fmla="*/ 1041913 h 2743150"/>
                <a:gd name="connsiteX55" fmla="*/ 2068519 w 2721566"/>
                <a:gd name="connsiteY55" fmla="*/ 1205631 h 2743150"/>
                <a:gd name="connsiteX56" fmla="*/ 2069865 w 2721566"/>
                <a:gd name="connsiteY56" fmla="*/ 1218984 h 2743150"/>
                <a:gd name="connsiteX57" fmla="*/ 2174899 w 2721566"/>
                <a:gd name="connsiteY57" fmla="*/ 1251806 h 2743150"/>
                <a:gd name="connsiteX58" fmla="*/ 2425742 w 2721566"/>
                <a:gd name="connsiteY58" fmla="*/ 1297108 h 2743150"/>
                <a:gd name="connsiteX59" fmla="*/ 2538295 w 2721566"/>
                <a:gd name="connsiteY59" fmla="*/ 1302486 h 2743150"/>
                <a:gd name="connsiteX60" fmla="*/ 2535655 w 2721566"/>
                <a:gd name="connsiteY60" fmla="*/ 1249725 h 2743150"/>
                <a:gd name="connsiteX61" fmla="*/ 2517759 w 2721566"/>
                <a:gd name="connsiteY61" fmla="*/ 1131394 h 2743150"/>
                <a:gd name="connsiteX62" fmla="*/ 2497854 w 2721566"/>
                <a:gd name="connsiteY62" fmla="*/ 1053274 h 2743150"/>
                <a:gd name="connsiteX63" fmla="*/ 2371258 w 2721566"/>
                <a:gd name="connsiteY63" fmla="*/ 956458 h 2743150"/>
                <a:gd name="connsiteX64" fmla="*/ 1839031 w 2721566"/>
                <a:gd name="connsiteY64" fmla="*/ 802822 h 2743150"/>
                <a:gd name="connsiteX65" fmla="*/ 540853 w 2721566"/>
                <a:gd name="connsiteY65" fmla="*/ 514986 h 2743150"/>
                <a:gd name="connsiteX66" fmla="*/ 525712 w 2721566"/>
                <a:gd name="connsiteY66" fmla="*/ 528873 h 2743150"/>
                <a:gd name="connsiteX67" fmla="*/ 179814 w 2721566"/>
                <a:gd name="connsiteY67" fmla="*/ 1371575 h 2743150"/>
                <a:gd name="connsiteX68" fmla="*/ 609577 w 2721566"/>
                <a:gd name="connsiteY68" fmla="*/ 2291196 h 2743150"/>
                <a:gd name="connsiteX69" fmla="*/ 629751 w 2721566"/>
                <a:gd name="connsiteY69" fmla="*/ 2306419 h 2743150"/>
                <a:gd name="connsiteX70" fmla="*/ 627186 w 2721566"/>
                <a:gd name="connsiteY70" fmla="*/ 2300879 h 2743150"/>
                <a:gd name="connsiteX71" fmla="*/ 536863 w 2721566"/>
                <a:gd name="connsiteY71" fmla="*/ 1819620 h 2743150"/>
                <a:gd name="connsiteX72" fmla="*/ 543586 w 2721566"/>
                <a:gd name="connsiteY72" fmla="*/ 1685426 h 2743150"/>
                <a:gd name="connsiteX73" fmla="*/ 561714 w 2721566"/>
                <a:gd name="connsiteY73" fmla="*/ 1565698 h 2743150"/>
                <a:gd name="connsiteX74" fmla="*/ 548721 w 2721566"/>
                <a:gd name="connsiteY74" fmla="*/ 1554978 h 2743150"/>
                <a:gd name="connsiteX75" fmla="*/ 449342 w 2721566"/>
                <a:gd name="connsiteY75" fmla="*/ 1315054 h 2743150"/>
                <a:gd name="connsiteX76" fmla="*/ 548721 w 2721566"/>
                <a:gd name="connsiteY76" fmla="*/ 1075131 h 2743150"/>
                <a:gd name="connsiteX77" fmla="*/ 586510 w 2721566"/>
                <a:gd name="connsiteY77" fmla="*/ 1043953 h 2743150"/>
                <a:gd name="connsiteX78" fmla="*/ 557759 w 2721566"/>
                <a:gd name="connsiteY78" fmla="*/ 931249 h 2743150"/>
                <a:gd name="connsiteX79" fmla="*/ 531303 w 2721566"/>
                <a:gd name="connsiteY79" fmla="*/ 666735 h 2743150"/>
                <a:gd name="connsiteX80" fmla="*/ 535100 w 2721566"/>
                <a:gd name="connsiteY80" fmla="*/ 565752 h 2743150"/>
                <a:gd name="connsiteX81" fmla="*/ 870476 w 2721566"/>
                <a:gd name="connsiteY81" fmla="*/ 288355 h 2743150"/>
                <a:gd name="connsiteX82" fmla="*/ 797863 w 2721566"/>
                <a:gd name="connsiteY82" fmla="*/ 323653 h 2743150"/>
                <a:gd name="connsiteX83" fmla="*/ 747285 w 2721566"/>
                <a:gd name="connsiteY83" fmla="*/ 354661 h 2743150"/>
                <a:gd name="connsiteX84" fmla="*/ 726331 w 2721566"/>
                <a:gd name="connsiteY84" fmla="*/ 436900 h 2743150"/>
                <a:gd name="connsiteX85" fmla="*/ 703371 w 2721566"/>
                <a:gd name="connsiteY85" fmla="*/ 666735 h 2743150"/>
                <a:gd name="connsiteX86" fmla="*/ 716392 w 2721566"/>
                <a:gd name="connsiteY86" fmla="*/ 840411 h 2743150"/>
                <a:gd name="connsiteX87" fmla="*/ 748231 w 2721566"/>
                <a:gd name="connsiteY87" fmla="*/ 979825 h 2743150"/>
                <a:gd name="connsiteX88" fmla="*/ 788645 w 2721566"/>
                <a:gd name="connsiteY88" fmla="*/ 975751 h 2743150"/>
                <a:gd name="connsiteX89" fmla="*/ 837858 w 2721566"/>
                <a:gd name="connsiteY89" fmla="*/ 980712 h 2743150"/>
                <a:gd name="connsiteX90" fmla="*/ 918259 w 2721566"/>
                <a:gd name="connsiteY90" fmla="*/ 891546 h 2743150"/>
                <a:gd name="connsiteX91" fmla="*/ 1010731 w 2721566"/>
                <a:gd name="connsiteY91" fmla="*/ 806835 h 2743150"/>
                <a:gd name="connsiteX92" fmla="*/ 1091088 w 2721566"/>
                <a:gd name="connsiteY92" fmla="*/ 746269 h 2743150"/>
                <a:gd name="connsiteX93" fmla="*/ 1090355 w 2721566"/>
                <a:gd name="connsiteY93" fmla="*/ 745257 h 2743150"/>
                <a:gd name="connsiteX94" fmla="*/ 908795 w 2721566"/>
                <a:gd name="connsiteY94" fmla="*/ 398035 h 2743150"/>
                <a:gd name="connsiteX95" fmla="*/ 1360783 w 2721566"/>
                <a:gd name="connsiteY95" fmla="*/ 179814 h 2743150"/>
                <a:gd name="connsiteX96" fmla="*/ 1122777 w 2721566"/>
                <a:gd name="connsiteY96" fmla="*/ 204027 h 2743150"/>
                <a:gd name="connsiteX97" fmla="*/ 1095649 w 2721566"/>
                <a:gd name="connsiteY97" fmla="*/ 211066 h 2743150"/>
                <a:gd name="connsiteX98" fmla="*/ 1107447 w 2721566"/>
                <a:gd name="connsiteY98" fmla="*/ 252895 h 2743150"/>
                <a:gd name="connsiteX99" fmla="*/ 1260905 w 2721566"/>
                <a:gd name="connsiteY99" fmla="*/ 573486 h 2743150"/>
                <a:gd name="connsiteX100" fmla="*/ 1297851 w 2721566"/>
                <a:gd name="connsiteY100" fmla="*/ 626931 h 2743150"/>
                <a:gd name="connsiteX101" fmla="*/ 1332168 w 2721566"/>
                <a:gd name="connsiteY101" fmla="*/ 610267 h 2743150"/>
                <a:gd name="connsiteX102" fmla="*/ 1839031 w 2721566"/>
                <a:gd name="connsiteY102" fmla="*/ 507125 h 2743150"/>
                <a:gd name="connsiteX103" fmla="*/ 2203231 w 2721566"/>
                <a:gd name="connsiteY103" fmla="*/ 559150 h 2743150"/>
                <a:gd name="connsiteX104" fmla="*/ 2233085 w 2721566"/>
                <a:gd name="connsiteY104" fmla="*/ 570212 h 2743150"/>
                <a:gd name="connsiteX105" fmla="*/ 2195854 w 2721566"/>
                <a:gd name="connsiteY105" fmla="*/ 528873 h 2743150"/>
                <a:gd name="connsiteX106" fmla="*/ 1360783 w 2721566"/>
                <a:gd name="connsiteY106" fmla="*/ 179814 h 2743150"/>
                <a:gd name="connsiteX107" fmla="*/ 1360783 w 2721566"/>
                <a:gd name="connsiteY107" fmla="*/ 0 h 2743150"/>
                <a:gd name="connsiteX108" fmla="*/ 2721566 w 2721566"/>
                <a:gd name="connsiteY108" fmla="*/ 1371575 h 2743150"/>
                <a:gd name="connsiteX109" fmla="*/ 1360783 w 2721566"/>
                <a:gd name="connsiteY109" fmla="*/ 2743150 h 2743150"/>
                <a:gd name="connsiteX110" fmla="*/ 0 w 2721566"/>
                <a:gd name="connsiteY110" fmla="*/ 1371575 h 2743150"/>
                <a:gd name="connsiteX111" fmla="*/ 599956 w 2721566"/>
                <a:gd name="connsiteY111" fmla="*/ 234244 h 2743150"/>
                <a:gd name="connsiteX112" fmla="*/ 605849 w 2721566"/>
                <a:gd name="connsiteY112" fmla="*/ 230636 h 2743150"/>
                <a:gd name="connsiteX113" fmla="*/ 664406 w 2721566"/>
                <a:gd name="connsiteY113" fmla="*/ 194779 h 2743150"/>
                <a:gd name="connsiteX114" fmla="*/ 712153 w 2721566"/>
                <a:gd name="connsiteY114" fmla="*/ 165541 h 2743150"/>
                <a:gd name="connsiteX115" fmla="*/ 1360783 w 2721566"/>
                <a:gd name="connsiteY115" fmla="*/ 0 h 274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2721566" h="2743150">
                  <a:moveTo>
                    <a:pt x="938222" y="1618192"/>
                  </a:moveTo>
                  <a:lnTo>
                    <a:pt x="920717" y="1627693"/>
                  </a:lnTo>
                  <a:cubicBezTo>
                    <a:pt x="900420" y="1636278"/>
                    <a:pt x="879114" y="1642944"/>
                    <a:pt x="857026" y="1647464"/>
                  </a:cubicBezTo>
                  <a:lnTo>
                    <a:pt x="847920" y="1648382"/>
                  </a:lnTo>
                  <a:lnTo>
                    <a:pt x="837756" y="1715659"/>
                  </a:lnTo>
                  <a:cubicBezTo>
                    <a:pt x="834320" y="1749840"/>
                    <a:pt x="832560" y="1784523"/>
                    <a:pt x="832560" y="1819620"/>
                  </a:cubicBezTo>
                  <a:cubicBezTo>
                    <a:pt x="832560" y="2100401"/>
                    <a:pt x="945213" y="2354601"/>
                    <a:pt x="1127348" y="2538605"/>
                  </a:cubicBezTo>
                  <a:lnTo>
                    <a:pt x="1128948" y="2540074"/>
                  </a:lnTo>
                  <a:lnTo>
                    <a:pt x="1240036" y="2557183"/>
                  </a:lnTo>
                  <a:cubicBezTo>
                    <a:pt x="1279737" y="2561252"/>
                    <a:pt x="1320019" y="2563336"/>
                    <a:pt x="1360783" y="2563336"/>
                  </a:cubicBezTo>
                  <a:cubicBezTo>
                    <a:pt x="1849956" y="2563336"/>
                    <a:pt x="2269665" y="2263203"/>
                    <a:pt x="2448946" y="1835462"/>
                  </a:cubicBezTo>
                  <a:lnTo>
                    <a:pt x="2454283" y="1820747"/>
                  </a:lnTo>
                  <a:lnTo>
                    <a:pt x="2454163" y="1820820"/>
                  </a:lnTo>
                  <a:lnTo>
                    <a:pt x="2315755" y="1885930"/>
                  </a:lnTo>
                  <a:lnTo>
                    <a:pt x="2314668" y="1896707"/>
                  </a:lnTo>
                  <a:cubicBezTo>
                    <a:pt x="2296260" y="1986666"/>
                    <a:pt x="2216663" y="2054337"/>
                    <a:pt x="2121262" y="2054337"/>
                  </a:cubicBezTo>
                  <a:cubicBezTo>
                    <a:pt x="2066747" y="2054337"/>
                    <a:pt x="2017393" y="2032241"/>
                    <a:pt x="1981667" y="1996515"/>
                  </a:cubicBezTo>
                  <a:lnTo>
                    <a:pt x="1964402" y="1970907"/>
                  </a:lnTo>
                  <a:lnTo>
                    <a:pt x="1833472" y="1979231"/>
                  </a:lnTo>
                  <a:cubicBezTo>
                    <a:pt x="1518836" y="1979231"/>
                    <a:pt x="1230263" y="1866756"/>
                    <a:pt x="1005171" y="1679521"/>
                  </a:cubicBezTo>
                  <a:close/>
                  <a:moveTo>
                    <a:pt x="1275943" y="976747"/>
                  </a:moveTo>
                  <a:lnTo>
                    <a:pt x="1198822" y="1035009"/>
                  </a:lnTo>
                  <a:lnTo>
                    <a:pt x="1083955" y="1151055"/>
                  </a:lnTo>
                  <a:lnTo>
                    <a:pt x="1101284" y="1182982"/>
                  </a:lnTo>
                  <a:cubicBezTo>
                    <a:pt x="1118453" y="1223576"/>
                    <a:pt x="1127948" y="1268206"/>
                    <a:pt x="1127948" y="1315054"/>
                  </a:cubicBezTo>
                  <a:cubicBezTo>
                    <a:pt x="1127948" y="1385326"/>
                    <a:pt x="1106585" y="1450609"/>
                    <a:pt x="1070000" y="1504762"/>
                  </a:cubicBezTo>
                  <a:lnTo>
                    <a:pt x="1069531" y="1505330"/>
                  </a:lnTo>
                  <a:lnTo>
                    <a:pt x="1135763" y="1563925"/>
                  </a:lnTo>
                  <a:cubicBezTo>
                    <a:pt x="1327889" y="1716289"/>
                    <a:pt x="1570164" y="1807163"/>
                    <a:pt x="1833472" y="1807163"/>
                  </a:cubicBezTo>
                  <a:lnTo>
                    <a:pt x="1933016" y="1800511"/>
                  </a:lnTo>
                  <a:lnTo>
                    <a:pt x="1939359" y="1780077"/>
                  </a:lnTo>
                  <a:cubicBezTo>
                    <a:pt x="1969329" y="1709221"/>
                    <a:pt x="2039490" y="1659503"/>
                    <a:pt x="2121262" y="1659503"/>
                  </a:cubicBezTo>
                  <a:cubicBezTo>
                    <a:pt x="2175777" y="1659503"/>
                    <a:pt x="2225132" y="1681600"/>
                    <a:pt x="2260857" y="1717325"/>
                  </a:cubicBezTo>
                  <a:lnTo>
                    <a:pt x="2263606" y="1721402"/>
                  </a:lnTo>
                  <a:lnTo>
                    <a:pt x="2267011" y="1720229"/>
                  </a:lnTo>
                  <a:cubicBezTo>
                    <a:pt x="2311512" y="1701558"/>
                    <a:pt x="2354575" y="1680099"/>
                    <a:pt x="2395987" y="1656069"/>
                  </a:cubicBezTo>
                  <a:lnTo>
                    <a:pt x="2524667" y="1566083"/>
                  </a:lnTo>
                  <a:lnTo>
                    <a:pt x="2528847" y="1538444"/>
                  </a:lnTo>
                  <a:lnTo>
                    <a:pt x="2391754" y="1531467"/>
                  </a:lnTo>
                  <a:cubicBezTo>
                    <a:pt x="2290200" y="1521072"/>
                    <a:pt x="2191156" y="1502121"/>
                    <a:pt x="2095342" y="1475341"/>
                  </a:cubicBezTo>
                  <a:lnTo>
                    <a:pt x="1956122" y="1430037"/>
                  </a:lnTo>
                  <a:lnTo>
                    <a:pt x="1947455" y="1435880"/>
                  </a:lnTo>
                  <a:cubicBezTo>
                    <a:pt x="1922924" y="1446256"/>
                    <a:pt x="1895954" y="1451993"/>
                    <a:pt x="1867644" y="1451993"/>
                  </a:cubicBezTo>
                  <a:cubicBezTo>
                    <a:pt x="1782714" y="1451993"/>
                    <a:pt x="1709844" y="1400356"/>
                    <a:pt x="1678717" y="1326764"/>
                  </a:cubicBezTo>
                  <a:lnTo>
                    <a:pt x="1667734" y="1291381"/>
                  </a:lnTo>
                  <a:lnTo>
                    <a:pt x="1564981" y="1226519"/>
                  </a:lnTo>
                  <a:cubicBezTo>
                    <a:pt x="1484969" y="1171328"/>
                    <a:pt x="1409629" y="1109760"/>
                    <a:pt x="1339681" y="1042541"/>
                  </a:cubicBezTo>
                  <a:close/>
                  <a:moveTo>
                    <a:pt x="1839031" y="802822"/>
                  </a:moveTo>
                  <a:cubicBezTo>
                    <a:pt x="1734808" y="802822"/>
                    <a:pt x="1634285" y="818826"/>
                    <a:pt x="1539738" y="848536"/>
                  </a:cubicBezTo>
                  <a:lnTo>
                    <a:pt x="1497492" y="864156"/>
                  </a:lnTo>
                  <a:lnTo>
                    <a:pt x="1530174" y="896941"/>
                  </a:lnTo>
                  <a:cubicBezTo>
                    <a:pt x="1590527" y="952297"/>
                    <a:pt x="1655217" y="1002924"/>
                    <a:pt x="1723667" y="1048242"/>
                  </a:cubicBezTo>
                  <a:lnTo>
                    <a:pt x="1765091" y="1073360"/>
                  </a:lnTo>
                  <a:lnTo>
                    <a:pt x="1787834" y="1058026"/>
                  </a:lnTo>
                  <a:cubicBezTo>
                    <a:pt x="1812364" y="1047651"/>
                    <a:pt x="1839334" y="1041913"/>
                    <a:pt x="1867644" y="1041913"/>
                  </a:cubicBezTo>
                  <a:cubicBezTo>
                    <a:pt x="1966729" y="1041913"/>
                    <a:pt x="2049399" y="1112198"/>
                    <a:pt x="2068519" y="1205631"/>
                  </a:cubicBezTo>
                  <a:lnTo>
                    <a:pt x="2069865" y="1218984"/>
                  </a:lnTo>
                  <a:lnTo>
                    <a:pt x="2174899" y="1251806"/>
                  </a:lnTo>
                  <a:cubicBezTo>
                    <a:pt x="2256094" y="1273569"/>
                    <a:pt x="2339900" y="1288863"/>
                    <a:pt x="2425742" y="1297108"/>
                  </a:cubicBezTo>
                  <a:lnTo>
                    <a:pt x="2538295" y="1302486"/>
                  </a:lnTo>
                  <a:lnTo>
                    <a:pt x="2535655" y="1249725"/>
                  </a:lnTo>
                  <a:cubicBezTo>
                    <a:pt x="2531623" y="1209661"/>
                    <a:pt x="2525625" y="1170184"/>
                    <a:pt x="2517759" y="1131394"/>
                  </a:cubicBezTo>
                  <a:lnTo>
                    <a:pt x="2497854" y="1053274"/>
                  </a:lnTo>
                  <a:lnTo>
                    <a:pt x="2371258" y="956458"/>
                  </a:lnTo>
                  <a:cubicBezTo>
                    <a:pt x="2216862" y="859087"/>
                    <a:pt x="2034451" y="802822"/>
                    <a:pt x="1839031" y="802822"/>
                  </a:cubicBezTo>
                  <a:close/>
                  <a:moveTo>
                    <a:pt x="540853" y="514986"/>
                  </a:moveTo>
                  <a:lnTo>
                    <a:pt x="525712" y="528873"/>
                  </a:lnTo>
                  <a:cubicBezTo>
                    <a:pt x="311998" y="744539"/>
                    <a:pt x="179814" y="1042480"/>
                    <a:pt x="179814" y="1371575"/>
                  </a:cubicBezTo>
                  <a:cubicBezTo>
                    <a:pt x="179814" y="1741808"/>
                    <a:pt x="347110" y="2072609"/>
                    <a:pt x="609577" y="2291196"/>
                  </a:cubicBezTo>
                  <a:lnTo>
                    <a:pt x="629751" y="2306419"/>
                  </a:lnTo>
                  <a:lnTo>
                    <a:pt x="627186" y="2300879"/>
                  </a:lnTo>
                  <a:cubicBezTo>
                    <a:pt x="568888" y="2151864"/>
                    <a:pt x="536863" y="1989512"/>
                    <a:pt x="536863" y="1819620"/>
                  </a:cubicBezTo>
                  <a:cubicBezTo>
                    <a:pt x="536863" y="1774316"/>
                    <a:pt x="539140" y="1729548"/>
                    <a:pt x="543586" y="1685426"/>
                  </a:cubicBezTo>
                  <a:lnTo>
                    <a:pt x="561714" y="1565698"/>
                  </a:lnTo>
                  <a:lnTo>
                    <a:pt x="548721" y="1554978"/>
                  </a:lnTo>
                  <a:cubicBezTo>
                    <a:pt x="487320" y="1493576"/>
                    <a:pt x="449342" y="1408750"/>
                    <a:pt x="449342" y="1315054"/>
                  </a:cubicBezTo>
                  <a:cubicBezTo>
                    <a:pt x="449342" y="1221358"/>
                    <a:pt x="487320" y="1136533"/>
                    <a:pt x="548721" y="1075131"/>
                  </a:cubicBezTo>
                  <a:lnTo>
                    <a:pt x="586510" y="1043953"/>
                  </a:lnTo>
                  <a:lnTo>
                    <a:pt x="557759" y="931249"/>
                  </a:lnTo>
                  <a:cubicBezTo>
                    <a:pt x="540412" y="845808"/>
                    <a:pt x="531303" y="757344"/>
                    <a:pt x="531303" y="666735"/>
                  </a:cubicBezTo>
                  <a:cubicBezTo>
                    <a:pt x="531303" y="632757"/>
                    <a:pt x="532584" y="599081"/>
                    <a:pt x="535100" y="565752"/>
                  </a:cubicBezTo>
                  <a:close/>
                  <a:moveTo>
                    <a:pt x="870476" y="288355"/>
                  </a:moveTo>
                  <a:lnTo>
                    <a:pt x="797863" y="323653"/>
                  </a:lnTo>
                  <a:lnTo>
                    <a:pt x="747285" y="354661"/>
                  </a:lnTo>
                  <a:lnTo>
                    <a:pt x="726331" y="436900"/>
                  </a:lnTo>
                  <a:cubicBezTo>
                    <a:pt x="711277" y="511139"/>
                    <a:pt x="703371" y="588006"/>
                    <a:pt x="703371" y="666735"/>
                  </a:cubicBezTo>
                  <a:cubicBezTo>
                    <a:pt x="703371" y="725782"/>
                    <a:pt x="707818" y="783782"/>
                    <a:pt x="716392" y="840411"/>
                  </a:cubicBezTo>
                  <a:lnTo>
                    <a:pt x="748231" y="979825"/>
                  </a:lnTo>
                  <a:lnTo>
                    <a:pt x="788645" y="975751"/>
                  </a:lnTo>
                  <a:lnTo>
                    <a:pt x="837858" y="980712"/>
                  </a:lnTo>
                  <a:lnTo>
                    <a:pt x="918259" y="891546"/>
                  </a:lnTo>
                  <a:cubicBezTo>
                    <a:pt x="947715" y="861857"/>
                    <a:pt x="978575" y="833583"/>
                    <a:pt x="1010731" y="806835"/>
                  </a:cubicBezTo>
                  <a:lnTo>
                    <a:pt x="1091088" y="746269"/>
                  </a:lnTo>
                  <a:lnTo>
                    <a:pt x="1090355" y="745257"/>
                  </a:lnTo>
                  <a:cubicBezTo>
                    <a:pt x="1017972" y="637265"/>
                    <a:pt x="956882" y="520950"/>
                    <a:pt x="908795" y="398035"/>
                  </a:cubicBezTo>
                  <a:close/>
                  <a:moveTo>
                    <a:pt x="1360783" y="179814"/>
                  </a:moveTo>
                  <a:cubicBezTo>
                    <a:pt x="1279254" y="179814"/>
                    <a:pt x="1199655" y="188151"/>
                    <a:pt x="1122777" y="204027"/>
                  </a:cubicBezTo>
                  <a:lnTo>
                    <a:pt x="1095649" y="211066"/>
                  </a:lnTo>
                  <a:lnTo>
                    <a:pt x="1107447" y="252895"/>
                  </a:lnTo>
                  <a:cubicBezTo>
                    <a:pt x="1146623" y="366253"/>
                    <a:pt x="1198334" y="473680"/>
                    <a:pt x="1260905" y="573486"/>
                  </a:cubicBezTo>
                  <a:lnTo>
                    <a:pt x="1297851" y="626931"/>
                  </a:lnTo>
                  <a:lnTo>
                    <a:pt x="1332168" y="610267"/>
                  </a:lnTo>
                  <a:cubicBezTo>
                    <a:pt x="1487958" y="543852"/>
                    <a:pt x="1659240" y="507125"/>
                    <a:pt x="1839031" y="507125"/>
                  </a:cubicBezTo>
                  <a:cubicBezTo>
                    <a:pt x="1965448" y="507125"/>
                    <a:pt x="2087657" y="525282"/>
                    <a:pt x="2203231" y="559150"/>
                  </a:cubicBezTo>
                  <a:lnTo>
                    <a:pt x="2233085" y="570212"/>
                  </a:lnTo>
                  <a:lnTo>
                    <a:pt x="2195854" y="528873"/>
                  </a:lnTo>
                  <a:cubicBezTo>
                    <a:pt x="1982141" y="313207"/>
                    <a:pt x="1686899" y="179814"/>
                    <a:pt x="1360783" y="179814"/>
                  </a:cubicBezTo>
                  <a:close/>
                  <a:moveTo>
                    <a:pt x="1360783" y="0"/>
                  </a:moveTo>
                  <a:cubicBezTo>
                    <a:pt x="2112323" y="0"/>
                    <a:pt x="2721566" y="614075"/>
                    <a:pt x="2721566" y="1371575"/>
                  </a:cubicBezTo>
                  <a:cubicBezTo>
                    <a:pt x="2721566" y="2129075"/>
                    <a:pt x="2112323" y="2743150"/>
                    <a:pt x="1360783" y="2743150"/>
                  </a:cubicBezTo>
                  <a:cubicBezTo>
                    <a:pt x="609243" y="2743150"/>
                    <a:pt x="0" y="2129075"/>
                    <a:pt x="0" y="1371575"/>
                  </a:cubicBezTo>
                  <a:cubicBezTo>
                    <a:pt x="0" y="898138"/>
                    <a:pt x="237985" y="480726"/>
                    <a:pt x="599956" y="234244"/>
                  </a:cubicBezTo>
                  <a:lnTo>
                    <a:pt x="605849" y="230636"/>
                  </a:lnTo>
                  <a:lnTo>
                    <a:pt x="664406" y="194779"/>
                  </a:lnTo>
                  <a:lnTo>
                    <a:pt x="712153" y="165541"/>
                  </a:lnTo>
                  <a:cubicBezTo>
                    <a:pt x="904967" y="59968"/>
                    <a:pt x="1125927" y="0"/>
                    <a:pt x="1360783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58" name="Rectangle 157"/>
          <p:cNvSpPr/>
          <p:nvPr/>
        </p:nvSpPr>
        <p:spPr bwMode="auto">
          <a:xfrm>
            <a:off x="3519648" y="5521419"/>
            <a:ext cx="3288722" cy="57274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5102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4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rPr>
              <a:t>ETL pipeline</a:t>
            </a:r>
          </a:p>
        </p:txBody>
      </p:sp>
      <p:cxnSp>
        <p:nvCxnSpPr>
          <p:cNvPr id="159" name="Straight Arrow Connector 158"/>
          <p:cNvCxnSpPr>
            <a:cxnSpLocks/>
          </p:cNvCxnSpPr>
          <p:nvPr/>
        </p:nvCxnSpPr>
        <p:spPr>
          <a:xfrm>
            <a:off x="1967882" y="5805502"/>
            <a:ext cx="1411487" cy="0"/>
          </a:xfrm>
          <a:prstGeom prst="straightConnector1">
            <a:avLst/>
          </a:prstGeom>
          <a:ln w="28575">
            <a:solidFill>
              <a:schemeClr val="accent1"/>
            </a:solidFill>
            <a:miter lim="800000"/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>
            <a:cxnSpLocks/>
          </p:cNvCxnSpPr>
          <p:nvPr/>
        </p:nvCxnSpPr>
        <p:spPr>
          <a:xfrm flipV="1">
            <a:off x="6852860" y="5741426"/>
            <a:ext cx="528003" cy="64076"/>
          </a:xfrm>
          <a:prstGeom prst="straightConnector1">
            <a:avLst/>
          </a:prstGeom>
          <a:ln w="28575">
            <a:solidFill>
              <a:schemeClr val="accent1"/>
            </a:solidFill>
            <a:miter lim="800000"/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>
            <a:cxnSpLocks/>
          </p:cNvCxnSpPr>
          <p:nvPr/>
        </p:nvCxnSpPr>
        <p:spPr>
          <a:xfrm flipV="1">
            <a:off x="9627769" y="4093816"/>
            <a:ext cx="1302255" cy="1616187"/>
          </a:xfrm>
          <a:prstGeom prst="straightConnector1">
            <a:avLst/>
          </a:prstGeom>
          <a:ln w="28575">
            <a:solidFill>
              <a:schemeClr val="accent1"/>
            </a:solidFill>
            <a:miter lim="800000"/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/>
          <p:cNvSpPr txBox="1"/>
          <p:nvPr/>
        </p:nvSpPr>
        <p:spPr>
          <a:xfrm>
            <a:off x="7558833" y="6184707"/>
            <a:ext cx="1197444" cy="2197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Segoe UI Semibold" panose="020B0702040204020203" pitchFamily="34" charset="0"/>
              </a:rPr>
              <a:t>Defined schema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10090589" y="3798705"/>
            <a:ext cx="580287" cy="2197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Segoe UI Semibold" panose="020B0702040204020203" pitchFamily="34" charset="0"/>
              </a:rPr>
              <a:t>Queries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10033819" y="5385405"/>
            <a:ext cx="533799" cy="2197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Segoe UI Semibold" panose="020B0702040204020203" pitchFamily="34" charset="0"/>
              </a:rPr>
              <a:t>Results</a:t>
            </a:r>
          </a:p>
        </p:txBody>
      </p:sp>
      <p:grpSp>
        <p:nvGrpSpPr>
          <p:cNvPr id="165" name="Group 164"/>
          <p:cNvGrpSpPr/>
          <p:nvPr/>
        </p:nvGrpSpPr>
        <p:grpSpPr>
          <a:xfrm>
            <a:off x="10724397" y="3258724"/>
            <a:ext cx="1287186" cy="691357"/>
            <a:chOff x="9187091" y="4637021"/>
            <a:chExt cx="1262062" cy="677863"/>
          </a:xfrm>
        </p:grpSpPr>
        <p:sp>
          <p:nvSpPr>
            <p:cNvPr id="166" name="Freeform 121"/>
            <p:cNvSpPr>
              <a:spLocks/>
            </p:cNvSpPr>
            <p:nvPr/>
          </p:nvSpPr>
          <p:spPr bwMode="auto">
            <a:xfrm>
              <a:off x="9349016" y="4637021"/>
              <a:ext cx="941387" cy="604838"/>
            </a:xfrm>
            <a:custGeom>
              <a:avLst/>
              <a:gdLst>
                <a:gd name="T0" fmla="*/ 624 w 646"/>
                <a:gd name="T1" fmla="*/ 0 h 415"/>
                <a:gd name="T2" fmla="*/ 21 w 646"/>
                <a:gd name="T3" fmla="*/ 0 h 415"/>
                <a:gd name="T4" fmla="*/ 0 w 646"/>
                <a:gd name="T5" fmla="*/ 22 h 415"/>
                <a:gd name="T6" fmla="*/ 0 w 646"/>
                <a:gd name="T7" fmla="*/ 393 h 415"/>
                <a:gd name="T8" fmla="*/ 21 w 646"/>
                <a:gd name="T9" fmla="*/ 415 h 415"/>
                <a:gd name="T10" fmla="*/ 624 w 646"/>
                <a:gd name="T11" fmla="*/ 415 h 415"/>
                <a:gd name="T12" fmla="*/ 646 w 646"/>
                <a:gd name="T13" fmla="*/ 393 h 415"/>
                <a:gd name="T14" fmla="*/ 646 w 646"/>
                <a:gd name="T15" fmla="*/ 22 h 415"/>
                <a:gd name="T16" fmla="*/ 624 w 646"/>
                <a:gd name="T17" fmla="*/ 0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6" h="415">
                  <a:moveTo>
                    <a:pt x="624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1" y="0"/>
                    <a:pt x="0" y="9"/>
                    <a:pt x="0" y="22"/>
                  </a:cubicBezTo>
                  <a:cubicBezTo>
                    <a:pt x="0" y="393"/>
                    <a:pt x="0" y="393"/>
                    <a:pt x="0" y="393"/>
                  </a:cubicBezTo>
                  <a:cubicBezTo>
                    <a:pt x="0" y="406"/>
                    <a:pt x="11" y="415"/>
                    <a:pt x="21" y="415"/>
                  </a:cubicBezTo>
                  <a:cubicBezTo>
                    <a:pt x="624" y="415"/>
                    <a:pt x="624" y="415"/>
                    <a:pt x="624" y="415"/>
                  </a:cubicBezTo>
                  <a:cubicBezTo>
                    <a:pt x="637" y="415"/>
                    <a:pt x="646" y="406"/>
                    <a:pt x="646" y="393"/>
                  </a:cubicBezTo>
                  <a:cubicBezTo>
                    <a:pt x="646" y="22"/>
                    <a:pt x="646" y="22"/>
                    <a:pt x="646" y="22"/>
                  </a:cubicBezTo>
                  <a:cubicBezTo>
                    <a:pt x="646" y="9"/>
                    <a:pt x="637" y="0"/>
                    <a:pt x="624" y="0"/>
                  </a:cubicBezTo>
                </a:path>
              </a:pathLst>
            </a:custGeom>
            <a:solidFill>
              <a:srgbClr val="002050"/>
            </a:solidFill>
            <a:ln>
              <a:solidFill>
                <a:schemeClr val="accent1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36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7" name="Freeform 122"/>
            <p:cNvSpPr>
              <a:spLocks/>
            </p:cNvSpPr>
            <p:nvPr/>
          </p:nvSpPr>
          <p:spPr bwMode="auto">
            <a:xfrm>
              <a:off x="9388704" y="4671946"/>
              <a:ext cx="862012" cy="531813"/>
            </a:xfrm>
            <a:custGeom>
              <a:avLst/>
              <a:gdLst>
                <a:gd name="T0" fmla="*/ 590 w 590"/>
                <a:gd name="T1" fmla="*/ 365 h 365"/>
                <a:gd name="T2" fmla="*/ 0 w 590"/>
                <a:gd name="T3" fmla="*/ 365 h 365"/>
                <a:gd name="T4" fmla="*/ 0 w 590"/>
                <a:gd name="T5" fmla="*/ 0 h 365"/>
                <a:gd name="T6" fmla="*/ 590 w 590"/>
                <a:gd name="T7" fmla="*/ 0 h 365"/>
                <a:gd name="T8" fmla="*/ 590 w 590"/>
                <a:gd name="T9" fmla="*/ 36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0" h="365">
                  <a:moveTo>
                    <a:pt x="590" y="365"/>
                  </a:moveTo>
                  <a:cubicBezTo>
                    <a:pt x="0" y="365"/>
                    <a:pt x="0" y="365"/>
                    <a:pt x="0" y="36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90" y="0"/>
                    <a:pt x="590" y="0"/>
                    <a:pt x="590" y="0"/>
                  </a:cubicBezTo>
                  <a:cubicBezTo>
                    <a:pt x="590" y="365"/>
                    <a:pt x="590" y="365"/>
                    <a:pt x="590" y="365"/>
                  </a:cubicBezTo>
                </a:path>
              </a:pathLst>
            </a:custGeom>
            <a:solidFill>
              <a:srgbClr val="D2D2D2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36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8" name="Freeform 123"/>
            <p:cNvSpPr>
              <a:spLocks/>
            </p:cNvSpPr>
            <p:nvPr/>
          </p:nvSpPr>
          <p:spPr bwMode="auto">
            <a:xfrm>
              <a:off x="9187091" y="5264084"/>
              <a:ext cx="1262062" cy="50800"/>
            </a:xfrm>
            <a:custGeom>
              <a:avLst/>
              <a:gdLst>
                <a:gd name="T0" fmla="*/ 492 w 864"/>
                <a:gd name="T1" fmla="*/ 0 h 35"/>
                <a:gd name="T2" fmla="*/ 492 w 864"/>
                <a:gd name="T3" fmla="*/ 4 h 35"/>
                <a:gd name="T4" fmla="*/ 484 w 864"/>
                <a:gd name="T5" fmla="*/ 11 h 35"/>
                <a:gd name="T6" fmla="*/ 382 w 864"/>
                <a:gd name="T7" fmla="*/ 11 h 35"/>
                <a:gd name="T8" fmla="*/ 373 w 864"/>
                <a:gd name="T9" fmla="*/ 4 h 35"/>
                <a:gd name="T10" fmla="*/ 373 w 864"/>
                <a:gd name="T11" fmla="*/ 0 h 35"/>
                <a:gd name="T12" fmla="*/ 0 w 864"/>
                <a:gd name="T13" fmla="*/ 0 h 35"/>
                <a:gd name="T14" fmla="*/ 0 w 864"/>
                <a:gd name="T15" fmla="*/ 22 h 35"/>
                <a:gd name="T16" fmla="*/ 28 w 864"/>
                <a:gd name="T17" fmla="*/ 35 h 35"/>
                <a:gd name="T18" fmla="*/ 836 w 864"/>
                <a:gd name="T19" fmla="*/ 35 h 35"/>
                <a:gd name="T20" fmla="*/ 864 w 864"/>
                <a:gd name="T21" fmla="*/ 22 h 35"/>
                <a:gd name="T22" fmla="*/ 864 w 864"/>
                <a:gd name="T23" fmla="*/ 0 h 35"/>
                <a:gd name="T24" fmla="*/ 492 w 864"/>
                <a:gd name="T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4" h="35">
                  <a:moveTo>
                    <a:pt x="492" y="0"/>
                  </a:moveTo>
                  <a:cubicBezTo>
                    <a:pt x="492" y="4"/>
                    <a:pt x="492" y="4"/>
                    <a:pt x="492" y="4"/>
                  </a:cubicBezTo>
                  <a:cubicBezTo>
                    <a:pt x="492" y="9"/>
                    <a:pt x="488" y="11"/>
                    <a:pt x="484" y="11"/>
                  </a:cubicBezTo>
                  <a:cubicBezTo>
                    <a:pt x="382" y="11"/>
                    <a:pt x="382" y="11"/>
                    <a:pt x="382" y="11"/>
                  </a:cubicBezTo>
                  <a:cubicBezTo>
                    <a:pt x="378" y="11"/>
                    <a:pt x="373" y="9"/>
                    <a:pt x="373" y="4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19" y="35"/>
                    <a:pt x="28" y="35"/>
                  </a:cubicBezTo>
                  <a:cubicBezTo>
                    <a:pt x="836" y="35"/>
                    <a:pt x="836" y="35"/>
                    <a:pt x="836" y="35"/>
                  </a:cubicBezTo>
                  <a:cubicBezTo>
                    <a:pt x="844" y="35"/>
                    <a:pt x="864" y="22"/>
                    <a:pt x="864" y="22"/>
                  </a:cubicBezTo>
                  <a:cubicBezTo>
                    <a:pt x="864" y="0"/>
                    <a:pt x="864" y="0"/>
                    <a:pt x="864" y="0"/>
                  </a:cubicBezTo>
                  <a:lnTo>
                    <a:pt x="492" y="0"/>
                  </a:lnTo>
                  <a:close/>
                </a:path>
              </a:pathLst>
            </a:custGeom>
            <a:solidFill>
              <a:srgbClr val="002050"/>
            </a:solidFill>
            <a:ln>
              <a:solidFill>
                <a:schemeClr val="accent1"/>
              </a:solidFill>
            </a:ln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36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9" name="Rectangle 124"/>
            <p:cNvSpPr>
              <a:spLocks noChangeArrowheads="1"/>
            </p:cNvSpPr>
            <p:nvPr/>
          </p:nvSpPr>
          <p:spPr bwMode="auto">
            <a:xfrm>
              <a:off x="9388704" y="4671946"/>
              <a:ext cx="862012" cy="53181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36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0" name="Rectangle 125"/>
            <p:cNvSpPr>
              <a:spLocks noChangeArrowheads="1"/>
            </p:cNvSpPr>
            <p:nvPr/>
          </p:nvSpPr>
          <p:spPr bwMode="auto">
            <a:xfrm>
              <a:off x="9388704" y="4671946"/>
              <a:ext cx="862012" cy="531813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36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grpSp>
          <p:nvGrpSpPr>
            <p:cNvPr id="171" name="Group 170"/>
            <p:cNvGrpSpPr/>
            <p:nvPr/>
          </p:nvGrpSpPr>
          <p:grpSpPr>
            <a:xfrm>
              <a:off x="9526245" y="4747496"/>
              <a:ext cx="586931" cy="380713"/>
              <a:chOff x="6833102" y="3915976"/>
              <a:chExt cx="398304" cy="258360"/>
            </a:xfrm>
          </p:grpSpPr>
          <p:sp>
            <p:nvSpPr>
              <p:cNvPr id="172" name="Rectangle 171"/>
              <p:cNvSpPr>
                <a:spLocks noChangeArrowheads="1"/>
              </p:cNvSpPr>
              <p:nvPr/>
            </p:nvSpPr>
            <p:spPr bwMode="auto">
              <a:xfrm>
                <a:off x="7172199" y="3915976"/>
                <a:ext cx="59207" cy="258360"/>
              </a:xfrm>
              <a:prstGeom prst="rect">
                <a:avLst/>
              </a:prstGeom>
              <a:solidFill>
                <a:srgbClr val="00BC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  <p:sp>
            <p:nvSpPr>
              <p:cNvPr id="173" name="Rectangle 172"/>
              <p:cNvSpPr>
                <a:spLocks noChangeArrowheads="1"/>
              </p:cNvSpPr>
              <p:nvPr/>
            </p:nvSpPr>
            <p:spPr bwMode="auto">
              <a:xfrm>
                <a:off x="7088772" y="4107054"/>
                <a:ext cx="59207" cy="67282"/>
              </a:xfrm>
              <a:prstGeom prst="rect">
                <a:avLst/>
              </a:prstGeom>
              <a:solidFill>
                <a:srgbClr val="00BC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  <p:sp>
            <p:nvSpPr>
              <p:cNvPr id="174" name="Rectangle 173"/>
              <p:cNvSpPr>
                <a:spLocks noChangeArrowheads="1"/>
              </p:cNvSpPr>
              <p:nvPr/>
            </p:nvSpPr>
            <p:spPr bwMode="auto">
              <a:xfrm>
                <a:off x="7005342" y="3996714"/>
                <a:ext cx="61899" cy="177622"/>
              </a:xfrm>
              <a:prstGeom prst="rect">
                <a:avLst/>
              </a:prstGeom>
              <a:solidFill>
                <a:srgbClr val="00BC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  <p:sp>
            <p:nvSpPr>
              <p:cNvPr id="175" name="Rectangle 174"/>
              <p:cNvSpPr>
                <a:spLocks noChangeArrowheads="1"/>
              </p:cNvSpPr>
              <p:nvPr/>
            </p:nvSpPr>
            <p:spPr bwMode="auto">
              <a:xfrm>
                <a:off x="6919222" y="3950961"/>
                <a:ext cx="56517" cy="223374"/>
              </a:xfrm>
              <a:prstGeom prst="rect">
                <a:avLst/>
              </a:prstGeom>
              <a:solidFill>
                <a:srgbClr val="00BC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  <p:sp>
            <p:nvSpPr>
              <p:cNvPr id="176" name="Rectangle 175"/>
              <p:cNvSpPr>
                <a:spLocks noChangeArrowheads="1"/>
              </p:cNvSpPr>
              <p:nvPr/>
            </p:nvSpPr>
            <p:spPr bwMode="auto">
              <a:xfrm>
                <a:off x="6833102" y="4034391"/>
                <a:ext cx="59207" cy="139945"/>
              </a:xfrm>
              <a:prstGeom prst="rect">
                <a:avLst/>
              </a:prstGeom>
              <a:solidFill>
                <a:srgbClr val="00BCF2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  <a:extLst/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36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lt"/>
                </a:endParaRPr>
              </a:p>
            </p:txBody>
          </p:sp>
        </p:grpSp>
      </p:grpSp>
      <p:grpSp>
        <p:nvGrpSpPr>
          <p:cNvPr id="177" name="Group 176"/>
          <p:cNvGrpSpPr/>
          <p:nvPr/>
        </p:nvGrpSpPr>
        <p:grpSpPr>
          <a:xfrm>
            <a:off x="627421" y="4827569"/>
            <a:ext cx="1092253" cy="1487377"/>
            <a:chOff x="879068" y="4467684"/>
            <a:chExt cx="1070933" cy="1458345"/>
          </a:xfrm>
        </p:grpSpPr>
        <p:grpSp>
          <p:nvGrpSpPr>
            <p:cNvPr id="178" name="Group 177"/>
            <p:cNvGrpSpPr/>
            <p:nvPr/>
          </p:nvGrpSpPr>
          <p:grpSpPr>
            <a:xfrm>
              <a:off x="879068" y="4467684"/>
              <a:ext cx="1070933" cy="685800"/>
              <a:chOff x="879068" y="5604818"/>
              <a:chExt cx="1070933" cy="685800"/>
            </a:xfrm>
          </p:grpSpPr>
          <p:sp>
            <p:nvSpPr>
              <p:cNvPr id="181" name="Rectangle 180"/>
              <p:cNvSpPr/>
              <p:nvPr>
                <p:custDataLst>
                  <p:tags r:id="rId4"/>
                </p:custDataLst>
              </p:nvPr>
            </p:nvSpPr>
            <p:spPr bwMode="auto">
              <a:xfrm>
                <a:off x="879068" y="5604818"/>
                <a:ext cx="1070933" cy="685800"/>
              </a:xfrm>
              <a:prstGeom prst="rect">
                <a:avLst/>
              </a:prstGeom>
              <a:solidFill>
                <a:srgbClr val="002050"/>
              </a:solidFill>
              <a:ln w="3175">
                <a:solidFill>
                  <a:schemeClr val="accent1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9945" tIns="46630" rIns="69945" bIns="27978" numCol="1" spcCol="0" rtlCol="0" fromWordArt="0" anchor="b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5102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2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+mj-lt"/>
                  </a:rPr>
                  <a:t>Relational</a:t>
                </a:r>
              </a:p>
            </p:txBody>
          </p:sp>
          <p:sp>
            <p:nvSpPr>
              <p:cNvPr id="182" name="Donut 18"/>
              <p:cNvSpPr/>
              <p:nvPr/>
            </p:nvSpPr>
            <p:spPr>
              <a:xfrm rot="20250901">
                <a:off x="1177048" y="5680746"/>
                <a:ext cx="474972" cy="391893"/>
              </a:xfrm>
              <a:custGeom>
                <a:avLst/>
                <a:gdLst/>
                <a:ahLst/>
                <a:cxnLst/>
                <a:rect l="l" t="t" r="r" b="b"/>
                <a:pathLst>
                  <a:path w="1871663" h="1544284">
                    <a:moveTo>
                      <a:pt x="544841" y="1200434"/>
                    </a:moveTo>
                    <a:cubicBezTo>
                      <a:pt x="543042" y="1206654"/>
                      <a:pt x="542601" y="1212993"/>
                      <a:pt x="543107" y="1219347"/>
                    </a:cubicBezTo>
                    <a:close/>
                    <a:moveTo>
                      <a:pt x="275352" y="900100"/>
                    </a:moveTo>
                    <a:lnTo>
                      <a:pt x="261597" y="901547"/>
                    </a:lnTo>
                    <a:cubicBezTo>
                      <a:pt x="266283" y="902015"/>
                      <a:pt x="270885" y="901513"/>
                      <a:pt x="275352" y="900100"/>
                    </a:cubicBezTo>
                    <a:close/>
                    <a:moveTo>
                      <a:pt x="1460612" y="1146325"/>
                    </a:moveTo>
                    <a:cubicBezTo>
                      <a:pt x="1462787" y="1148843"/>
                      <a:pt x="1465229" y="1151093"/>
                      <a:pt x="1468262" y="1152682"/>
                    </a:cubicBezTo>
                    <a:close/>
                    <a:moveTo>
                      <a:pt x="517145" y="294317"/>
                    </a:moveTo>
                    <a:cubicBezTo>
                      <a:pt x="517303" y="296695"/>
                      <a:pt x="518089" y="298856"/>
                      <a:pt x="519165" y="300906"/>
                    </a:cubicBezTo>
                    <a:close/>
                    <a:moveTo>
                      <a:pt x="1670936" y="734747"/>
                    </a:moveTo>
                    <a:cubicBezTo>
                      <a:pt x="1667510" y="733888"/>
                      <a:pt x="1664036" y="733381"/>
                      <a:pt x="1660460" y="733786"/>
                    </a:cubicBezTo>
                    <a:close/>
                    <a:moveTo>
                      <a:pt x="942463" y="179722"/>
                    </a:moveTo>
                    <a:lnTo>
                      <a:pt x="942506" y="180134"/>
                    </a:lnTo>
                    <a:cubicBezTo>
                      <a:pt x="942525" y="179990"/>
                      <a:pt x="942500" y="179855"/>
                      <a:pt x="942463" y="179722"/>
                    </a:cubicBezTo>
                    <a:close/>
                    <a:moveTo>
                      <a:pt x="1564371" y="435391"/>
                    </a:moveTo>
                    <a:cubicBezTo>
                      <a:pt x="1564370" y="435395"/>
                      <a:pt x="1564369" y="435398"/>
                      <a:pt x="1564368" y="435401"/>
                    </a:cubicBezTo>
                    <a:lnTo>
                      <a:pt x="1564365" y="435407"/>
                    </a:lnTo>
                    <a:cubicBezTo>
                      <a:pt x="1564367" y="435405"/>
                      <a:pt x="1564368" y="435403"/>
                      <a:pt x="1564368" y="435401"/>
                    </a:cubicBezTo>
                    <a:close/>
                    <a:moveTo>
                      <a:pt x="1185541" y="268540"/>
                    </a:moveTo>
                    <a:cubicBezTo>
                      <a:pt x="1114425" y="246221"/>
                      <a:pt x="1036961" y="234960"/>
                      <a:pt x="956104" y="234960"/>
                    </a:cubicBezTo>
                    <a:lnTo>
                      <a:pt x="945214" y="235811"/>
                    </a:lnTo>
                    <a:cubicBezTo>
                      <a:pt x="944675" y="259402"/>
                      <a:pt x="939319" y="283081"/>
                      <a:pt x="929802" y="306075"/>
                    </a:cubicBezTo>
                    <a:cubicBezTo>
                      <a:pt x="883047" y="419035"/>
                      <a:pt x="753573" y="472705"/>
                      <a:pt x="640612" y="425950"/>
                    </a:cubicBezTo>
                    <a:cubicBezTo>
                      <a:pt x="600538" y="409363"/>
                      <a:pt x="567925" y="382365"/>
                      <a:pt x="545071" y="349062"/>
                    </a:cubicBezTo>
                    <a:cubicBezTo>
                      <a:pt x="545072" y="349063"/>
                      <a:pt x="545072" y="349064"/>
                      <a:pt x="545072" y="349064"/>
                    </a:cubicBezTo>
                    <a:cubicBezTo>
                      <a:pt x="485701" y="382929"/>
                      <a:pt x="435647" y="426353"/>
                      <a:pt x="397284" y="476398"/>
                    </a:cubicBezTo>
                    <a:cubicBezTo>
                      <a:pt x="476893" y="541622"/>
                      <a:pt x="507560" y="653613"/>
                      <a:pt x="466115" y="753745"/>
                    </a:cubicBezTo>
                    <a:cubicBezTo>
                      <a:pt x="438914" y="819461"/>
                      <a:pt x="386130" y="866839"/>
                      <a:pt x="323795" y="888325"/>
                    </a:cubicBezTo>
                    <a:cubicBezTo>
                      <a:pt x="323803" y="888325"/>
                      <a:pt x="323809" y="888322"/>
                      <a:pt x="323815" y="888320"/>
                    </a:cubicBezTo>
                    <a:cubicBezTo>
                      <a:pt x="360376" y="995422"/>
                      <a:pt x="442737" y="1087363"/>
                      <a:pt x="553687" y="1151157"/>
                    </a:cubicBezTo>
                    <a:cubicBezTo>
                      <a:pt x="555838" y="1137455"/>
                      <a:pt x="560305" y="1124202"/>
                      <a:pt x="565725" y="1111107"/>
                    </a:cubicBezTo>
                    <a:cubicBezTo>
                      <a:pt x="631895" y="951239"/>
                      <a:pt x="815137" y="875282"/>
                      <a:pt x="975006" y="941452"/>
                    </a:cubicBezTo>
                    <a:cubicBezTo>
                      <a:pt x="1095448" y="991304"/>
                      <a:pt x="1168263" y="1107604"/>
                      <a:pt x="1168398" y="1230296"/>
                    </a:cubicBezTo>
                    <a:cubicBezTo>
                      <a:pt x="1267673" y="1206553"/>
                      <a:pt x="1355859" y="1162942"/>
                      <a:pt x="1427062" y="1106198"/>
                    </a:cubicBezTo>
                    <a:cubicBezTo>
                      <a:pt x="1384456" y="1041457"/>
                      <a:pt x="1373677" y="957433"/>
                      <a:pt x="1405552" y="880423"/>
                    </a:cubicBezTo>
                    <a:cubicBezTo>
                      <a:pt x="1442194" y="791895"/>
                      <a:pt x="1525264" y="736646"/>
                      <a:pt x="1614928" y="732108"/>
                    </a:cubicBezTo>
                    <a:cubicBezTo>
                      <a:pt x="1613318" y="644779"/>
                      <a:pt x="1581876" y="562987"/>
                      <a:pt x="1526926" y="493543"/>
                    </a:cubicBezTo>
                    <a:lnTo>
                      <a:pt x="1526931" y="493536"/>
                    </a:lnTo>
                    <a:cubicBezTo>
                      <a:pt x="1470532" y="558140"/>
                      <a:pt x="1377141" y="582359"/>
                      <a:pt x="1293429" y="547710"/>
                    </a:cubicBezTo>
                    <a:cubicBezTo>
                      <a:pt x="1187599" y="503906"/>
                      <a:pt x="1137316" y="382602"/>
                      <a:pt x="1181120" y="276772"/>
                    </a:cubicBezTo>
                    <a:close/>
                    <a:moveTo>
                      <a:pt x="1221415" y="215198"/>
                    </a:moveTo>
                    <a:cubicBezTo>
                      <a:pt x="1220583" y="215820"/>
                      <a:pt x="1219878" y="216565"/>
                      <a:pt x="1219447" y="217566"/>
                    </a:cubicBezTo>
                    <a:close/>
                    <a:moveTo>
                      <a:pt x="1452058" y="164462"/>
                    </a:moveTo>
                    <a:cubicBezTo>
                      <a:pt x="1540327" y="200997"/>
                      <a:pt x="1589954" y="291445"/>
                      <a:pt x="1577690" y="381749"/>
                    </a:cubicBezTo>
                    <a:cubicBezTo>
                      <a:pt x="1577691" y="381748"/>
                      <a:pt x="1577691" y="381747"/>
                      <a:pt x="1577691" y="381746"/>
                    </a:cubicBezTo>
                    <a:cubicBezTo>
                      <a:pt x="1672266" y="483314"/>
                      <a:pt x="1727215" y="610152"/>
                      <a:pt x="1727215" y="747355"/>
                    </a:cubicBezTo>
                    <a:lnTo>
                      <a:pt x="1726932" y="751888"/>
                    </a:lnTo>
                    <a:cubicBezTo>
                      <a:pt x="1847235" y="804348"/>
                      <a:pt x="1903640" y="943811"/>
                      <a:pt x="1853189" y="1065702"/>
                    </a:cubicBezTo>
                    <a:cubicBezTo>
                      <a:pt x="1802026" y="1189313"/>
                      <a:pt x="1660343" y="1248044"/>
                      <a:pt x="1536731" y="1196880"/>
                    </a:cubicBezTo>
                    <a:lnTo>
                      <a:pt x="1507818" y="1181350"/>
                    </a:lnTo>
                    <a:cubicBezTo>
                      <a:pt x="1507818" y="1181350"/>
                      <a:pt x="1507819" y="1181351"/>
                      <a:pt x="1507819" y="1181351"/>
                    </a:cubicBezTo>
                    <a:cubicBezTo>
                      <a:pt x="1410579" y="1262953"/>
                      <a:pt x="1285739" y="1322514"/>
                      <a:pt x="1145194" y="1348960"/>
                    </a:cubicBezTo>
                    <a:lnTo>
                      <a:pt x="1145235" y="1348825"/>
                    </a:lnTo>
                    <a:cubicBezTo>
                      <a:pt x="1145165" y="1349510"/>
                      <a:pt x="1144914" y="1350121"/>
                      <a:pt x="1144661" y="1350732"/>
                    </a:cubicBezTo>
                    <a:cubicBezTo>
                      <a:pt x="1078491" y="1510600"/>
                      <a:pt x="895250" y="1586557"/>
                      <a:pt x="735381" y="1520387"/>
                    </a:cubicBezTo>
                    <a:cubicBezTo>
                      <a:pt x="628649" y="1476210"/>
                      <a:pt x="559318" y="1379852"/>
                      <a:pt x="546018" y="1272927"/>
                    </a:cubicBezTo>
                    <a:cubicBezTo>
                      <a:pt x="546017" y="1272929"/>
                      <a:pt x="546018" y="1272932"/>
                      <a:pt x="546018" y="1272934"/>
                    </a:cubicBezTo>
                    <a:cubicBezTo>
                      <a:pt x="380574" y="1190518"/>
                      <a:pt x="257944" y="1057677"/>
                      <a:pt x="211243" y="900385"/>
                    </a:cubicBezTo>
                    <a:lnTo>
                      <a:pt x="211253" y="900385"/>
                    </a:lnTo>
                    <a:cubicBezTo>
                      <a:pt x="190468" y="898691"/>
                      <a:pt x="169822" y="893269"/>
                      <a:pt x="149657" y="884922"/>
                    </a:cubicBezTo>
                    <a:cubicBezTo>
                      <a:pt x="26045" y="833759"/>
                      <a:pt x="-32686" y="692076"/>
                      <a:pt x="18478" y="568465"/>
                    </a:cubicBezTo>
                    <a:cubicBezTo>
                      <a:pt x="64692" y="456811"/>
                      <a:pt x="184761" y="398093"/>
                      <a:pt x="298454" y="426323"/>
                    </a:cubicBezTo>
                    <a:cubicBezTo>
                      <a:pt x="350193" y="353180"/>
                      <a:pt x="421361" y="291040"/>
                      <a:pt x="506025" y="243624"/>
                    </a:cubicBezTo>
                    <a:lnTo>
                      <a:pt x="506026" y="243626"/>
                    </a:lnTo>
                    <a:cubicBezTo>
                      <a:pt x="501390" y="208461"/>
                      <a:pt x="506228" y="171816"/>
                      <a:pt x="520737" y="136760"/>
                    </a:cubicBezTo>
                    <a:cubicBezTo>
                      <a:pt x="567492" y="23800"/>
                      <a:pt x="696966" y="-29869"/>
                      <a:pt x="809927" y="16885"/>
                    </a:cubicBezTo>
                    <a:cubicBezTo>
                      <a:pt x="862855" y="38793"/>
                      <a:pt x="902766" y="78861"/>
                      <a:pt x="924737" y="127208"/>
                    </a:cubicBezTo>
                    <a:cubicBezTo>
                      <a:pt x="924737" y="127208"/>
                      <a:pt x="924737" y="127208"/>
                      <a:pt x="924737" y="127208"/>
                    </a:cubicBezTo>
                    <a:cubicBezTo>
                      <a:pt x="935097" y="124825"/>
                      <a:pt x="945576" y="124655"/>
                      <a:pt x="956104" y="124655"/>
                    </a:cubicBezTo>
                    <a:cubicBezTo>
                      <a:pt x="1062572" y="124655"/>
                      <a:pt x="1164001" y="142079"/>
                      <a:pt x="1256255" y="173590"/>
                    </a:cubicBezTo>
                    <a:lnTo>
                      <a:pt x="1270314" y="179752"/>
                    </a:lnTo>
                    <a:cubicBezTo>
                      <a:pt x="1322540" y="145450"/>
                      <a:pt x="1389962" y="138760"/>
                      <a:pt x="1452058" y="16446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3259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24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</a:endParaRPr>
              </a:p>
            </p:txBody>
          </p:sp>
        </p:grpSp>
        <p:sp>
          <p:nvSpPr>
            <p:cNvPr id="179" name="Rectangle 178"/>
            <p:cNvSpPr/>
            <p:nvPr>
              <p:custDataLst>
                <p:tags r:id="rId3"/>
              </p:custDataLst>
            </p:nvPr>
          </p:nvSpPr>
          <p:spPr bwMode="auto">
            <a:xfrm>
              <a:off x="879068" y="5240229"/>
              <a:ext cx="1070933" cy="685800"/>
            </a:xfrm>
            <a:prstGeom prst="rect">
              <a:avLst/>
            </a:prstGeom>
            <a:solidFill>
              <a:srgbClr val="002050"/>
            </a:solidFill>
            <a:ln w="3175">
              <a:solidFill>
                <a:schemeClr val="accent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9945" tIns="46630" rIns="69945" bIns="27978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5102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2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</a:rPr>
                <a:t>LOB Applications</a:t>
              </a:r>
            </a:p>
          </p:txBody>
        </p:sp>
        <p:sp>
          <p:nvSpPr>
            <p:cNvPr id="180" name="Round Diagonal Corner Rectangle 53"/>
            <p:cNvSpPr/>
            <p:nvPr/>
          </p:nvSpPr>
          <p:spPr bwMode="auto">
            <a:xfrm>
              <a:off x="1288718" y="5303054"/>
              <a:ext cx="251633" cy="286423"/>
            </a:xfrm>
            <a:custGeom>
              <a:avLst/>
              <a:gdLst/>
              <a:ahLst/>
              <a:cxnLst/>
              <a:rect l="l" t="t" r="r" b="b"/>
              <a:pathLst>
                <a:path w="3235820" h="3683194">
                  <a:moveTo>
                    <a:pt x="595560" y="650095"/>
                  </a:moveTo>
                  <a:lnTo>
                    <a:pt x="1886300" y="650095"/>
                  </a:lnTo>
                  <a:lnTo>
                    <a:pt x="1886300" y="1018395"/>
                  </a:lnTo>
                  <a:lnTo>
                    <a:pt x="595560" y="1018395"/>
                  </a:lnTo>
                  <a:close/>
                  <a:moveTo>
                    <a:pt x="2054321" y="226077"/>
                  </a:moveTo>
                  <a:lnTo>
                    <a:pt x="520579" y="233218"/>
                  </a:lnTo>
                  <a:cubicBezTo>
                    <a:pt x="362905" y="233218"/>
                    <a:pt x="242283" y="270202"/>
                    <a:pt x="235081" y="524949"/>
                  </a:cubicBezTo>
                  <a:lnTo>
                    <a:pt x="235081" y="3449976"/>
                  </a:lnTo>
                  <a:lnTo>
                    <a:pt x="2715242" y="3449976"/>
                  </a:lnTo>
                  <a:cubicBezTo>
                    <a:pt x="2937738" y="3478785"/>
                    <a:pt x="3000739" y="3319364"/>
                    <a:pt x="3000739" y="3158245"/>
                  </a:cubicBezTo>
                  <a:lnTo>
                    <a:pt x="3000739" y="1068756"/>
                  </a:lnTo>
                  <a:lnTo>
                    <a:pt x="2242421" y="1068756"/>
                  </a:lnTo>
                  <a:cubicBezTo>
                    <a:pt x="2138537" y="1068756"/>
                    <a:pt x="2054321" y="984540"/>
                    <a:pt x="2054321" y="880655"/>
                  </a:cubicBezTo>
                  <a:close/>
                  <a:moveTo>
                    <a:pt x="334033" y="0"/>
                  </a:moveTo>
                  <a:lnTo>
                    <a:pt x="2218267" y="0"/>
                  </a:lnTo>
                  <a:lnTo>
                    <a:pt x="3235820" y="939280"/>
                  </a:lnTo>
                  <a:lnTo>
                    <a:pt x="3235820" y="3349162"/>
                  </a:lnTo>
                  <a:cubicBezTo>
                    <a:pt x="3235820" y="3533642"/>
                    <a:pt x="3086268" y="3683194"/>
                    <a:pt x="2901788" y="3683194"/>
                  </a:cubicBezTo>
                  <a:lnTo>
                    <a:pt x="0" y="3683194"/>
                  </a:lnTo>
                  <a:lnTo>
                    <a:pt x="0" y="334033"/>
                  </a:lnTo>
                  <a:cubicBezTo>
                    <a:pt x="0" y="149553"/>
                    <a:pt x="149553" y="0"/>
                    <a:pt x="33403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60" tIns="46630" rIns="46630" bIns="9326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29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-51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83" name="Group 182"/>
          <p:cNvGrpSpPr>
            <a:grpSpLocks noChangeAspect="1"/>
          </p:cNvGrpSpPr>
          <p:nvPr/>
        </p:nvGrpSpPr>
        <p:grpSpPr>
          <a:xfrm>
            <a:off x="7499871" y="5283004"/>
            <a:ext cx="657630" cy="853998"/>
            <a:chOff x="377825" y="1184276"/>
            <a:chExt cx="1020763" cy="1325563"/>
          </a:xfrm>
          <a:solidFill>
            <a:schemeClr val="accent1"/>
          </a:solidFill>
        </p:grpSpPr>
        <p:sp>
          <p:nvSpPr>
            <p:cNvPr id="184" name="Oval 122"/>
            <p:cNvSpPr>
              <a:spLocks noChangeArrowheads="1"/>
            </p:cNvSpPr>
            <p:nvPr/>
          </p:nvSpPr>
          <p:spPr bwMode="auto">
            <a:xfrm>
              <a:off x="395288" y="1184276"/>
              <a:ext cx="985838" cy="187325"/>
            </a:xfrm>
            <a:prstGeom prst="ellipse">
              <a:avLst/>
            </a:pr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5" name="Freeform 123"/>
            <p:cNvSpPr>
              <a:spLocks noEditPoints="1"/>
            </p:cNvSpPr>
            <p:nvPr/>
          </p:nvSpPr>
          <p:spPr bwMode="auto">
            <a:xfrm>
              <a:off x="377825" y="1314451"/>
              <a:ext cx="1020763" cy="1195388"/>
            </a:xfrm>
            <a:custGeom>
              <a:avLst/>
              <a:gdLst>
                <a:gd name="T0" fmla="*/ 480 w 480"/>
                <a:gd name="T1" fmla="*/ 135 h 562"/>
                <a:gd name="T2" fmla="*/ 480 w 480"/>
                <a:gd name="T3" fmla="*/ 0 h 562"/>
                <a:gd name="T4" fmla="*/ 240 w 480"/>
                <a:gd name="T5" fmla="*/ 43 h 562"/>
                <a:gd name="T6" fmla="*/ 0 w 480"/>
                <a:gd name="T7" fmla="*/ 0 h 562"/>
                <a:gd name="T8" fmla="*/ 0 w 480"/>
                <a:gd name="T9" fmla="*/ 135 h 562"/>
                <a:gd name="T10" fmla="*/ 15 w 480"/>
                <a:gd name="T11" fmla="*/ 153 h 562"/>
                <a:gd name="T12" fmla="*/ 0 w 480"/>
                <a:gd name="T13" fmla="*/ 170 h 562"/>
                <a:gd name="T14" fmla="*/ 0 w 480"/>
                <a:gd name="T15" fmla="*/ 322 h 562"/>
                <a:gd name="T16" fmla="*/ 15 w 480"/>
                <a:gd name="T17" fmla="*/ 340 h 562"/>
                <a:gd name="T18" fmla="*/ 0 w 480"/>
                <a:gd name="T19" fmla="*/ 358 h 562"/>
                <a:gd name="T20" fmla="*/ 0 w 480"/>
                <a:gd name="T21" fmla="*/ 510 h 562"/>
                <a:gd name="T22" fmla="*/ 240 w 480"/>
                <a:gd name="T23" fmla="*/ 562 h 562"/>
                <a:gd name="T24" fmla="*/ 480 w 480"/>
                <a:gd name="T25" fmla="*/ 510 h 562"/>
                <a:gd name="T26" fmla="*/ 480 w 480"/>
                <a:gd name="T27" fmla="*/ 358 h 562"/>
                <a:gd name="T28" fmla="*/ 466 w 480"/>
                <a:gd name="T29" fmla="*/ 340 h 562"/>
                <a:gd name="T30" fmla="*/ 480 w 480"/>
                <a:gd name="T31" fmla="*/ 322 h 562"/>
                <a:gd name="T32" fmla="*/ 480 w 480"/>
                <a:gd name="T33" fmla="*/ 170 h 562"/>
                <a:gd name="T34" fmla="*/ 466 w 480"/>
                <a:gd name="T35" fmla="*/ 153 h 562"/>
                <a:gd name="T36" fmla="*/ 480 w 480"/>
                <a:gd name="T37" fmla="*/ 135 h 562"/>
                <a:gd name="T38" fmla="*/ 458 w 480"/>
                <a:gd name="T39" fmla="*/ 352 h 562"/>
                <a:gd name="T40" fmla="*/ 240 w 480"/>
                <a:gd name="T41" fmla="*/ 380 h 562"/>
                <a:gd name="T42" fmla="*/ 23 w 480"/>
                <a:gd name="T43" fmla="*/ 352 h 562"/>
                <a:gd name="T44" fmla="*/ 23 w 480"/>
                <a:gd name="T45" fmla="*/ 333 h 562"/>
                <a:gd name="T46" fmla="*/ 240 w 480"/>
                <a:gd name="T47" fmla="*/ 361 h 562"/>
                <a:gd name="T48" fmla="*/ 458 w 480"/>
                <a:gd name="T49" fmla="*/ 333 h 562"/>
                <a:gd name="T50" fmla="*/ 458 w 480"/>
                <a:gd name="T51" fmla="*/ 352 h 562"/>
                <a:gd name="T52" fmla="*/ 458 w 480"/>
                <a:gd name="T53" fmla="*/ 166 h 562"/>
                <a:gd name="T54" fmla="*/ 240 w 480"/>
                <a:gd name="T55" fmla="*/ 195 h 562"/>
                <a:gd name="T56" fmla="*/ 23 w 480"/>
                <a:gd name="T57" fmla="*/ 166 h 562"/>
                <a:gd name="T58" fmla="*/ 23 w 480"/>
                <a:gd name="T59" fmla="*/ 147 h 562"/>
                <a:gd name="T60" fmla="*/ 240 w 480"/>
                <a:gd name="T61" fmla="*/ 176 h 562"/>
                <a:gd name="T62" fmla="*/ 458 w 480"/>
                <a:gd name="T63" fmla="*/ 147 h 562"/>
                <a:gd name="T64" fmla="*/ 458 w 480"/>
                <a:gd name="T65" fmla="*/ 166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80" h="562">
                  <a:moveTo>
                    <a:pt x="480" y="135"/>
                  </a:moveTo>
                  <a:cubicBezTo>
                    <a:pt x="480" y="0"/>
                    <a:pt x="480" y="0"/>
                    <a:pt x="480" y="0"/>
                  </a:cubicBezTo>
                  <a:cubicBezTo>
                    <a:pt x="448" y="31"/>
                    <a:pt x="326" y="43"/>
                    <a:pt x="240" y="43"/>
                  </a:cubicBezTo>
                  <a:cubicBezTo>
                    <a:pt x="154" y="43"/>
                    <a:pt x="32" y="31"/>
                    <a:pt x="0" y="0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1"/>
                    <a:pt x="5" y="147"/>
                    <a:pt x="15" y="153"/>
                  </a:cubicBezTo>
                  <a:cubicBezTo>
                    <a:pt x="5" y="158"/>
                    <a:pt x="0" y="164"/>
                    <a:pt x="0" y="170"/>
                  </a:cubicBezTo>
                  <a:cubicBezTo>
                    <a:pt x="0" y="322"/>
                    <a:pt x="0" y="322"/>
                    <a:pt x="0" y="322"/>
                  </a:cubicBezTo>
                  <a:cubicBezTo>
                    <a:pt x="0" y="329"/>
                    <a:pt x="5" y="335"/>
                    <a:pt x="15" y="340"/>
                  </a:cubicBezTo>
                  <a:cubicBezTo>
                    <a:pt x="5" y="346"/>
                    <a:pt x="0" y="351"/>
                    <a:pt x="0" y="358"/>
                  </a:cubicBezTo>
                  <a:cubicBezTo>
                    <a:pt x="0" y="510"/>
                    <a:pt x="0" y="510"/>
                    <a:pt x="0" y="510"/>
                  </a:cubicBezTo>
                  <a:cubicBezTo>
                    <a:pt x="0" y="538"/>
                    <a:pt x="108" y="562"/>
                    <a:pt x="240" y="562"/>
                  </a:cubicBezTo>
                  <a:cubicBezTo>
                    <a:pt x="373" y="562"/>
                    <a:pt x="480" y="538"/>
                    <a:pt x="480" y="510"/>
                  </a:cubicBezTo>
                  <a:cubicBezTo>
                    <a:pt x="480" y="358"/>
                    <a:pt x="480" y="358"/>
                    <a:pt x="480" y="358"/>
                  </a:cubicBezTo>
                  <a:cubicBezTo>
                    <a:pt x="480" y="351"/>
                    <a:pt x="475" y="346"/>
                    <a:pt x="466" y="340"/>
                  </a:cubicBezTo>
                  <a:cubicBezTo>
                    <a:pt x="475" y="335"/>
                    <a:pt x="480" y="329"/>
                    <a:pt x="480" y="322"/>
                  </a:cubicBezTo>
                  <a:cubicBezTo>
                    <a:pt x="480" y="170"/>
                    <a:pt x="480" y="170"/>
                    <a:pt x="480" y="170"/>
                  </a:cubicBezTo>
                  <a:cubicBezTo>
                    <a:pt x="480" y="164"/>
                    <a:pt x="475" y="158"/>
                    <a:pt x="466" y="153"/>
                  </a:cubicBezTo>
                  <a:cubicBezTo>
                    <a:pt x="475" y="147"/>
                    <a:pt x="480" y="141"/>
                    <a:pt x="480" y="135"/>
                  </a:cubicBezTo>
                  <a:close/>
                  <a:moveTo>
                    <a:pt x="458" y="352"/>
                  </a:moveTo>
                  <a:cubicBezTo>
                    <a:pt x="458" y="368"/>
                    <a:pt x="361" y="380"/>
                    <a:pt x="240" y="380"/>
                  </a:cubicBezTo>
                  <a:cubicBezTo>
                    <a:pt x="120" y="380"/>
                    <a:pt x="23" y="368"/>
                    <a:pt x="23" y="352"/>
                  </a:cubicBezTo>
                  <a:cubicBezTo>
                    <a:pt x="23" y="333"/>
                    <a:pt x="23" y="333"/>
                    <a:pt x="23" y="333"/>
                  </a:cubicBezTo>
                  <a:cubicBezTo>
                    <a:pt x="23" y="349"/>
                    <a:pt x="120" y="361"/>
                    <a:pt x="240" y="361"/>
                  </a:cubicBezTo>
                  <a:cubicBezTo>
                    <a:pt x="361" y="361"/>
                    <a:pt x="458" y="349"/>
                    <a:pt x="458" y="333"/>
                  </a:cubicBezTo>
                  <a:lnTo>
                    <a:pt x="458" y="352"/>
                  </a:lnTo>
                  <a:close/>
                  <a:moveTo>
                    <a:pt x="458" y="166"/>
                  </a:moveTo>
                  <a:cubicBezTo>
                    <a:pt x="458" y="182"/>
                    <a:pt x="361" y="195"/>
                    <a:pt x="240" y="195"/>
                  </a:cubicBezTo>
                  <a:cubicBezTo>
                    <a:pt x="120" y="195"/>
                    <a:pt x="23" y="182"/>
                    <a:pt x="23" y="166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3" y="163"/>
                    <a:pt x="120" y="176"/>
                    <a:pt x="240" y="176"/>
                  </a:cubicBezTo>
                  <a:cubicBezTo>
                    <a:pt x="361" y="176"/>
                    <a:pt x="458" y="163"/>
                    <a:pt x="458" y="147"/>
                  </a:cubicBezTo>
                  <a:lnTo>
                    <a:pt x="458" y="166"/>
                  </a:ln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</p:grpSp>
      <p:grpSp>
        <p:nvGrpSpPr>
          <p:cNvPr id="186" name="Group 185"/>
          <p:cNvGrpSpPr/>
          <p:nvPr/>
        </p:nvGrpSpPr>
        <p:grpSpPr>
          <a:xfrm>
            <a:off x="503237" y="2903702"/>
            <a:ext cx="691781" cy="691781"/>
            <a:chOff x="1103397" y="2464452"/>
            <a:chExt cx="691781" cy="691781"/>
          </a:xfrm>
          <a:solidFill>
            <a:srgbClr val="002050"/>
          </a:solidFill>
        </p:grpSpPr>
        <p:sp>
          <p:nvSpPr>
            <p:cNvPr id="187" name="Rectangle 186"/>
            <p:cNvSpPr/>
            <p:nvPr>
              <p:custDataLst>
                <p:tags r:id="rId2"/>
              </p:custDataLst>
            </p:nvPr>
          </p:nvSpPr>
          <p:spPr bwMode="auto">
            <a:xfrm>
              <a:off x="1103397" y="2464452"/>
              <a:ext cx="691781" cy="691781"/>
            </a:xfrm>
            <a:prstGeom prst="rect">
              <a:avLst/>
            </a:prstGeom>
            <a:grpFill/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32472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solidFill>
                      <a:srgbClr val="000000">
                        <a:alpha val="0"/>
                      </a:srgbClr>
                    </a:solidFill>
                  </a:ln>
                  <a:effectLst/>
                  <a:uLnTx/>
                  <a:uFillTx/>
                  <a:latin typeface="Segoe UI"/>
                </a:rPr>
                <a:t>Web</a:t>
              </a: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8" name="Rounded Rectangle 18"/>
            <p:cNvSpPr/>
            <p:nvPr/>
          </p:nvSpPr>
          <p:spPr bwMode="auto">
            <a:xfrm>
              <a:off x="1331186" y="2561849"/>
              <a:ext cx="236204" cy="243353"/>
            </a:xfrm>
            <a:custGeom>
              <a:avLst/>
              <a:gdLst/>
              <a:ahLst/>
              <a:cxnLst/>
              <a:rect l="l" t="t" r="r" b="b"/>
              <a:pathLst>
                <a:path w="759909" h="783113">
                  <a:moveTo>
                    <a:pt x="428313" y="198314"/>
                  </a:moveTo>
                  <a:cubicBezTo>
                    <a:pt x="508468" y="198313"/>
                    <a:pt x="573445" y="263292"/>
                    <a:pt x="573446" y="343446"/>
                  </a:cubicBezTo>
                  <a:cubicBezTo>
                    <a:pt x="573445" y="423600"/>
                    <a:pt x="508468" y="488578"/>
                    <a:pt x="428313" y="488578"/>
                  </a:cubicBezTo>
                  <a:cubicBezTo>
                    <a:pt x="348160" y="488577"/>
                    <a:pt x="283181" y="423600"/>
                    <a:pt x="283181" y="343446"/>
                  </a:cubicBezTo>
                  <a:cubicBezTo>
                    <a:pt x="283182" y="263291"/>
                    <a:pt x="348159" y="198314"/>
                    <a:pt x="428313" y="198314"/>
                  </a:cubicBezTo>
                  <a:close/>
                  <a:moveTo>
                    <a:pt x="428313" y="131753"/>
                  </a:moveTo>
                  <a:cubicBezTo>
                    <a:pt x="311398" y="131753"/>
                    <a:pt x="216620" y="226531"/>
                    <a:pt x="216620" y="343446"/>
                  </a:cubicBezTo>
                  <a:cubicBezTo>
                    <a:pt x="216620" y="384187"/>
                    <a:pt x="228129" y="422239"/>
                    <a:pt x="251266" y="452558"/>
                  </a:cubicBezTo>
                  <a:lnTo>
                    <a:pt x="128069" y="575549"/>
                  </a:lnTo>
                  <a:cubicBezTo>
                    <a:pt x="109922" y="593667"/>
                    <a:pt x="109898" y="623064"/>
                    <a:pt x="128015" y="641211"/>
                  </a:cubicBezTo>
                  <a:cubicBezTo>
                    <a:pt x="146132" y="659359"/>
                    <a:pt x="175529" y="659383"/>
                    <a:pt x="193677" y="641266"/>
                  </a:cubicBezTo>
                  <a:lnTo>
                    <a:pt x="316485" y="518662"/>
                  </a:lnTo>
                  <a:cubicBezTo>
                    <a:pt x="347293" y="542946"/>
                    <a:pt x="386379" y="555139"/>
                    <a:pt x="428313" y="555138"/>
                  </a:cubicBezTo>
                  <a:cubicBezTo>
                    <a:pt x="545229" y="555139"/>
                    <a:pt x="640006" y="460361"/>
                    <a:pt x="640007" y="343445"/>
                  </a:cubicBezTo>
                  <a:cubicBezTo>
                    <a:pt x="640006" y="226531"/>
                    <a:pt x="545229" y="131753"/>
                    <a:pt x="428313" y="131753"/>
                  </a:cubicBezTo>
                  <a:close/>
                  <a:moveTo>
                    <a:pt x="126654" y="0"/>
                  </a:moveTo>
                  <a:lnTo>
                    <a:pt x="633255" y="0"/>
                  </a:lnTo>
                  <a:cubicBezTo>
                    <a:pt x="703204" y="0"/>
                    <a:pt x="759909" y="56705"/>
                    <a:pt x="759909" y="126654"/>
                  </a:cubicBezTo>
                  <a:lnTo>
                    <a:pt x="759909" y="656459"/>
                  </a:lnTo>
                  <a:cubicBezTo>
                    <a:pt x="759909" y="726408"/>
                    <a:pt x="703204" y="783113"/>
                    <a:pt x="633255" y="783113"/>
                  </a:cubicBezTo>
                  <a:lnTo>
                    <a:pt x="126654" y="783113"/>
                  </a:lnTo>
                  <a:cubicBezTo>
                    <a:pt x="56705" y="783113"/>
                    <a:pt x="0" y="726408"/>
                    <a:pt x="0" y="656459"/>
                  </a:cubicBezTo>
                  <a:lnTo>
                    <a:pt x="0" y="126654"/>
                  </a:lnTo>
                  <a:cubicBezTo>
                    <a:pt x="0" y="56705"/>
                    <a:pt x="56705" y="0"/>
                    <a:pt x="12665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 algn="ctr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-50" normalizeH="0" baseline="0" noProof="0" dirty="0" err="1">
                <a:ln>
                  <a:noFill/>
                </a:ln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89" name="Group 188"/>
          <p:cNvGrpSpPr>
            <a:grpSpLocks noChangeAspect="1"/>
          </p:cNvGrpSpPr>
          <p:nvPr/>
        </p:nvGrpSpPr>
        <p:grpSpPr>
          <a:xfrm>
            <a:off x="8900295" y="5301539"/>
            <a:ext cx="657630" cy="853998"/>
            <a:chOff x="377825" y="1184276"/>
            <a:chExt cx="1020763" cy="1325563"/>
          </a:xfrm>
          <a:solidFill>
            <a:schemeClr val="accent1"/>
          </a:solidFill>
        </p:grpSpPr>
        <p:sp>
          <p:nvSpPr>
            <p:cNvPr id="190" name="Oval 122"/>
            <p:cNvSpPr>
              <a:spLocks noChangeArrowheads="1"/>
            </p:cNvSpPr>
            <p:nvPr/>
          </p:nvSpPr>
          <p:spPr bwMode="auto">
            <a:xfrm>
              <a:off x="395288" y="1184276"/>
              <a:ext cx="985838" cy="187325"/>
            </a:xfrm>
            <a:prstGeom prst="ellipse">
              <a:avLst/>
            </a:pr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1" name="Freeform 123"/>
            <p:cNvSpPr>
              <a:spLocks noEditPoints="1"/>
            </p:cNvSpPr>
            <p:nvPr/>
          </p:nvSpPr>
          <p:spPr bwMode="auto">
            <a:xfrm>
              <a:off x="377825" y="1314451"/>
              <a:ext cx="1020763" cy="1195388"/>
            </a:xfrm>
            <a:custGeom>
              <a:avLst/>
              <a:gdLst>
                <a:gd name="T0" fmla="*/ 480 w 480"/>
                <a:gd name="T1" fmla="*/ 135 h 562"/>
                <a:gd name="T2" fmla="*/ 480 w 480"/>
                <a:gd name="T3" fmla="*/ 0 h 562"/>
                <a:gd name="T4" fmla="*/ 240 w 480"/>
                <a:gd name="T5" fmla="*/ 43 h 562"/>
                <a:gd name="T6" fmla="*/ 0 w 480"/>
                <a:gd name="T7" fmla="*/ 0 h 562"/>
                <a:gd name="T8" fmla="*/ 0 w 480"/>
                <a:gd name="T9" fmla="*/ 135 h 562"/>
                <a:gd name="T10" fmla="*/ 15 w 480"/>
                <a:gd name="T11" fmla="*/ 153 h 562"/>
                <a:gd name="T12" fmla="*/ 0 w 480"/>
                <a:gd name="T13" fmla="*/ 170 h 562"/>
                <a:gd name="T14" fmla="*/ 0 w 480"/>
                <a:gd name="T15" fmla="*/ 322 h 562"/>
                <a:gd name="T16" fmla="*/ 15 w 480"/>
                <a:gd name="T17" fmla="*/ 340 h 562"/>
                <a:gd name="T18" fmla="*/ 0 w 480"/>
                <a:gd name="T19" fmla="*/ 358 h 562"/>
                <a:gd name="T20" fmla="*/ 0 w 480"/>
                <a:gd name="T21" fmla="*/ 510 h 562"/>
                <a:gd name="T22" fmla="*/ 240 w 480"/>
                <a:gd name="T23" fmla="*/ 562 h 562"/>
                <a:gd name="T24" fmla="*/ 480 w 480"/>
                <a:gd name="T25" fmla="*/ 510 h 562"/>
                <a:gd name="T26" fmla="*/ 480 w 480"/>
                <a:gd name="T27" fmla="*/ 358 h 562"/>
                <a:gd name="T28" fmla="*/ 466 w 480"/>
                <a:gd name="T29" fmla="*/ 340 h 562"/>
                <a:gd name="T30" fmla="*/ 480 w 480"/>
                <a:gd name="T31" fmla="*/ 322 h 562"/>
                <a:gd name="T32" fmla="*/ 480 w 480"/>
                <a:gd name="T33" fmla="*/ 170 h 562"/>
                <a:gd name="T34" fmla="*/ 466 w 480"/>
                <a:gd name="T35" fmla="*/ 153 h 562"/>
                <a:gd name="T36" fmla="*/ 480 w 480"/>
                <a:gd name="T37" fmla="*/ 135 h 562"/>
                <a:gd name="T38" fmla="*/ 458 w 480"/>
                <a:gd name="T39" fmla="*/ 352 h 562"/>
                <a:gd name="T40" fmla="*/ 240 w 480"/>
                <a:gd name="T41" fmla="*/ 380 h 562"/>
                <a:gd name="T42" fmla="*/ 23 w 480"/>
                <a:gd name="T43" fmla="*/ 352 h 562"/>
                <a:gd name="T44" fmla="*/ 23 w 480"/>
                <a:gd name="T45" fmla="*/ 333 h 562"/>
                <a:gd name="T46" fmla="*/ 240 w 480"/>
                <a:gd name="T47" fmla="*/ 361 h 562"/>
                <a:gd name="T48" fmla="*/ 458 w 480"/>
                <a:gd name="T49" fmla="*/ 333 h 562"/>
                <a:gd name="T50" fmla="*/ 458 w 480"/>
                <a:gd name="T51" fmla="*/ 352 h 562"/>
                <a:gd name="T52" fmla="*/ 458 w 480"/>
                <a:gd name="T53" fmla="*/ 166 h 562"/>
                <a:gd name="T54" fmla="*/ 240 w 480"/>
                <a:gd name="T55" fmla="*/ 195 h 562"/>
                <a:gd name="T56" fmla="*/ 23 w 480"/>
                <a:gd name="T57" fmla="*/ 166 h 562"/>
                <a:gd name="T58" fmla="*/ 23 w 480"/>
                <a:gd name="T59" fmla="*/ 147 h 562"/>
                <a:gd name="T60" fmla="*/ 240 w 480"/>
                <a:gd name="T61" fmla="*/ 176 h 562"/>
                <a:gd name="T62" fmla="*/ 458 w 480"/>
                <a:gd name="T63" fmla="*/ 147 h 562"/>
                <a:gd name="T64" fmla="*/ 458 w 480"/>
                <a:gd name="T65" fmla="*/ 166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80" h="562">
                  <a:moveTo>
                    <a:pt x="480" y="135"/>
                  </a:moveTo>
                  <a:cubicBezTo>
                    <a:pt x="480" y="0"/>
                    <a:pt x="480" y="0"/>
                    <a:pt x="480" y="0"/>
                  </a:cubicBezTo>
                  <a:cubicBezTo>
                    <a:pt x="448" y="31"/>
                    <a:pt x="326" y="43"/>
                    <a:pt x="240" y="43"/>
                  </a:cubicBezTo>
                  <a:cubicBezTo>
                    <a:pt x="154" y="43"/>
                    <a:pt x="32" y="31"/>
                    <a:pt x="0" y="0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1"/>
                    <a:pt x="5" y="147"/>
                    <a:pt x="15" y="153"/>
                  </a:cubicBezTo>
                  <a:cubicBezTo>
                    <a:pt x="5" y="158"/>
                    <a:pt x="0" y="164"/>
                    <a:pt x="0" y="170"/>
                  </a:cubicBezTo>
                  <a:cubicBezTo>
                    <a:pt x="0" y="322"/>
                    <a:pt x="0" y="322"/>
                    <a:pt x="0" y="322"/>
                  </a:cubicBezTo>
                  <a:cubicBezTo>
                    <a:pt x="0" y="329"/>
                    <a:pt x="5" y="335"/>
                    <a:pt x="15" y="340"/>
                  </a:cubicBezTo>
                  <a:cubicBezTo>
                    <a:pt x="5" y="346"/>
                    <a:pt x="0" y="351"/>
                    <a:pt x="0" y="358"/>
                  </a:cubicBezTo>
                  <a:cubicBezTo>
                    <a:pt x="0" y="510"/>
                    <a:pt x="0" y="510"/>
                    <a:pt x="0" y="510"/>
                  </a:cubicBezTo>
                  <a:cubicBezTo>
                    <a:pt x="0" y="538"/>
                    <a:pt x="108" y="562"/>
                    <a:pt x="240" y="562"/>
                  </a:cubicBezTo>
                  <a:cubicBezTo>
                    <a:pt x="373" y="562"/>
                    <a:pt x="480" y="538"/>
                    <a:pt x="480" y="510"/>
                  </a:cubicBezTo>
                  <a:cubicBezTo>
                    <a:pt x="480" y="358"/>
                    <a:pt x="480" y="358"/>
                    <a:pt x="480" y="358"/>
                  </a:cubicBezTo>
                  <a:cubicBezTo>
                    <a:pt x="480" y="351"/>
                    <a:pt x="475" y="346"/>
                    <a:pt x="466" y="340"/>
                  </a:cubicBezTo>
                  <a:cubicBezTo>
                    <a:pt x="475" y="335"/>
                    <a:pt x="480" y="329"/>
                    <a:pt x="480" y="322"/>
                  </a:cubicBezTo>
                  <a:cubicBezTo>
                    <a:pt x="480" y="170"/>
                    <a:pt x="480" y="170"/>
                    <a:pt x="480" y="170"/>
                  </a:cubicBezTo>
                  <a:cubicBezTo>
                    <a:pt x="480" y="164"/>
                    <a:pt x="475" y="158"/>
                    <a:pt x="466" y="153"/>
                  </a:cubicBezTo>
                  <a:cubicBezTo>
                    <a:pt x="475" y="147"/>
                    <a:pt x="480" y="141"/>
                    <a:pt x="480" y="135"/>
                  </a:cubicBezTo>
                  <a:close/>
                  <a:moveTo>
                    <a:pt x="458" y="352"/>
                  </a:moveTo>
                  <a:cubicBezTo>
                    <a:pt x="458" y="368"/>
                    <a:pt x="361" y="380"/>
                    <a:pt x="240" y="380"/>
                  </a:cubicBezTo>
                  <a:cubicBezTo>
                    <a:pt x="120" y="380"/>
                    <a:pt x="23" y="368"/>
                    <a:pt x="23" y="352"/>
                  </a:cubicBezTo>
                  <a:cubicBezTo>
                    <a:pt x="23" y="333"/>
                    <a:pt x="23" y="333"/>
                    <a:pt x="23" y="333"/>
                  </a:cubicBezTo>
                  <a:cubicBezTo>
                    <a:pt x="23" y="349"/>
                    <a:pt x="120" y="361"/>
                    <a:pt x="240" y="361"/>
                  </a:cubicBezTo>
                  <a:cubicBezTo>
                    <a:pt x="361" y="361"/>
                    <a:pt x="458" y="349"/>
                    <a:pt x="458" y="333"/>
                  </a:cubicBezTo>
                  <a:lnTo>
                    <a:pt x="458" y="352"/>
                  </a:lnTo>
                  <a:close/>
                  <a:moveTo>
                    <a:pt x="458" y="166"/>
                  </a:moveTo>
                  <a:cubicBezTo>
                    <a:pt x="458" y="182"/>
                    <a:pt x="361" y="195"/>
                    <a:pt x="240" y="195"/>
                  </a:cubicBezTo>
                  <a:cubicBezTo>
                    <a:pt x="120" y="195"/>
                    <a:pt x="23" y="182"/>
                    <a:pt x="23" y="166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3" y="163"/>
                    <a:pt x="120" y="176"/>
                    <a:pt x="240" y="176"/>
                  </a:cubicBezTo>
                  <a:cubicBezTo>
                    <a:pt x="361" y="176"/>
                    <a:pt x="458" y="163"/>
                    <a:pt x="458" y="147"/>
                  </a:cubicBezTo>
                  <a:lnTo>
                    <a:pt x="458" y="166"/>
                  </a:ln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</a:endParaRPr>
            </a:p>
          </p:txBody>
        </p:sp>
      </p:grpSp>
      <p:cxnSp>
        <p:nvCxnSpPr>
          <p:cNvPr id="192" name="Connector: Curved 29"/>
          <p:cNvCxnSpPr>
            <a:cxnSpLocks/>
          </p:cNvCxnSpPr>
          <p:nvPr/>
        </p:nvCxnSpPr>
        <p:spPr>
          <a:xfrm rot="5400000" flipH="1" flipV="1">
            <a:off x="7366695" y="4679066"/>
            <a:ext cx="1013720" cy="89731"/>
          </a:xfrm>
          <a:prstGeom prst="curvedConnector3">
            <a:avLst>
              <a:gd name="adj1" fmla="val 50000"/>
            </a:avLst>
          </a:prstGeom>
          <a:ln w="28575">
            <a:solidFill>
              <a:schemeClr val="accent1"/>
            </a:solidFill>
            <a:headEnd type="none"/>
            <a:tailEnd type="triangle" w="lg" len="lg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93" name="TextBox 192"/>
          <p:cNvSpPr txBox="1"/>
          <p:nvPr/>
        </p:nvSpPr>
        <p:spPr>
          <a:xfrm>
            <a:off x="6904119" y="4538482"/>
            <a:ext cx="907300" cy="4394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Segoe UI Semibold" panose="020B0702040204020203" pitchFamily="34" charset="0"/>
              </a:rPr>
              <a:t>Meta-Data,</a:t>
            </a:r>
          </a:p>
          <a:p>
            <a:pPr marL="0" marR="0" lvl="0" indent="0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Segoe UI Semibold" panose="020B0702040204020203" pitchFamily="34" charset="0"/>
              </a:rPr>
              <a:t>Joins</a:t>
            </a:r>
          </a:p>
        </p:txBody>
      </p:sp>
      <p:cxnSp>
        <p:nvCxnSpPr>
          <p:cNvPr id="194" name="Connector: Curved 159"/>
          <p:cNvCxnSpPr>
            <a:cxnSpLocks/>
          </p:cNvCxnSpPr>
          <p:nvPr/>
        </p:nvCxnSpPr>
        <p:spPr>
          <a:xfrm rot="16200000" flipH="1">
            <a:off x="8592693" y="4594372"/>
            <a:ext cx="970160" cy="302674"/>
          </a:xfrm>
          <a:prstGeom prst="curvedConnector3">
            <a:avLst>
              <a:gd name="adj1" fmla="val 50000"/>
            </a:avLst>
          </a:prstGeom>
          <a:ln w="28575">
            <a:solidFill>
              <a:schemeClr val="accent1"/>
            </a:solidFill>
            <a:headEnd type="none"/>
            <a:tailEnd type="triangle" w="lg" len="lg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5" name="Straight Arrow Connector 194"/>
          <p:cNvCxnSpPr>
            <a:cxnSpLocks/>
          </p:cNvCxnSpPr>
          <p:nvPr/>
        </p:nvCxnSpPr>
        <p:spPr>
          <a:xfrm>
            <a:off x="9587290" y="3063856"/>
            <a:ext cx="1183479" cy="428884"/>
          </a:xfrm>
          <a:prstGeom prst="straightConnector1">
            <a:avLst/>
          </a:prstGeom>
          <a:ln w="28575">
            <a:solidFill>
              <a:schemeClr val="accent1"/>
            </a:solidFill>
            <a:miter lim="800000"/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TextBox 195"/>
          <p:cNvSpPr txBox="1"/>
          <p:nvPr/>
        </p:nvSpPr>
        <p:spPr>
          <a:xfrm>
            <a:off x="9210347" y="4495915"/>
            <a:ext cx="561051" cy="4394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0" tIns="0" rIns="0" bIns="0" rtlCol="0" anchor="ctr">
            <a:spAutoFit/>
          </a:bodyPr>
          <a:lstStyle/>
          <a:p>
            <a:pPr marL="0" marR="0" lvl="0" indent="0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Segoe UI Semibold" panose="020B0702040204020203" pitchFamily="34" charset="0"/>
              </a:rPr>
              <a:t>Cooked</a:t>
            </a:r>
          </a:p>
          <a:p>
            <a:pPr marL="0" marR="0" lvl="0" indent="0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Segoe UI Semibold" panose="020B0702040204020203" pitchFamily="34" charset="0"/>
              </a:rPr>
              <a:t>Data</a:t>
            </a:r>
          </a:p>
        </p:txBody>
      </p:sp>
      <p:sp>
        <p:nvSpPr>
          <p:cNvPr id="197" name="Rectangle 196"/>
          <p:cNvSpPr/>
          <p:nvPr>
            <p:custDataLst>
              <p:tags r:id="rId1"/>
            </p:custDataLst>
          </p:nvPr>
        </p:nvSpPr>
        <p:spPr bwMode="auto">
          <a:xfrm>
            <a:off x="5788848" y="2860840"/>
            <a:ext cx="819201" cy="693107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68580" tIns="45720" rIns="6858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472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solidFill>
                    <a:srgbClr val="000000">
                      <a:alpha val="0"/>
                    </a:srgbClr>
                  </a:solidFill>
                </a:ln>
                <a:effectLst/>
                <a:uLnTx/>
                <a:uFillTx/>
                <a:latin typeface="Segoe UI"/>
              </a:rPr>
              <a:t>Cooked Data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8" name="TextBox 197"/>
          <p:cNvSpPr txBox="1"/>
          <p:nvPr/>
        </p:nvSpPr>
        <p:spPr>
          <a:xfrm>
            <a:off x="10917914" y="2531231"/>
            <a:ext cx="881652" cy="65921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Segoe UI Semibold" panose="020B0702040204020203" pitchFamily="34" charset="0"/>
              </a:rPr>
              <a:t>Dashboards</a:t>
            </a:r>
          </a:p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Segoe UI Semibold" panose="020B0702040204020203" pitchFamily="34" charset="0"/>
              </a:rPr>
              <a:t>Reports</a:t>
            </a:r>
          </a:p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8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Segoe UI Semibold" panose="020B0702040204020203" pitchFamily="34" charset="0"/>
              </a:rPr>
              <a:t>Exploration</a:t>
            </a:r>
          </a:p>
        </p:txBody>
      </p:sp>
    </p:spTree>
    <p:extLst>
      <p:ext uri="{BB962C8B-B14F-4D97-AF65-F5344CB8AC3E}">
        <p14:creationId xmlns:p14="http://schemas.microsoft.com/office/powerpoint/2010/main" val="3193741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8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 animBg="1"/>
      <p:bldP spid="115" grpId="0" animBg="1"/>
      <p:bldP spid="117" grpId="0" animBg="1"/>
      <p:bldP spid="1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However, Big Data is not easy…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5040528" y="1909776"/>
            <a:ext cx="1414194" cy="2083287"/>
            <a:chOff x="6692900" y="2905126"/>
            <a:chExt cx="2097088" cy="3089275"/>
          </a:xfrm>
        </p:grpSpPr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6692900" y="2905126"/>
              <a:ext cx="2097088" cy="2198688"/>
            </a:xfrm>
            <a:custGeom>
              <a:avLst/>
              <a:gdLst>
                <a:gd name="T0" fmla="*/ 44 w 186"/>
                <a:gd name="T1" fmla="*/ 173 h 195"/>
                <a:gd name="T2" fmla="*/ 44 w 186"/>
                <a:gd name="T3" fmla="*/ 195 h 195"/>
                <a:gd name="T4" fmla="*/ 142 w 186"/>
                <a:gd name="T5" fmla="*/ 195 h 195"/>
                <a:gd name="T6" fmla="*/ 142 w 186"/>
                <a:gd name="T7" fmla="*/ 172 h 195"/>
                <a:gd name="T8" fmla="*/ 186 w 186"/>
                <a:gd name="T9" fmla="*/ 93 h 195"/>
                <a:gd name="T10" fmla="*/ 93 w 186"/>
                <a:gd name="T11" fmla="*/ 0 h 195"/>
                <a:gd name="T12" fmla="*/ 0 w 186"/>
                <a:gd name="T13" fmla="*/ 93 h 195"/>
                <a:gd name="T14" fmla="*/ 44 w 186"/>
                <a:gd name="T15" fmla="*/ 173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6" h="195">
                  <a:moveTo>
                    <a:pt x="44" y="173"/>
                  </a:moveTo>
                  <a:cubicBezTo>
                    <a:pt x="44" y="195"/>
                    <a:pt x="44" y="195"/>
                    <a:pt x="44" y="195"/>
                  </a:cubicBezTo>
                  <a:cubicBezTo>
                    <a:pt x="142" y="195"/>
                    <a:pt x="142" y="195"/>
                    <a:pt x="142" y="195"/>
                  </a:cubicBezTo>
                  <a:cubicBezTo>
                    <a:pt x="142" y="172"/>
                    <a:pt x="142" y="172"/>
                    <a:pt x="142" y="172"/>
                  </a:cubicBezTo>
                  <a:cubicBezTo>
                    <a:pt x="168" y="156"/>
                    <a:pt x="186" y="126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ubicBezTo>
                    <a:pt x="42" y="0"/>
                    <a:pt x="0" y="41"/>
                    <a:pt x="0" y="93"/>
                  </a:cubicBezTo>
                  <a:cubicBezTo>
                    <a:pt x="0" y="126"/>
                    <a:pt x="18" y="156"/>
                    <a:pt x="44" y="173"/>
                  </a:cubicBezTo>
                  <a:close/>
                </a:path>
              </a:pathLst>
            </a:cu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2" name="Line 8"/>
            <p:cNvSpPr>
              <a:spLocks noChangeShapeType="1"/>
            </p:cNvSpPr>
            <p:nvPr/>
          </p:nvSpPr>
          <p:spPr bwMode="auto">
            <a:xfrm flipH="1" flipV="1">
              <a:off x="7392988" y="4100513"/>
              <a:ext cx="146050" cy="100330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3" name="Line 9"/>
            <p:cNvSpPr>
              <a:spLocks noChangeShapeType="1"/>
            </p:cNvSpPr>
            <p:nvPr/>
          </p:nvSpPr>
          <p:spPr bwMode="auto">
            <a:xfrm flipV="1">
              <a:off x="7943850" y="4100513"/>
              <a:ext cx="147638" cy="1003300"/>
            </a:xfrm>
            <a:prstGeom prst="line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4" name="Rectangle 11"/>
            <p:cNvSpPr>
              <a:spLocks noChangeArrowheads="1"/>
            </p:cNvSpPr>
            <p:nvPr/>
          </p:nvSpPr>
          <p:spPr bwMode="auto">
            <a:xfrm>
              <a:off x="7189788" y="5103813"/>
              <a:ext cx="1104900" cy="292100"/>
            </a:xfrm>
            <a:prstGeom prst="rect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5" name="Rectangle 12"/>
            <p:cNvSpPr>
              <a:spLocks noChangeArrowheads="1"/>
            </p:cNvSpPr>
            <p:nvPr/>
          </p:nvSpPr>
          <p:spPr bwMode="auto">
            <a:xfrm>
              <a:off x="7291388" y="5395913"/>
              <a:ext cx="901700" cy="304800"/>
            </a:xfrm>
            <a:prstGeom prst="rect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7392988" y="5700713"/>
              <a:ext cx="698500" cy="293688"/>
            </a:xfrm>
            <a:prstGeom prst="rect">
              <a:avLst/>
            </a:pr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7" name="Freeform 10"/>
            <p:cNvSpPr>
              <a:spLocks/>
            </p:cNvSpPr>
            <p:nvPr/>
          </p:nvSpPr>
          <p:spPr bwMode="auto">
            <a:xfrm>
              <a:off x="7392988" y="4127264"/>
              <a:ext cx="698500" cy="146050"/>
            </a:xfrm>
            <a:custGeom>
              <a:avLst/>
              <a:gdLst>
                <a:gd name="T0" fmla="*/ 0 w 440"/>
                <a:gd name="T1" fmla="*/ 0 h 92"/>
                <a:gd name="T2" fmla="*/ 127 w 440"/>
                <a:gd name="T3" fmla="*/ 92 h 92"/>
                <a:gd name="T4" fmla="*/ 220 w 440"/>
                <a:gd name="T5" fmla="*/ 0 h 92"/>
                <a:gd name="T6" fmla="*/ 312 w 440"/>
                <a:gd name="T7" fmla="*/ 92 h 92"/>
                <a:gd name="T8" fmla="*/ 440 w 440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92">
                  <a:moveTo>
                    <a:pt x="0" y="0"/>
                  </a:moveTo>
                  <a:lnTo>
                    <a:pt x="127" y="92"/>
                  </a:lnTo>
                  <a:lnTo>
                    <a:pt x="220" y="0"/>
                  </a:lnTo>
                  <a:lnTo>
                    <a:pt x="312" y="92"/>
                  </a:lnTo>
                  <a:lnTo>
                    <a:pt x="440" y="0"/>
                  </a:lnTo>
                </a:path>
              </a:pathLst>
            </a:custGeom>
            <a:noFill/>
            <a:ln w="2857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9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36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1070085" y="4262516"/>
            <a:ext cx="1672845" cy="5964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Obtaining skills </a:t>
            </a:r>
          </a:p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and capabilities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025724" y="4288662"/>
            <a:ext cx="1672845" cy="5964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Determining how</a:t>
            </a:r>
          </a:p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to get value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9259282" y="4262516"/>
            <a:ext cx="1672845" cy="596416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Integrating with </a:t>
            </a:r>
          </a:p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64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Light"/>
              </a:rPr>
              <a:t>existing IT investments</a:t>
            </a:r>
          </a:p>
        </p:txBody>
      </p:sp>
      <p:pic>
        <p:nvPicPr>
          <p:cNvPr id="21" name="Picture 20" descr="\\MAGNUM\Projects\Microsoft\Cloud Power FY12\Design\ICONS_PNG\Professionals.png"/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916747" y="1883629"/>
            <a:ext cx="2083287" cy="2083287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22" name="Picture 4" descr="\\MAGNUM\Projects\Microsoft\Cloud Power FY12\Design\ICONS_PNG\Connect_to_Cloud_Services.png"/>
          <p:cNvPicPr>
            <a:picLocks noChangeAspect="1" noChangeArrowheads="1"/>
          </p:cNvPicPr>
          <p:nvPr/>
        </p:nvPicPr>
        <p:blipFill rotWithShape="1">
          <a:blip r:embed="rId6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t="19275" b="19435"/>
          <a:stretch/>
        </p:blipFill>
        <p:spPr bwMode="auto">
          <a:xfrm>
            <a:off x="8428037" y="2045167"/>
            <a:ext cx="3020531" cy="18512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81755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9" name="Title 4"/>
          <p:cNvSpPr txBox="1">
            <a:spLocks/>
          </p:cNvSpPr>
          <p:nvPr/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Event ingestion patterns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579437" y="1973262"/>
            <a:ext cx="1550926" cy="3813650"/>
            <a:chOff x="276231" y="2132701"/>
            <a:chExt cx="1551146" cy="3814193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1166860" y="2407298"/>
              <a:ext cx="7864" cy="2729556"/>
            </a:xfrm>
            <a:prstGeom prst="line">
              <a:avLst/>
            </a:prstGeom>
            <a:ln w="22225" cap="sq">
              <a:solidFill>
                <a:schemeClr val="bg1"/>
              </a:solidFill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058843" y="2407298"/>
              <a:ext cx="101591" cy="0"/>
            </a:xfrm>
            <a:prstGeom prst="line">
              <a:avLst/>
            </a:prstGeom>
            <a:ln w="22225" cap="sq">
              <a:solidFill>
                <a:schemeClr val="bg1"/>
              </a:solidFill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952256" y="3768267"/>
              <a:ext cx="341645" cy="1"/>
            </a:xfrm>
            <a:prstGeom prst="line">
              <a:avLst/>
            </a:prstGeom>
            <a:ln w="22225" cap="sq">
              <a:solidFill>
                <a:schemeClr val="bg1"/>
              </a:solidFill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051804" y="5136855"/>
              <a:ext cx="122920" cy="0"/>
            </a:xfrm>
            <a:prstGeom prst="line">
              <a:avLst/>
            </a:prstGeom>
            <a:ln w="22225" cap="sq">
              <a:solidFill>
                <a:schemeClr val="bg1"/>
              </a:solidFill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Freeform 34"/>
            <p:cNvSpPr>
              <a:spLocks noEditPoints="1"/>
            </p:cNvSpPr>
            <p:nvPr/>
          </p:nvSpPr>
          <p:spPr bwMode="auto">
            <a:xfrm>
              <a:off x="485527" y="2132701"/>
              <a:ext cx="613677" cy="485488"/>
            </a:xfrm>
            <a:custGeom>
              <a:avLst/>
              <a:gdLst>
                <a:gd name="T0" fmla="*/ 234 w 1464"/>
                <a:gd name="T1" fmla="*/ 815 h 1158"/>
                <a:gd name="T2" fmla="*/ 206 w 1464"/>
                <a:gd name="T3" fmla="*/ 1158 h 1158"/>
                <a:gd name="T4" fmla="*/ 33 w 1464"/>
                <a:gd name="T5" fmla="*/ 1131 h 1158"/>
                <a:gd name="T6" fmla="*/ 89 w 1464"/>
                <a:gd name="T7" fmla="*/ 876 h 1158"/>
                <a:gd name="T8" fmla="*/ 183 w 1464"/>
                <a:gd name="T9" fmla="*/ 876 h 1158"/>
                <a:gd name="T10" fmla="*/ 323 w 1464"/>
                <a:gd name="T11" fmla="*/ 1158 h 1158"/>
                <a:gd name="T12" fmla="*/ 495 w 1464"/>
                <a:gd name="T13" fmla="*/ 1131 h 1158"/>
                <a:gd name="T14" fmla="*/ 295 w 1464"/>
                <a:gd name="T15" fmla="*/ 748 h 1158"/>
                <a:gd name="T16" fmla="*/ 295 w 1464"/>
                <a:gd name="T17" fmla="*/ 1131 h 1158"/>
                <a:gd name="T18" fmla="*/ 584 w 1464"/>
                <a:gd name="T19" fmla="*/ 1158 h 1158"/>
                <a:gd name="T20" fmla="*/ 757 w 1464"/>
                <a:gd name="T21" fmla="*/ 1131 h 1158"/>
                <a:gd name="T22" fmla="*/ 557 w 1464"/>
                <a:gd name="T23" fmla="*/ 493 h 1158"/>
                <a:gd name="T24" fmla="*/ 557 w 1464"/>
                <a:gd name="T25" fmla="*/ 1131 h 1158"/>
                <a:gd name="T26" fmla="*/ 863 w 1464"/>
                <a:gd name="T27" fmla="*/ 676 h 1158"/>
                <a:gd name="T28" fmla="*/ 813 w 1464"/>
                <a:gd name="T29" fmla="*/ 1131 h 1158"/>
                <a:gd name="T30" fmla="*/ 991 w 1464"/>
                <a:gd name="T31" fmla="*/ 1158 h 1158"/>
                <a:gd name="T32" fmla="*/ 1013 w 1464"/>
                <a:gd name="T33" fmla="*/ 610 h 1158"/>
                <a:gd name="T34" fmla="*/ 902 w 1464"/>
                <a:gd name="T35" fmla="*/ 687 h 1158"/>
                <a:gd name="T36" fmla="*/ 1074 w 1464"/>
                <a:gd name="T37" fmla="*/ 1131 h 1158"/>
                <a:gd name="T38" fmla="*/ 1247 w 1464"/>
                <a:gd name="T39" fmla="*/ 1158 h 1158"/>
                <a:gd name="T40" fmla="*/ 1275 w 1464"/>
                <a:gd name="T41" fmla="*/ 366 h 1158"/>
                <a:gd name="T42" fmla="*/ 1074 w 1464"/>
                <a:gd name="T43" fmla="*/ 549 h 1158"/>
                <a:gd name="T44" fmla="*/ 1442 w 1464"/>
                <a:gd name="T45" fmla="*/ 0 h 1158"/>
                <a:gd name="T46" fmla="*/ 1024 w 1464"/>
                <a:gd name="T47" fmla="*/ 33 h 1158"/>
                <a:gd name="T48" fmla="*/ 1130 w 1464"/>
                <a:gd name="T49" fmla="*/ 166 h 1158"/>
                <a:gd name="T50" fmla="*/ 935 w 1464"/>
                <a:gd name="T51" fmla="*/ 410 h 1158"/>
                <a:gd name="T52" fmla="*/ 896 w 1464"/>
                <a:gd name="T53" fmla="*/ 416 h 1158"/>
                <a:gd name="T54" fmla="*/ 540 w 1464"/>
                <a:gd name="T55" fmla="*/ 94 h 1158"/>
                <a:gd name="T56" fmla="*/ 11 w 1464"/>
                <a:gd name="T57" fmla="*/ 704 h 1158"/>
                <a:gd name="T58" fmla="*/ 117 w 1464"/>
                <a:gd name="T59" fmla="*/ 848 h 1158"/>
                <a:gd name="T60" fmla="*/ 156 w 1464"/>
                <a:gd name="T61" fmla="*/ 848 h 1158"/>
                <a:gd name="T62" fmla="*/ 534 w 1464"/>
                <a:gd name="T63" fmla="*/ 443 h 1158"/>
                <a:gd name="T64" fmla="*/ 885 w 1464"/>
                <a:gd name="T65" fmla="*/ 649 h 1158"/>
                <a:gd name="T66" fmla="*/ 930 w 1464"/>
                <a:gd name="T67" fmla="*/ 643 h 1158"/>
                <a:gd name="T68" fmla="*/ 1269 w 1464"/>
                <a:gd name="T69" fmla="*/ 321 h 1158"/>
                <a:gd name="T70" fmla="*/ 1420 w 1464"/>
                <a:gd name="T71" fmla="*/ 460 h 1158"/>
                <a:gd name="T72" fmla="*/ 1442 w 1464"/>
                <a:gd name="T73" fmla="*/ 449 h 1158"/>
                <a:gd name="T74" fmla="*/ 1442 w 1464"/>
                <a:gd name="T75" fmla="*/ 0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64" h="1158">
                  <a:moveTo>
                    <a:pt x="183" y="876"/>
                  </a:moveTo>
                  <a:cubicBezTo>
                    <a:pt x="234" y="815"/>
                    <a:pt x="234" y="815"/>
                    <a:pt x="234" y="815"/>
                  </a:cubicBezTo>
                  <a:cubicBezTo>
                    <a:pt x="234" y="1131"/>
                    <a:pt x="234" y="1131"/>
                    <a:pt x="234" y="1131"/>
                  </a:cubicBezTo>
                  <a:cubicBezTo>
                    <a:pt x="234" y="1147"/>
                    <a:pt x="222" y="1158"/>
                    <a:pt x="206" y="1158"/>
                  </a:cubicBezTo>
                  <a:cubicBezTo>
                    <a:pt x="61" y="1158"/>
                    <a:pt x="61" y="1158"/>
                    <a:pt x="61" y="1158"/>
                  </a:cubicBezTo>
                  <a:cubicBezTo>
                    <a:pt x="50" y="1158"/>
                    <a:pt x="33" y="1147"/>
                    <a:pt x="33" y="1131"/>
                  </a:cubicBezTo>
                  <a:cubicBezTo>
                    <a:pt x="33" y="820"/>
                    <a:pt x="33" y="820"/>
                    <a:pt x="33" y="820"/>
                  </a:cubicBezTo>
                  <a:cubicBezTo>
                    <a:pt x="89" y="876"/>
                    <a:pt x="89" y="876"/>
                    <a:pt x="89" y="876"/>
                  </a:cubicBezTo>
                  <a:cubicBezTo>
                    <a:pt x="100" y="887"/>
                    <a:pt x="117" y="898"/>
                    <a:pt x="133" y="898"/>
                  </a:cubicBezTo>
                  <a:cubicBezTo>
                    <a:pt x="150" y="898"/>
                    <a:pt x="172" y="887"/>
                    <a:pt x="183" y="876"/>
                  </a:cubicBezTo>
                  <a:close/>
                  <a:moveTo>
                    <a:pt x="295" y="1131"/>
                  </a:moveTo>
                  <a:cubicBezTo>
                    <a:pt x="295" y="1147"/>
                    <a:pt x="306" y="1158"/>
                    <a:pt x="323" y="1158"/>
                  </a:cubicBezTo>
                  <a:cubicBezTo>
                    <a:pt x="467" y="1158"/>
                    <a:pt x="467" y="1158"/>
                    <a:pt x="467" y="1158"/>
                  </a:cubicBezTo>
                  <a:cubicBezTo>
                    <a:pt x="484" y="1158"/>
                    <a:pt x="495" y="1147"/>
                    <a:pt x="495" y="1131"/>
                  </a:cubicBezTo>
                  <a:cubicBezTo>
                    <a:pt x="495" y="527"/>
                    <a:pt x="495" y="527"/>
                    <a:pt x="495" y="527"/>
                  </a:cubicBezTo>
                  <a:cubicBezTo>
                    <a:pt x="295" y="748"/>
                    <a:pt x="295" y="748"/>
                    <a:pt x="295" y="748"/>
                  </a:cubicBezTo>
                  <a:cubicBezTo>
                    <a:pt x="295" y="1131"/>
                    <a:pt x="295" y="1131"/>
                    <a:pt x="295" y="1131"/>
                  </a:cubicBezTo>
                  <a:cubicBezTo>
                    <a:pt x="295" y="1131"/>
                    <a:pt x="295" y="1131"/>
                    <a:pt x="295" y="1131"/>
                  </a:cubicBezTo>
                  <a:close/>
                  <a:moveTo>
                    <a:pt x="557" y="1131"/>
                  </a:moveTo>
                  <a:cubicBezTo>
                    <a:pt x="557" y="1147"/>
                    <a:pt x="568" y="1158"/>
                    <a:pt x="584" y="1158"/>
                  </a:cubicBezTo>
                  <a:cubicBezTo>
                    <a:pt x="729" y="1158"/>
                    <a:pt x="729" y="1158"/>
                    <a:pt x="729" y="1158"/>
                  </a:cubicBezTo>
                  <a:cubicBezTo>
                    <a:pt x="746" y="1158"/>
                    <a:pt x="757" y="1147"/>
                    <a:pt x="757" y="1131"/>
                  </a:cubicBezTo>
                  <a:cubicBezTo>
                    <a:pt x="757" y="615"/>
                    <a:pt x="757" y="615"/>
                    <a:pt x="757" y="615"/>
                  </a:cubicBezTo>
                  <a:cubicBezTo>
                    <a:pt x="557" y="493"/>
                    <a:pt x="557" y="493"/>
                    <a:pt x="557" y="493"/>
                  </a:cubicBezTo>
                  <a:cubicBezTo>
                    <a:pt x="557" y="1131"/>
                    <a:pt x="557" y="1131"/>
                    <a:pt x="557" y="1131"/>
                  </a:cubicBezTo>
                  <a:cubicBezTo>
                    <a:pt x="557" y="1131"/>
                    <a:pt x="557" y="1131"/>
                    <a:pt x="557" y="1131"/>
                  </a:cubicBezTo>
                  <a:close/>
                  <a:moveTo>
                    <a:pt x="902" y="687"/>
                  </a:moveTo>
                  <a:cubicBezTo>
                    <a:pt x="891" y="687"/>
                    <a:pt x="874" y="687"/>
                    <a:pt x="863" y="676"/>
                  </a:cubicBezTo>
                  <a:cubicBezTo>
                    <a:pt x="813" y="649"/>
                    <a:pt x="813" y="649"/>
                    <a:pt x="813" y="649"/>
                  </a:cubicBezTo>
                  <a:cubicBezTo>
                    <a:pt x="813" y="1131"/>
                    <a:pt x="813" y="1131"/>
                    <a:pt x="813" y="1131"/>
                  </a:cubicBezTo>
                  <a:cubicBezTo>
                    <a:pt x="813" y="1147"/>
                    <a:pt x="829" y="1158"/>
                    <a:pt x="841" y="1158"/>
                  </a:cubicBezTo>
                  <a:cubicBezTo>
                    <a:pt x="991" y="1158"/>
                    <a:pt x="991" y="1158"/>
                    <a:pt x="991" y="1158"/>
                  </a:cubicBezTo>
                  <a:cubicBezTo>
                    <a:pt x="1002" y="1158"/>
                    <a:pt x="1013" y="1147"/>
                    <a:pt x="1013" y="1131"/>
                  </a:cubicBezTo>
                  <a:cubicBezTo>
                    <a:pt x="1013" y="610"/>
                    <a:pt x="1013" y="610"/>
                    <a:pt x="1013" y="610"/>
                  </a:cubicBezTo>
                  <a:cubicBezTo>
                    <a:pt x="958" y="671"/>
                    <a:pt x="958" y="671"/>
                    <a:pt x="958" y="671"/>
                  </a:cubicBezTo>
                  <a:cubicBezTo>
                    <a:pt x="941" y="682"/>
                    <a:pt x="924" y="687"/>
                    <a:pt x="902" y="687"/>
                  </a:cubicBezTo>
                  <a:close/>
                  <a:moveTo>
                    <a:pt x="1074" y="549"/>
                  </a:moveTo>
                  <a:cubicBezTo>
                    <a:pt x="1074" y="1131"/>
                    <a:pt x="1074" y="1131"/>
                    <a:pt x="1074" y="1131"/>
                  </a:cubicBezTo>
                  <a:cubicBezTo>
                    <a:pt x="1074" y="1147"/>
                    <a:pt x="1086" y="1158"/>
                    <a:pt x="1102" y="1158"/>
                  </a:cubicBezTo>
                  <a:cubicBezTo>
                    <a:pt x="1247" y="1158"/>
                    <a:pt x="1247" y="1158"/>
                    <a:pt x="1247" y="1158"/>
                  </a:cubicBezTo>
                  <a:cubicBezTo>
                    <a:pt x="1264" y="1158"/>
                    <a:pt x="1275" y="1147"/>
                    <a:pt x="1275" y="1131"/>
                  </a:cubicBezTo>
                  <a:cubicBezTo>
                    <a:pt x="1275" y="366"/>
                    <a:pt x="1275" y="366"/>
                    <a:pt x="1275" y="366"/>
                  </a:cubicBezTo>
                  <a:cubicBezTo>
                    <a:pt x="1269" y="360"/>
                    <a:pt x="1269" y="360"/>
                    <a:pt x="1269" y="360"/>
                  </a:cubicBezTo>
                  <a:cubicBezTo>
                    <a:pt x="1074" y="549"/>
                    <a:pt x="1074" y="549"/>
                    <a:pt x="1074" y="549"/>
                  </a:cubicBezTo>
                  <a:cubicBezTo>
                    <a:pt x="1074" y="549"/>
                    <a:pt x="1074" y="549"/>
                    <a:pt x="1074" y="549"/>
                  </a:cubicBezTo>
                  <a:close/>
                  <a:moveTo>
                    <a:pt x="1442" y="0"/>
                  </a:moveTo>
                  <a:cubicBezTo>
                    <a:pt x="1442" y="0"/>
                    <a:pt x="1442" y="0"/>
                    <a:pt x="1442" y="0"/>
                  </a:cubicBezTo>
                  <a:cubicBezTo>
                    <a:pt x="1024" y="33"/>
                    <a:pt x="1024" y="33"/>
                    <a:pt x="1024" y="33"/>
                  </a:cubicBezTo>
                  <a:cubicBezTo>
                    <a:pt x="1008" y="33"/>
                    <a:pt x="1002" y="44"/>
                    <a:pt x="1013" y="50"/>
                  </a:cubicBezTo>
                  <a:cubicBezTo>
                    <a:pt x="1130" y="166"/>
                    <a:pt x="1130" y="166"/>
                    <a:pt x="1130" y="166"/>
                  </a:cubicBezTo>
                  <a:cubicBezTo>
                    <a:pt x="1141" y="177"/>
                    <a:pt x="1141" y="194"/>
                    <a:pt x="1130" y="205"/>
                  </a:cubicBezTo>
                  <a:cubicBezTo>
                    <a:pt x="935" y="410"/>
                    <a:pt x="935" y="410"/>
                    <a:pt x="935" y="410"/>
                  </a:cubicBezTo>
                  <a:cubicBezTo>
                    <a:pt x="930" y="416"/>
                    <a:pt x="924" y="421"/>
                    <a:pt x="919" y="421"/>
                  </a:cubicBezTo>
                  <a:cubicBezTo>
                    <a:pt x="907" y="421"/>
                    <a:pt x="902" y="416"/>
                    <a:pt x="896" y="416"/>
                  </a:cubicBezTo>
                  <a:cubicBezTo>
                    <a:pt x="557" y="100"/>
                    <a:pt x="557" y="100"/>
                    <a:pt x="557" y="100"/>
                  </a:cubicBezTo>
                  <a:cubicBezTo>
                    <a:pt x="551" y="94"/>
                    <a:pt x="545" y="94"/>
                    <a:pt x="540" y="94"/>
                  </a:cubicBezTo>
                  <a:cubicBezTo>
                    <a:pt x="529" y="94"/>
                    <a:pt x="523" y="94"/>
                    <a:pt x="518" y="100"/>
                  </a:cubicBezTo>
                  <a:cubicBezTo>
                    <a:pt x="11" y="704"/>
                    <a:pt x="11" y="704"/>
                    <a:pt x="11" y="704"/>
                  </a:cubicBezTo>
                  <a:cubicBezTo>
                    <a:pt x="0" y="715"/>
                    <a:pt x="0" y="737"/>
                    <a:pt x="11" y="748"/>
                  </a:cubicBezTo>
                  <a:cubicBezTo>
                    <a:pt x="117" y="848"/>
                    <a:pt x="117" y="848"/>
                    <a:pt x="117" y="848"/>
                  </a:cubicBezTo>
                  <a:cubicBezTo>
                    <a:pt x="122" y="854"/>
                    <a:pt x="128" y="859"/>
                    <a:pt x="133" y="859"/>
                  </a:cubicBezTo>
                  <a:cubicBezTo>
                    <a:pt x="139" y="859"/>
                    <a:pt x="150" y="854"/>
                    <a:pt x="156" y="848"/>
                  </a:cubicBezTo>
                  <a:cubicBezTo>
                    <a:pt x="506" y="454"/>
                    <a:pt x="506" y="454"/>
                    <a:pt x="506" y="454"/>
                  </a:cubicBezTo>
                  <a:cubicBezTo>
                    <a:pt x="512" y="443"/>
                    <a:pt x="523" y="443"/>
                    <a:pt x="534" y="443"/>
                  </a:cubicBezTo>
                  <a:cubicBezTo>
                    <a:pt x="540" y="443"/>
                    <a:pt x="545" y="443"/>
                    <a:pt x="551" y="443"/>
                  </a:cubicBezTo>
                  <a:cubicBezTo>
                    <a:pt x="885" y="649"/>
                    <a:pt x="885" y="649"/>
                    <a:pt x="885" y="649"/>
                  </a:cubicBezTo>
                  <a:cubicBezTo>
                    <a:pt x="891" y="649"/>
                    <a:pt x="896" y="649"/>
                    <a:pt x="902" y="649"/>
                  </a:cubicBezTo>
                  <a:cubicBezTo>
                    <a:pt x="913" y="649"/>
                    <a:pt x="924" y="649"/>
                    <a:pt x="930" y="643"/>
                  </a:cubicBezTo>
                  <a:cubicBezTo>
                    <a:pt x="1253" y="327"/>
                    <a:pt x="1253" y="327"/>
                    <a:pt x="1253" y="327"/>
                  </a:cubicBezTo>
                  <a:cubicBezTo>
                    <a:pt x="1258" y="321"/>
                    <a:pt x="1264" y="321"/>
                    <a:pt x="1269" y="321"/>
                  </a:cubicBezTo>
                  <a:cubicBezTo>
                    <a:pt x="1281" y="321"/>
                    <a:pt x="1286" y="321"/>
                    <a:pt x="1292" y="327"/>
                  </a:cubicBezTo>
                  <a:cubicBezTo>
                    <a:pt x="1420" y="460"/>
                    <a:pt x="1420" y="460"/>
                    <a:pt x="1420" y="460"/>
                  </a:cubicBezTo>
                  <a:cubicBezTo>
                    <a:pt x="1425" y="460"/>
                    <a:pt x="1431" y="466"/>
                    <a:pt x="1431" y="466"/>
                  </a:cubicBezTo>
                  <a:cubicBezTo>
                    <a:pt x="1436" y="466"/>
                    <a:pt x="1442" y="460"/>
                    <a:pt x="1442" y="449"/>
                  </a:cubicBezTo>
                  <a:cubicBezTo>
                    <a:pt x="1464" y="28"/>
                    <a:pt x="1464" y="28"/>
                    <a:pt x="1464" y="28"/>
                  </a:cubicBezTo>
                  <a:cubicBezTo>
                    <a:pt x="1464" y="11"/>
                    <a:pt x="1453" y="0"/>
                    <a:pt x="144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vert="horz" wrap="square" lIns="91414" tIns="45707" rIns="91414" bIns="4570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0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90951" y="2519818"/>
              <a:ext cx="1239880" cy="6140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82829" tIns="146263" rIns="182829" bIns="146263" rtlCol="0">
              <a:spAutoFit/>
            </a:bodyPr>
            <a:lstStyle/>
            <a:p>
              <a:pPr marL="0" marR="0" lvl="0" indent="0" defTabSz="932502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50" b="0" i="0" u="none" strike="noStrike" kern="0" cap="none" spc="-3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Business </a:t>
              </a:r>
              <a:br>
                <a:rPr kumimoji="0" lang="en-US" sz="1150" b="0" i="0" u="none" strike="noStrike" kern="0" cap="none" spc="-3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</a:br>
              <a:r>
                <a:rPr kumimoji="0" lang="en-US" sz="1150" b="0" i="0" u="none" strike="noStrike" kern="0" cap="none" spc="-3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apps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86638" y="4033285"/>
              <a:ext cx="1239880" cy="6140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82829" tIns="146263" rIns="182829" bIns="146263" rtlCol="0">
              <a:spAutoFit/>
            </a:bodyPr>
            <a:lstStyle/>
            <a:p>
              <a:pPr marL="0" marR="0" lvl="0" indent="0" defTabSz="932502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50" b="0" i="0" u="none" strike="noStrike" kern="0" cap="none" spc="-3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Custom </a:t>
              </a:r>
              <a:br>
                <a:rPr kumimoji="0" lang="en-US" sz="1150" b="0" i="0" u="none" strike="noStrike" kern="0" cap="none" spc="-3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</a:br>
              <a:r>
                <a:rPr kumimoji="0" lang="en-US" sz="1150" b="0" i="0" u="none" strike="noStrike" kern="0" cap="none" spc="-3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apps</a:t>
              </a:r>
            </a:p>
          </p:txBody>
        </p:sp>
        <p:sp>
          <p:nvSpPr>
            <p:cNvPr id="18" name="Freeform 53"/>
            <p:cNvSpPr>
              <a:spLocks noEditPoints="1"/>
            </p:cNvSpPr>
            <p:nvPr/>
          </p:nvSpPr>
          <p:spPr bwMode="auto">
            <a:xfrm>
              <a:off x="566387" y="3483627"/>
              <a:ext cx="451956" cy="645040"/>
            </a:xfrm>
            <a:custGeom>
              <a:avLst/>
              <a:gdLst>
                <a:gd name="T0" fmla="*/ 1011 w 1280"/>
                <a:gd name="T1" fmla="*/ 1048 h 1827"/>
                <a:gd name="T2" fmla="*/ 958 w 1280"/>
                <a:gd name="T3" fmla="*/ 1013 h 1827"/>
                <a:gd name="T4" fmla="*/ 847 w 1280"/>
                <a:gd name="T5" fmla="*/ 961 h 1827"/>
                <a:gd name="T6" fmla="*/ 814 w 1280"/>
                <a:gd name="T7" fmla="*/ 965 h 1827"/>
                <a:gd name="T8" fmla="*/ 710 w 1280"/>
                <a:gd name="T9" fmla="*/ 572 h 1827"/>
                <a:gd name="T10" fmla="*/ 601 w 1280"/>
                <a:gd name="T11" fmla="*/ 594 h 1827"/>
                <a:gd name="T12" fmla="*/ 705 w 1280"/>
                <a:gd name="T13" fmla="*/ 1159 h 1827"/>
                <a:gd name="T14" fmla="*/ 663 w 1280"/>
                <a:gd name="T15" fmla="*/ 1238 h 1827"/>
                <a:gd name="T16" fmla="*/ 504 w 1280"/>
                <a:gd name="T17" fmla="*/ 1112 h 1827"/>
                <a:gd name="T18" fmla="*/ 348 w 1280"/>
                <a:gd name="T19" fmla="*/ 1032 h 1827"/>
                <a:gd name="T20" fmla="*/ 378 w 1280"/>
                <a:gd name="T21" fmla="*/ 1138 h 1827"/>
                <a:gd name="T22" fmla="*/ 416 w 1280"/>
                <a:gd name="T23" fmla="*/ 1245 h 1827"/>
                <a:gd name="T24" fmla="*/ 492 w 1280"/>
                <a:gd name="T25" fmla="*/ 1368 h 1827"/>
                <a:gd name="T26" fmla="*/ 729 w 1280"/>
                <a:gd name="T27" fmla="*/ 1659 h 1827"/>
                <a:gd name="T28" fmla="*/ 805 w 1280"/>
                <a:gd name="T29" fmla="*/ 1827 h 1827"/>
                <a:gd name="T30" fmla="*/ 1238 w 1280"/>
                <a:gd name="T31" fmla="*/ 1652 h 1827"/>
                <a:gd name="T32" fmla="*/ 1257 w 1280"/>
                <a:gd name="T33" fmla="*/ 1576 h 1827"/>
                <a:gd name="T34" fmla="*/ 1273 w 1280"/>
                <a:gd name="T35" fmla="*/ 1354 h 1827"/>
                <a:gd name="T36" fmla="*/ 1198 w 1280"/>
                <a:gd name="T37" fmla="*/ 1207 h 1827"/>
                <a:gd name="T38" fmla="*/ 1131 w 1280"/>
                <a:gd name="T39" fmla="*/ 1112 h 1827"/>
                <a:gd name="T40" fmla="*/ 826 w 1280"/>
                <a:gd name="T41" fmla="*/ 381 h 1827"/>
                <a:gd name="T42" fmla="*/ 442 w 1280"/>
                <a:gd name="T43" fmla="*/ 0 h 1827"/>
                <a:gd name="T44" fmla="*/ 826 w 1280"/>
                <a:gd name="T45" fmla="*/ 381 h 1827"/>
                <a:gd name="T46" fmla="*/ 386 w 1280"/>
                <a:gd name="T47" fmla="*/ 381 h 1827"/>
                <a:gd name="T48" fmla="*/ 0 w 1280"/>
                <a:gd name="T49" fmla="*/ 0 h 1827"/>
                <a:gd name="T50" fmla="*/ 386 w 1280"/>
                <a:gd name="T51" fmla="*/ 381 h 1827"/>
                <a:gd name="T52" fmla="*/ 594 w 1280"/>
                <a:gd name="T53" fmla="*/ 821 h 1827"/>
                <a:gd name="T54" fmla="*/ 442 w 1280"/>
                <a:gd name="T55" fmla="*/ 437 h 1827"/>
                <a:gd name="T56" fmla="*/ 826 w 1280"/>
                <a:gd name="T57" fmla="*/ 821 h 1827"/>
                <a:gd name="T58" fmla="*/ 755 w 1280"/>
                <a:gd name="T59" fmla="*/ 561 h 1827"/>
                <a:gd name="T60" fmla="*/ 755 w 1280"/>
                <a:gd name="T61" fmla="*/ 561 h 1827"/>
                <a:gd name="T62" fmla="*/ 636 w 1280"/>
                <a:gd name="T63" fmla="*/ 480 h 1827"/>
                <a:gd name="T64" fmla="*/ 554 w 1280"/>
                <a:gd name="T65" fmla="*/ 601 h 1827"/>
                <a:gd name="T66" fmla="*/ 594 w 1280"/>
                <a:gd name="T67" fmla="*/ 821 h 1827"/>
                <a:gd name="T68" fmla="*/ 0 w 1280"/>
                <a:gd name="T69" fmla="*/ 1261 h 1827"/>
                <a:gd name="T70" fmla="*/ 606 w 1280"/>
                <a:gd name="T71" fmla="*/ 880 h 1827"/>
                <a:gd name="T72" fmla="*/ 658 w 1280"/>
                <a:gd name="T73" fmla="*/ 1157 h 1827"/>
                <a:gd name="T74" fmla="*/ 658 w 1280"/>
                <a:gd name="T75" fmla="*/ 1159 h 1827"/>
                <a:gd name="T76" fmla="*/ 644 w 1280"/>
                <a:gd name="T77" fmla="*/ 1193 h 1827"/>
                <a:gd name="T78" fmla="*/ 608 w 1280"/>
                <a:gd name="T79" fmla="*/ 1178 h 1827"/>
                <a:gd name="T80" fmla="*/ 563 w 1280"/>
                <a:gd name="T81" fmla="*/ 1117 h 1827"/>
                <a:gd name="T82" fmla="*/ 532 w 1280"/>
                <a:gd name="T83" fmla="*/ 1067 h 1827"/>
                <a:gd name="T84" fmla="*/ 388 w 1280"/>
                <a:gd name="T85" fmla="*/ 972 h 1827"/>
                <a:gd name="T86" fmla="*/ 298 w 1280"/>
                <a:gd name="T87" fmla="*/ 1105 h 1827"/>
                <a:gd name="T88" fmla="*/ 336 w 1280"/>
                <a:gd name="T89" fmla="*/ 1157 h 1827"/>
                <a:gd name="T90" fmla="*/ 357 w 1280"/>
                <a:gd name="T91" fmla="*/ 1219 h 1827"/>
                <a:gd name="T92" fmla="*/ 386 w 1280"/>
                <a:gd name="T93" fmla="*/ 821 h 1827"/>
                <a:gd name="T94" fmla="*/ 0 w 1280"/>
                <a:gd name="T95" fmla="*/ 437 h 1827"/>
                <a:gd name="T96" fmla="*/ 386 w 1280"/>
                <a:gd name="T97" fmla="*/ 821 h 1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80" h="1827">
                  <a:moveTo>
                    <a:pt x="1013" y="1048"/>
                  </a:moveTo>
                  <a:cubicBezTo>
                    <a:pt x="1011" y="1048"/>
                    <a:pt x="1011" y="1048"/>
                    <a:pt x="1011" y="1048"/>
                  </a:cubicBezTo>
                  <a:cubicBezTo>
                    <a:pt x="977" y="1046"/>
                    <a:pt x="977" y="1046"/>
                    <a:pt x="977" y="1046"/>
                  </a:cubicBezTo>
                  <a:cubicBezTo>
                    <a:pt x="958" y="1013"/>
                    <a:pt x="958" y="1013"/>
                    <a:pt x="958" y="1013"/>
                  </a:cubicBezTo>
                  <a:cubicBezTo>
                    <a:pt x="954" y="1008"/>
                    <a:pt x="951" y="1003"/>
                    <a:pt x="947" y="998"/>
                  </a:cubicBezTo>
                  <a:cubicBezTo>
                    <a:pt x="918" y="975"/>
                    <a:pt x="885" y="961"/>
                    <a:pt x="847" y="961"/>
                  </a:cubicBezTo>
                  <a:cubicBezTo>
                    <a:pt x="814" y="968"/>
                    <a:pt x="814" y="968"/>
                    <a:pt x="814" y="968"/>
                  </a:cubicBezTo>
                  <a:cubicBezTo>
                    <a:pt x="814" y="965"/>
                    <a:pt x="814" y="965"/>
                    <a:pt x="814" y="965"/>
                  </a:cubicBezTo>
                  <a:cubicBezTo>
                    <a:pt x="814" y="963"/>
                    <a:pt x="814" y="963"/>
                    <a:pt x="814" y="963"/>
                  </a:cubicBezTo>
                  <a:cubicBezTo>
                    <a:pt x="710" y="572"/>
                    <a:pt x="710" y="572"/>
                    <a:pt x="710" y="572"/>
                  </a:cubicBezTo>
                  <a:cubicBezTo>
                    <a:pt x="696" y="523"/>
                    <a:pt x="672" y="523"/>
                    <a:pt x="644" y="527"/>
                  </a:cubicBezTo>
                  <a:cubicBezTo>
                    <a:pt x="644" y="527"/>
                    <a:pt x="589" y="535"/>
                    <a:pt x="601" y="594"/>
                  </a:cubicBezTo>
                  <a:cubicBezTo>
                    <a:pt x="703" y="1140"/>
                    <a:pt x="703" y="1140"/>
                    <a:pt x="703" y="1140"/>
                  </a:cubicBezTo>
                  <a:cubicBezTo>
                    <a:pt x="703" y="1148"/>
                    <a:pt x="705" y="1152"/>
                    <a:pt x="705" y="1159"/>
                  </a:cubicBezTo>
                  <a:cubicBezTo>
                    <a:pt x="705" y="1183"/>
                    <a:pt x="696" y="1207"/>
                    <a:pt x="679" y="1226"/>
                  </a:cubicBezTo>
                  <a:cubicBezTo>
                    <a:pt x="674" y="1233"/>
                    <a:pt x="667" y="1238"/>
                    <a:pt x="663" y="1238"/>
                  </a:cubicBezTo>
                  <a:cubicBezTo>
                    <a:pt x="632" y="1242"/>
                    <a:pt x="603" y="1235"/>
                    <a:pt x="577" y="1216"/>
                  </a:cubicBezTo>
                  <a:cubicBezTo>
                    <a:pt x="547" y="1193"/>
                    <a:pt x="525" y="1143"/>
                    <a:pt x="504" y="1112"/>
                  </a:cubicBezTo>
                  <a:cubicBezTo>
                    <a:pt x="492" y="1093"/>
                    <a:pt x="483" y="1072"/>
                    <a:pt x="468" y="1055"/>
                  </a:cubicBezTo>
                  <a:cubicBezTo>
                    <a:pt x="440" y="1027"/>
                    <a:pt x="383" y="1003"/>
                    <a:pt x="348" y="1032"/>
                  </a:cubicBezTo>
                  <a:cubicBezTo>
                    <a:pt x="338" y="1041"/>
                    <a:pt x="326" y="1065"/>
                    <a:pt x="336" y="1077"/>
                  </a:cubicBezTo>
                  <a:cubicBezTo>
                    <a:pt x="350" y="1096"/>
                    <a:pt x="369" y="1117"/>
                    <a:pt x="378" y="1138"/>
                  </a:cubicBezTo>
                  <a:cubicBezTo>
                    <a:pt x="388" y="1155"/>
                    <a:pt x="393" y="1174"/>
                    <a:pt x="400" y="1193"/>
                  </a:cubicBezTo>
                  <a:cubicBezTo>
                    <a:pt x="404" y="1204"/>
                    <a:pt x="407" y="1235"/>
                    <a:pt x="416" y="1245"/>
                  </a:cubicBezTo>
                  <a:cubicBezTo>
                    <a:pt x="426" y="1254"/>
                    <a:pt x="435" y="1273"/>
                    <a:pt x="442" y="1285"/>
                  </a:cubicBezTo>
                  <a:cubicBezTo>
                    <a:pt x="459" y="1311"/>
                    <a:pt x="483" y="1339"/>
                    <a:pt x="492" y="1368"/>
                  </a:cubicBezTo>
                  <a:cubicBezTo>
                    <a:pt x="525" y="1415"/>
                    <a:pt x="539" y="1477"/>
                    <a:pt x="575" y="1522"/>
                  </a:cubicBezTo>
                  <a:cubicBezTo>
                    <a:pt x="620" y="1576"/>
                    <a:pt x="663" y="1628"/>
                    <a:pt x="729" y="1659"/>
                  </a:cubicBezTo>
                  <a:cubicBezTo>
                    <a:pt x="752" y="1673"/>
                    <a:pt x="769" y="1692"/>
                    <a:pt x="783" y="1713"/>
                  </a:cubicBezTo>
                  <a:cubicBezTo>
                    <a:pt x="805" y="1827"/>
                    <a:pt x="805" y="1827"/>
                    <a:pt x="805" y="1827"/>
                  </a:cubicBezTo>
                  <a:cubicBezTo>
                    <a:pt x="887" y="1813"/>
                    <a:pt x="1224" y="1756"/>
                    <a:pt x="1259" y="1749"/>
                  </a:cubicBezTo>
                  <a:cubicBezTo>
                    <a:pt x="1238" y="1652"/>
                    <a:pt x="1238" y="1652"/>
                    <a:pt x="1238" y="1652"/>
                  </a:cubicBezTo>
                  <a:cubicBezTo>
                    <a:pt x="1235" y="1649"/>
                    <a:pt x="1235" y="1649"/>
                    <a:pt x="1235" y="1649"/>
                  </a:cubicBezTo>
                  <a:cubicBezTo>
                    <a:pt x="1245" y="1626"/>
                    <a:pt x="1250" y="1600"/>
                    <a:pt x="1257" y="1576"/>
                  </a:cubicBezTo>
                  <a:cubicBezTo>
                    <a:pt x="1262" y="1555"/>
                    <a:pt x="1266" y="1536"/>
                    <a:pt x="1266" y="1514"/>
                  </a:cubicBezTo>
                  <a:cubicBezTo>
                    <a:pt x="1269" y="1462"/>
                    <a:pt x="1271" y="1408"/>
                    <a:pt x="1273" y="1354"/>
                  </a:cubicBezTo>
                  <a:cubicBezTo>
                    <a:pt x="1273" y="1344"/>
                    <a:pt x="1273" y="1335"/>
                    <a:pt x="1276" y="1325"/>
                  </a:cubicBezTo>
                  <a:cubicBezTo>
                    <a:pt x="1280" y="1294"/>
                    <a:pt x="1262" y="1211"/>
                    <a:pt x="1198" y="1207"/>
                  </a:cubicBezTo>
                  <a:cubicBezTo>
                    <a:pt x="1195" y="1207"/>
                    <a:pt x="1195" y="1207"/>
                    <a:pt x="1195" y="1204"/>
                  </a:cubicBezTo>
                  <a:cubicBezTo>
                    <a:pt x="1179" y="1171"/>
                    <a:pt x="1157" y="1140"/>
                    <a:pt x="1131" y="1112"/>
                  </a:cubicBezTo>
                  <a:cubicBezTo>
                    <a:pt x="1101" y="1079"/>
                    <a:pt x="1058" y="1055"/>
                    <a:pt x="1013" y="1048"/>
                  </a:cubicBezTo>
                  <a:close/>
                  <a:moveTo>
                    <a:pt x="826" y="381"/>
                  </a:moveTo>
                  <a:cubicBezTo>
                    <a:pt x="442" y="381"/>
                    <a:pt x="442" y="381"/>
                    <a:pt x="442" y="381"/>
                  </a:cubicBezTo>
                  <a:cubicBezTo>
                    <a:pt x="442" y="0"/>
                    <a:pt x="442" y="0"/>
                    <a:pt x="442" y="0"/>
                  </a:cubicBezTo>
                  <a:cubicBezTo>
                    <a:pt x="826" y="0"/>
                    <a:pt x="826" y="0"/>
                    <a:pt x="826" y="0"/>
                  </a:cubicBezTo>
                  <a:cubicBezTo>
                    <a:pt x="826" y="381"/>
                    <a:pt x="826" y="381"/>
                    <a:pt x="826" y="381"/>
                  </a:cubicBezTo>
                  <a:cubicBezTo>
                    <a:pt x="826" y="381"/>
                    <a:pt x="826" y="381"/>
                    <a:pt x="826" y="381"/>
                  </a:cubicBezTo>
                  <a:close/>
                  <a:moveTo>
                    <a:pt x="386" y="381"/>
                  </a:moveTo>
                  <a:cubicBezTo>
                    <a:pt x="0" y="381"/>
                    <a:pt x="0" y="381"/>
                    <a:pt x="0" y="38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86" y="0"/>
                    <a:pt x="386" y="0"/>
                    <a:pt x="386" y="0"/>
                  </a:cubicBezTo>
                  <a:cubicBezTo>
                    <a:pt x="386" y="381"/>
                    <a:pt x="386" y="381"/>
                    <a:pt x="386" y="381"/>
                  </a:cubicBezTo>
                  <a:cubicBezTo>
                    <a:pt x="386" y="381"/>
                    <a:pt x="386" y="381"/>
                    <a:pt x="386" y="381"/>
                  </a:cubicBezTo>
                  <a:close/>
                  <a:moveTo>
                    <a:pt x="594" y="821"/>
                  </a:moveTo>
                  <a:cubicBezTo>
                    <a:pt x="442" y="821"/>
                    <a:pt x="442" y="821"/>
                    <a:pt x="442" y="821"/>
                  </a:cubicBezTo>
                  <a:cubicBezTo>
                    <a:pt x="442" y="437"/>
                    <a:pt x="442" y="437"/>
                    <a:pt x="442" y="437"/>
                  </a:cubicBezTo>
                  <a:cubicBezTo>
                    <a:pt x="826" y="437"/>
                    <a:pt x="826" y="437"/>
                    <a:pt x="826" y="437"/>
                  </a:cubicBezTo>
                  <a:cubicBezTo>
                    <a:pt x="826" y="821"/>
                    <a:pt x="826" y="821"/>
                    <a:pt x="826" y="821"/>
                  </a:cubicBezTo>
                  <a:cubicBezTo>
                    <a:pt x="826" y="821"/>
                    <a:pt x="826" y="821"/>
                    <a:pt x="826" y="821"/>
                  </a:cubicBezTo>
                  <a:cubicBezTo>
                    <a:pt x="755" y="561"/>
                    <a:pt x="755" y="561"/>
                    <a:pt x="755" y="561"/>
                  </a:cubicBezTo>
                  <a:cubicBezTo>
                    <a:pt x="755" y="561"/>
                    <a:pt x="755" y="561"/>
                    <a:pt x="755" y="561"/>
                  </a:cubicBezTo>
                  <a:cubicBezTo>
                    <a:pt x="755" y="561"/>
                    <a:pt x="755" y="561"/>
                    <a:pt x="755" y="561"/>
                  </a:cubicBezTo>
                  <a:cubicBezTo>
                    <a:pt x="736" y="492"/>
                    <a:pt x="693" y="478"/>
                    <a:pt x="663" y="478"/>
                  </a:cubicBezTo>
                  <a:cubicBezTo>
                    <a:pt x="653" y="478"/>
                    <a:pt x="644" y="478"/>
                    <a:pt x="636" y="480"/>
                  </a:cubicBezTo>
                  <a:cubicBezTo>
                    <a:pt x="627" y="482"/>
                    <a:pt x="591" y="490"/>
                    <a:pt x="570" y="520"/>
                  </a:cubicBezTo>
                  <a:cubicBezTo>
                    <a:pt x="558" y="537"/>
                    <a:pt x="547" y="563"/>
                    <a:pt x="554" y="601"/>
                  </a:cubicBezTo>
                  <a:cubicBezTo>
                    <a:pt x="594" y="821"/>
                    <a:pt x="594" y="821"/>
                    <a:pt x="594" y="821"/>
                  </a:cubicBezTo>
                  <a:cubicBezTo>
                    <a:pt x="594" y="821"/>
                    <a:pt x="594" y="821"/>
                    <a:pt x="594" y="821"/>
                  </a:cubicBezTo>
                  <a:close/>
                  <a:moveTo>
                    <a:pt x="371" y="1261"/>
                  </a:moveTo>
                  <a:cubicBezTo>
                    <a:pt x="0" y="1261"/>
                    <a:pt x="0" y="1261"/>
                    <a:pt x="0" y="1261"/>
                  </a:cubicBezTo>
                  <a:cubicBezTo>
                    <a:pt x="0" y="880"/>
                    <a:pt x="0" y="880"/>
                    <a:pt x="0" y="880"/>
                  </a:cubicBezTo>
                  <a:cubicBezTo>
                    <a:pt x="606" y="880"/>
                    <a:pt x="606" y="880"/>
                    <a:pt x="606" y="880"/>
                  </a:cubicBezTo>
                  <a:cubicBezTo>
                    <a:pt x="655" y="1150"/>
                    <a:pt x="655" y="1150"/>
                    <a:pt x="655" y="1150"/>
                  </a:cubicBezTo>
                  <a:cubicBezTo>
                    <a:pt x="655" y="1152"/>
                    <a:pt x="658" y="1155"/>
                    <a:pt x="658" y="1157"/>
                  </a:cubicBezTo>
                  <a:cubicBezTo>
                    <a:pt x="658" y="1157"/>
                    <a:pt x="658" y="1157"/>
                    <a:pt x="658" y="1157"/>
                  </a:cubicBezTo>
                  <a:cubicBezTo>
                    <a:pt x="658" y="1159"/>
                    <a:pt x="658" y="1159"/>
                    <a:pt x="658" y="1159"/>
                  </a:cubicBezTo>
                  <a:cubicBezTo>
                    <a:pt x="658" y="1171"/>
                    <a:pt x="653" y="1181"/>
                    <a:pt x="646" y="1193"/>
                  </a:cubicBezTo>
                  <a:cubicBezTo>
                    <a:pt x="644" y="1193"/>
                    <a:pt x="644" y="1193"/>
                    <a:pt x="644" y="1193"/>
                  </a:cubicBezTo>
                  <a:cubicBezTo>
                    <a:pt x="632" y="1193"/>
                    <a:pt x="620" y="1188"/>
                    <a:pt x="608" y="1178"/>
                  </a:cubicBezTo>
                  <a:cubicBezTo>
                    <a:pt x="608" y="1178"/>
                    <a:pt x="608" y="1178"/>
                    <a:pt x="608" y="1178"/>
                  </a:cubicBezTo>
                  <a:cubicBezTo>
                    <a:pt x="608" y="1178"/>
                    <a:pt x="608" y="1178"/>
                    <a:pt x="608" y="1178"/>
                  </a:cubicBezTo>
                  <a:cubicBezTo>
                    <a:pt x="591" y="1167"/>
                    <a:pt x="577" y="1140"/>
                    <a:pt x="563" y="1117"/>
                  </a:cubicBezTo>
                  <a:cubicBezTo>
                    <a:pt x="556" y="1107"/>
                    <a:pt x="551" y="1096"/>
                    <a:pt x="544" y="1086"/>
                  </a:cubicBezTo>
                  <a:cubicBezTo>
                    <a:pt x="539" y="1079"/>
                    <a:pt x="537" y="1074"/>
                    <a:pt x="532" y="1067"/>
                  </a:cubicBezTo>
                  <a:cubicBezTo>
                    <a:pt x="525" y="1053"/>
                    <a:pt x="516" y="1036"/>
                    <a:pt x="502" y="1022"/>
                  </a:cubicBezTo>
                  <a:cubicBezTo>
                    <a:pt x="473" y="991"/>
                    <a:pt x="428" y="972"/>
                    <a:pt x="388" y="972"/>
                  </a:cubicBezTo>
                  <a:cubicBezTo>
                    <a:pt x="362" y="972"/>
                    <a:pt x="338" y="980"/>
                    <a:pt x="319" y="994"/>
                  </a:cubicBezTo>
                  <a:cubicBezTo>
                    <a:pt x="293" y="1017"/>
                    <a:pt x="270" y="1069"/>
                    <a:pt x="298" y="1105"/>
                  </a:cubicBezTo>
                  <a:cubicBezTo>
                    <a:pt x="303" y="1110"/>
                    <a:pt x="305" y="1114"/>
                    <a:pt x="310" y="1119"/>
                  </a:cubicBezTo>
                  <a:cubicBezTo>
                    <a:pt x="319" y="1133"/>
                    <a:pt x="331" y="1148"/>
                    <a:pt x="336" y="1157"/>
                  </a:cubicBezTo>
                  <a:cubicBezTo>
                    <a:pt x="343" y="1174"/>
                    <a:pt x="350" y="1193"/>
                    <a:pt x="355" y="1207"/>
                  </a:cubicBezTo>
                  <a:cubicBezTo>
                    <a:pt x="355" y="1209"/>
                    <a:pt x="357" y="1214"/>
                    <a:pt x="357" y="1219"/>
                  </a:cubicBezTo>
                  <a:cubicBezTo>
                    <a:pt x="359" y="1233"/>
                    <a:pt x="364" y="1247"/>
                    <a:pt x="371" y="1261"/>
                  </a:cubicBezTo>
                  <a:close/>
                  <a:moveTo>
                    <a:pt x="386" y="821"/>
                  </a:moveTo>
                  <a:cubicBezTo>
                    <a:pt x="0" y="821"/>
                    <a:pt x="0" y="821"/>
                    <a:pt x="0" y="821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386" y="437"/>
                    <a:pt x="386" y="437"/>
                    <a:pt x="386" y="437"/>
                  </a:cubicBezTo>
                  <a:cubicBezTo>
                    <a:pt x="386" y="821"/>
                    <a:pt x="386" y="821"/>
                    <a:pt x="386" y="821"/>
                  </a:cubicBezTo>
                  <a:cubicBezTo>
                    <a:pt x="386" y="821"/>
                    <a:pt x="386" y="821"/>
                    <a:pt x="386" y="821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vert="horz" wrap="square" lIns="91414" tIns="45707" rIns="91414" bIns="4570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0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76231" y="5332875"/>
              <a:ext cx="1551146" cy="6140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82829" tIns="146263" rIns="182829" bIns="146263" rtlCol="0">
              <a:spAutoFit/>
            </a:bodyPr>
            <a:lstStyle/>
            <a:p>
              <a:pPr marL="0" marR="0" lvl="0" indent="0" defTabSz="932502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50" b="0" i="0" u="none" strike="noStrike" kern="0" cap="none" spc="-3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Sensors </a:t>
              </a:r>
              <a:br>
                <a:rPr kumimoji="0" lang="en-US" sz="1150" b="0" i="0" u="none" strike="noStrike" kern="0" cap="none" spc="-3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</a:br>
              <a:r>
                <a:rPr kumimoji="0" lang="en-US" sz="1150" b="0" i="0" u="none" strike="noStrike" kern="0" cap="none" spc="-3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and devices</a:t>
              </a:r>
            </a:p>
          </p:txBody>
        </p:sp>
        <p:sp>
          <p:nvSpPr>
            <p:cNvPr id="20" name="Freeform 16"/>
            <p:cNvSpPr>
              <a:spLocks noChangeAspect="1" noEditPoints="1"/>
            </p:cNvSpPr>
            <p:nvPr/>
          </p:nvSpPr>
          <p:spPr bwMode="auto">
            <a:xfrm>
              <a:off x="474853" y="4945056"/>
              <a:ext cx="576951" cy="530500"/>
            </a:xfrm>
            <a:custGeom>
              <a:avLst/>
              <a:gdLst>
                <a:gd name="T0" fmla="*/ 363 w 400"/>
                <a:gd name="T1" fmla="*/ 0 h 367"/>
                <a:gd name="T2" fmla="*/ 38 w 400"/>
                <a:gd name="T3" fmla="*/ 0 h 367"/>
                <a:gd name="T4" fmla="*/ 0 w 400"/>
                <a:gd name="T5" fmla="*/ 37 h 367"/>
                <a:gd name="T6" fmla="*/ 0 w 400"/>
                <a:gd name="T7" fmla="*/ 255 h 367"/>
                <a:gd name="T8" fmla="*/ 38 w 400"/>
                <a:gd name="T9" fmla="*/ 292 h 367"/>
                <a:gd name="T10" fmla="*/ 184 w 400"/>
                <a:gd name="T11" fmla="*/ 292 h 367"/>
                <a:gd name="T12" fmla="*/ 230 w 400"/>
                <a:gd name="T13" fmla="*/ 335 h 367"/>
                <a:gd name="T14" fmla="*/ 230 w 400"/>
                <a:gd name="T15" fmla="*/ 367 h 367"/>
                <a:gd name="T16" fmla="*/ 328 w 400"/>
                <a:gd name="T17" fmla="*/ 367 h 367"/>
                <a:gd name="T18" fmla="*/ 328 w 400"/>
                <a:gd name="T19" fmla="*/ 292 h 367"/>
                <a:gd name="T20" fmla="*/ 363 w 400"/>
                <a:gd name="T21" fmla="*/ 292 h 367"/>
                <a:gd name="T22" fmla="*/ 400 w 400"/>
                <a:gd name="T23" fmla="*/ 255 h 367"/>
                <a:gd name="T24" fmla="*/ 400 w 400"/>
                <a:gd name="T25" fmla="*/ 37 h 367"/>
                <a:gd name="T26" fmla="*/ 363 w 400"/>
                <a:gd name="T27" fmla="*/ 0 h 367"/>
                <a:gd name="T28" fmla="*/ 361 w 400"/>
                <a:gd name="T29" fmla="*/ 253 h 367"/>
                <a:gd name="T30" fmla="*/ 328 w 400"/>
                <a:gd name="T31" fmla="*/ 253 h 367"/>
                <a:gd name="T32" fmla="*/ 328 w 400"/>
                <a:gd name="T33" fmla="*/ 197 h 367"/>
                <a:gd name="T34" fmla="*/ 305 w 400"/>
                <a:gd name="T35" fmla="*/ 197 h 367"/>
                <a:gd name="T36" fmla="*/ 305 w 400"/>
                <a:gd name="T37" fmla="*/ 219 h 367"/>
                <a:gd name="T38" fmla="*/ 298 w 400"/>
                <a:gd name="T39" fmla="*/ 219 h 367"/>
                <a:gd name="T40" fmla="*/ 298 w 400"/>
                <a:gd name="T41" fmla="*/ 180 h 367"/>
                <a:gd name="T42" fmla="*/ 275 w 400"/>
                <a:gd name="T43" fmla="*/ 180 h 367"/>
                <a:gd name="T44" fmla="*/ 275 w 400"/>
                <a:gd name="T45" fmla="*/ 219 h 367"/>
                <a:gd name="T46" fmla="*/ 269 w 400"/>
                <a:gd name="T47" fmla="*/ 219 h 367"/>
                <a:gd name="T48" fmla="*/ 269 w 400"/>
                <a:gd name="T49" fmla="*/ 166 h 367"/>
                <a:gd name="T50" fmla="*/ 245 w 400"/>
                <a:gd name="T51" fmla="*/ 166 h 367"/>
                <a:gd name="T52" fmla="*/ 245 w 400"/>
                <a:gd name="T53" fmla="*/ 219 h 367"/>
                <a:gd name="T54" fmla="*/ 239 w 400"/>
                <a:gd name="T55" fmla="*/ 219 h 367"/>
                <a:gd name="T56" fmla="*/ 239 w 400"/>
                <a:gd name="T57" fmla="*/ 111 h 367"/>
                <a:gd name="T58" fmla="*/ 216 w 400"/>
                <a:gd name="T59" fmla="*/ 111 h 367"/>
                <a:gd name="T60" fmla="*/ 216 w 400"/>
                <a:gd name="T61" fmla="*/ 249 h 367"/>
                <a:gd name="T62" fmla="*/ 208 w 400"/>
                <a:gd name="T63" fmla="*/ 249 h 367"/>
                <a:gd name="T64" fmla="*/ 208 w 400"/>
                <a:gd name="T65" fmla="*/ 197 h 367"/>
                <a:gd name="T66" fmla="*/ 183 w 400"/>
                <a:gd name="T67" fmla="*/ 197 h 367"/>
                <a:gd name="T68" fmla="*/ 183 w 400"/>
                <a:gd name="T69" fmla="*/ 253 h 367"/>
                <a:gd name="T70" fmla="*/ 39 w 400"/>
                <a:gd name="T71" fmla="*/ 253 h 367"/>
                <a:gd name="T72" fmla="*/ 39 w 400"/>
                <a:gd name="T73" fmla="*/ 39 h 367"/>
                <a:gd name="T74" fmla="*/ 361 w 400"/>
                <a:gd name="T75" fmla="*/ 39 h 367"/>
                <a:gd name="T76" fmla="*/ 361 w 400"/>
                <a:gd name="T77" fmla="*/ 253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0" h="367">
                  <a:moveTo>
                    <a:pt x="363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16"/>
                    <a:pt x="0" y="37"/>
                  </a:cubicBezTo>
                  <a:cubicBezTo>
                    <a:pt x="0" y="255"/>
                    <a:pt x="0" y="255"/>
                    <a:pt x="0" y="255"/>
                  </a:cubicBezTo>
                  <a:cubicBezTo>
                    <a:pt x="0" y="275"/>
                    <a:pt x="17" y="292"/>
                    <a:pt x="38" y="292"/>
                  </a:cubicBezTo>
                  <a:cubicBezTo>
                    <a:pt x="184" y="292"/>
                    <a:pt x="184" y="292"/>
                    <a:pt x="184" y="292"/>
                  </a:cubicBezTo>
                  <a:cubicBezTo>
                    <a:pt x="191" y="310"/>
                    <a:pt x="230" y="335"/>
                    <a:pt x="230" y="335"/>
                  </a:cubicBezTo>
                  <a:cubicBezTo>
                    <a:pt x="230" y="367"/>
                    <a:pt x="230" y="367"/>
                    <a:pt x="230" y="367"/>
                  </a:cubicBezTo>
                  <a:cubicBezTo>
                    <a:pt x="328" y="367"/>
                    <a:pt x="328" y="367"/>
                    <a:pt x="328" y="367"/>
                  </a:cubicBezTo>
                  <a:cubicBezTo>
                    <a:pt x="328" y="292"/>
                    <a:pt x="328" y="292"/>
                    <a:pt x="328" y="292"/>
                  </a:cubicBezTo>
                  <a:cubicBezTo>
                    <a:pt x="363" y="292"/>
                    <a:pt x="363" y="292"/>
                    <a:pt x="363" y="292"/>
                  </a:cubicBezTo>
                  <a:cubicBezTo>
                    <a:pt x="384" y="292"/>
                    <a:pt x="400" y="275"/>
                    <a:pt x="400" y="255"/>
                  </a:cubicBezTo>
                  <a:cubicBezTo>
                    <a:pt x="400" y="37"/>
                    <a:pt x="400" y="37"/>
                    <a:pt x="400" y="37"/>
                  </a:cubicBezTo>
                  <a:cubicBezTo>
                    <a:pt x="400" y="16"/>
                    <a:pt x="384" y="0"/>
                    <a:pt x="363" y="0"/>
                  </a:cubicBezTo>
                  <a:close/>
                  <a:moveTo>
                    <a:pt x="361" y="253"/>
                  </a:moveTo>
                  <a:cubicBezTo>
                    <a:pt x="328" y="253"/>
                    <a:pt x="328" y="253"/>
                    <a:pt x="328" y="253"/>
                  </a:cubicBezTo>
                  <a:cubicBezTo>
                    <a:pt x="328" y="197"/>
                    <a:pt x="328" y="197"/>
                    <a:pt x="328" y="197"/>
                  </a:cubicBezTo>
                  <a:cubicBezTo>
                    <a:pt x="328" y="181"/>
                    <a:pt x="305" y="181"/>
                    <a:pt x="305" y="197"/>
                  </a:cubicBezTo>
                  <a:cubicBezTo>
                    <a:pt x="305" y="219"/>
                    <a:pt x="305" y="219"/>
                    <a:pt x="305" y="219"/>
                  </a:cubicBezTo>
                  <a:cubicBezTo>
                    <a:pt x="305" y="222"/>
                    <a:pt x="298" y="222"/>
                    <a:pt x="298" y="219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65"/>
                    <a:pt x="275" y="165"/>
                    <a:pt x="275" y="180"/>
                  </a:cubicBezTo>
                  <a:cubicBezTo>
                    <a:pt x="275" y="219"/>
                    <a:pt x="275" y="219"/>
                    <a:pt x="275" y="219"/>
                  </a:cubicBezTo>
                  <a:cubicBezTo>
                    <a:pt x="275" y="222"/>
                    <a:pt x="269" y="222"/>
                    <a:pt x="269" y="219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69" y="150"/>
                    <a:pt x="245" y="150"/>
                    <a:pt x="245" y="166"/>
                  </a:cubicBezTo>
                  <a:cubicBezTo>
                    <a:pt x="245" y="219"/>
                    <a:pt x="245" y="219"/>
                    <a:pt x="245" y="219"/>
                  </a:cubicBezTo>
                  <a:cubicBezTo>
                    <a:pt x="245" y="222"/>
                    <a:pt x="239" y="222"/>
                    <a:pt x="239" y="219"/>
                  </a:cubicBezTo>
                  <a:cubicBezTo>
                    <a:pt x="239" y="111"/>
                    <a:pt x="239" y="111"/>
                    <a:pt x="239" y="111"/>
                  </a:cubicBezTo>
                  <a:cubicBezTo>
                    <a:pt x="239" y="96"/>
                    <a:pt x="216" y="96"/>
                    <a:pt x="216" y="111"/>
                  </a:cubicBezTo>
                  <a:cubicBezTo>
                    <a:pt x="216" y="249"/>
                    <a:pt x="216" y="249"/>
                    <a:pt x="216" y="249"/>
                  </a:cubicBezTo>
                  <a:cubicBezTo>
                    <a:pt x="216" y="252"/>
                    <a:pt x="208" y="252"/>
                    <a:pt x="208" y="249"/>
                  </a:cubicBezTo>
                  <a:cubicBezTo>
                    <a:pt x="208" y="197"/>
                    <a:pt x="208" y="197"/>
                    <a:pt x="208" y="197"/>
                  </a:cubicBezTo>
                  <a:cubicBezTo>
                    <a:pt x="208" y="178"/>
                    <a:pt x="183" y="179"/>
                    <a:pt x="183" y="197"/>
                  </a:cubicBezTo>
                  <a:cubicBezTo>
                    <a:pt x="183" y="253"/>
                    <a:pt x="183" y="253"/>
                    <a:pt x="183" y="253"/>
                  </a:cubicBezTo>
                  <a:cubicBezTo>
                    <a:pt x="39" y="253"/>
                    <a:pt x="39" y="253"/>
                    <a:pt x="39" y="253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61" y="39"/>
                    <a:pt x="361" y="39"/>
                    <a:pt x="361" y="39"/>
                  </a:cubicBezTo>
                  <a:cubicBezTo>
                    <a:pt x="361" y="253"/>
                    <a:pt x="361" y="253"/>
                    <a:pt x="361" y="253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  <a:extLst/>
          </p:spPr>
          <p:txBody>
            <a:bodyPr vert="horz" wrap="square" lIns="91414" tIns="45707" rIns="91414" bIns="4570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02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</p:grpSp>
      <p:sp>
        <p:nvSpPr>
          <p:cNvPr id="21" name="Striped Right Arrow 20"/>
          <p:cNvSpPr/>
          <p:nvPr/>
        </p:nvSpPr>
        <p:spPr bwMode="auto">
          <a:xfrm>
            <a:off x="1798637" y="3017320"/>
            <a:ext cx="1215241" cy="783049"/>
          </a:xfrm>
          <a:prstGeom prst="stripedRight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Events</a:t>
            </a:r>
          </a:p>
        </p:txBody>
      </p:sp>
      <p:sp>
        <p:nvSpPr>
          <p:cNvPr id="22" name="Striped Right Arrow 21"/>
          <p:cNvSpPr/>
          <p:nvPr/>
        </p:nvSpPr>
        <p:spPr bwMode="auto">
          <a:xfrm>
            <a:off x="5684837" y="3028367"/>
            <a:ext cx="1215241" cy="783049"/>
          </a:xfrm>
          <a:prstGeom prst="stripedRight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Events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9839659" y="5238294"/>
            <a:ext cx="2442521" cy="1610582"/>
            <a:chOff x="5367211" y="4743496"/>
            <a:chExt cx="2442521" cy="1610582"/>
          </a:xfrm>
          <a:solidFill>
            <a:schemeClr val="accent3"/>
          </a:solidFill>
        </p:grpSpPr>
        <p:sp>
          <p:nvSpPr>
            <p:cNvPr id="24" name="Rectangle 23"/>
            <p:cNvSpPr/>
            <p:nvPr/>
          </p:nvSpPr>
          <p:spPr bwMode="auto">
            <a:xfrm>
              <a:off x="5367211" y="4743496"/>
              <a:ext cx="2442521" cy="1610582"/>
            </a:xfrm>
            <a:prstGeom prst="rect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278" tIns="45707" rIns="18278" bIns="91388" numCol="1" spcCol="1270" anchor="t" anchorCtr="0">
              <a:noAutofit/>
            </a:bodyPr>
            <a:lstStyle/>
            <a:p>
              <a:pPr marL="0" marR="0" lvl="0" indent="0" algn="ctr" defTabSz="724964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99" b="1" i="0" u="none" strike="noStrike" kern="0" cap="none" spc="-3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cs typeface="Segoe UI Semilight" panose="020B0402040204020203" pitchFamily="34" charset="0"/>
              </a:endParaRP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6158104" y="5116633"/>
              <a:ext cx="712017" cy="476984"/>
              <a:chOff x="8588655" y="3482322"/>
              <a:chExt cx="2571750" cy="2016125"/>
            </a:xfrm>
            <a:grpFill/>
          </p:grpSpPr>
          <p:sp>
            <p:nvSpPr>
              <p:cNvPr id="27" name="Freeform 36"/>
              <p:cNvSpPr>
                <a:spLocks/>
              </p:cNvSpPr>
              <p:nvPr/>
            </p:nvSpPr>
            <p:spPr bwMode="auto">
              <a:xfrm>
                <a:off x="8588655" y="3482322"/>
                <a:ext cx="1547813" cy="241300"/>
              </a:xfrm>
              <a:custGeom>
                <a:avLst/>
                <a:gdLst>
                  <a:gd name="T0" fmla="*/ 2894 w 2948"/>
                  <a:gd name="T1" fmla="*/ 397 h 460"/>
                  <a:gd name="T2" fmla="*/ 2752 w 2948"/>
                  <a:gd name="T3" fmla="*/ 152 h 460"/>
                  <a:gd name="T4" fmla="*/ 2488 w 2948"/>
                  <a:gd name="T5" fmla="*/ 0 h 460"/>
                  <a:gd name="T6" fmla="*/ 304 w 2948"/>
                  <a:gd name="T7" fmla="*/ 0 h 460"/>
                  <a:gd name="T8" fmla="*/ 0 w 2948"/>
                  <a:gd name="T9" fmla="*/ 304 h 460"/>
                  <a:gd name="T10" fmla="*/ 0 w 2948"/>
                  <a:gd name="T11" fmla="*/ 460 h 460"/>
                  <a:gd name="T12" fmla="*/ 2948 w 2948"/>
                  <a:gd name="T13" fmla="*/ 460 h 460"/>
                  <a:gd name="T14" fmla="*/ 2894 w 2948"/>
                  <a:gd name="T15" fmla="*/ 397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48" h="460">
                    <a:moveTo>
                      <a:pt x="2894" y="397"/>
                    </a:moveTo>
                    <a:lnTo>
                      <a:pt x="2752" y="152"/>
                    </a:lnTo>
                    <a:cubicBezTo>
                      <a:pt x="2698" y="59"/>
                      <a:pt x="2595" y="0"/>
                      <a:pt x="2488" y="0"/>
                    </a:cubicBezTo>
                    <a:lnTo>
                      <a:pt x="304" y="0"/>
                    </a:lnTo>
                    <a:cubicBezTo>
                      <a:pt x="138" y="0"/>
                      <a:pt x="0" y="137"/>
                      <a:pt x="0" y="304"/>
                    </a:cubicBezTo>
                    <a:lnTo>
                      <a:pt x="0" y="460"/>
                    </a:lnTo>
                    <a:lnTo>
                      <a:pt x="2948" y="460"/>
                    </a:lnTo>
                    <a:cubicBezTo>
                      <a:pt x="2923" y="446"/>
                      <a:pt x="2909" y="421"/>
                      <a:pt x="2894" y="397"/>
                    </a:cubicBezTo>
                    <a:close/>
                  </a:path>
                </a:pathLst>
              </a:custGeom>
              <a:solidFill>
                <a:schemeClr val="tx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37"/>
              <p:cNvSpPr>
                <a:spLocks noEditPoints="1"/>
              </p:cNvSpPr>
              <p:nvPr/>
            </p:nvSpPr>
            <p:spPr bwMode="auto">
              <a:xfrm>
                <a:off x="8588655" y="3804585"/>
                <a:ext cx="2571750" cy="1693862"/>
              </a:xfrm>
              <a:custGeom>
                <a:avLst/>
                <a:gdLst>
                  <a:gd name="T0" fmla="*/ 4706 w 4896"/>
                  <a:gd name="T1" fmla="*/ 0 h 3227"/>
                  <a:gd name="T2" fmla="*/ 0 w 4896"/>
                  <a:gd name="T3" fmla="*/ 0 h 3227"/>
                  <a:gd name="T4" fmla="*/ 0 w 4896"/>
                  <a:gd name="T5" fmla="*/ 2923 h 3227"/>
                  <a:gd name="T6" fmla="*/ 304 w 4896"/>
                  <a:gd name="T7" fmla="*/ 3227 h 3227"/>
                  <a:gd name="T8" fmla="*/ 4593 w 4896"/>
                  <a:gd name="T9" fmla="*/ 3227 h 3227"/>
                  <a:gd name="T10" fmla="*/ 4896 w 4896"/>
                  <a:gd name="T11" fmla="*/ 2923 h 3227"/>
                  <a:gd name="T12" fmla="*/ 4896 w 4896"/>
                  <a:gd name="T13" fmla="*/ 279 h 3227"/>
                  <a:gd name="T14" fmla="*/ 4706 w 4896"/>
                  <a:gd name="T15" fmla="*/ 0 h 3227"/>
                  <a:gd name="T16" fmla="*/ 3070 w 4896"/>
                  <a:gd name="T17" fmla="*/ 1469 h 3227"/>
                  <a:gd name="T18" fmla="*/ 2204 w 4896"/>
                  <a:gd name="T19" fmla="*/ 2708 h 3227"/>
                  <a:gd name="T20" fmla="*/ 2169 w 4896"/>
                  <a:gd name="T21" fmla="*/ 2727 h 3227"/>
                  <a:gd name="T22" fmla="*/ 2150 w 4896"/>
                  <a:gd name="T23" fmla="*/ 2722 h 3227"/>
                  <a:gd name="T24" fmla="*/ 2130 w 4896"/>
                  <a:gd name="T25" fmla="*/ 2673 h 3227"/>
                  <a:gd name="T26" fmla="*/ 2355 w 4896"/>
                  <a:gd name="T27" fmla="*/ 1934 h 3227"/>
                  <a:gd name="T28" fmla="*/ 1851 w 4896"/>
                  <a:gd name="T29" fmla="*/ 1934 h 3227"/>
                  <a:gd name="T30" fmla="*/ 1812 w 4896"/>
                  <a:gd name="T31" fmla="*/ 1910 h 3227"/>
                  <a:gd name="T32" fmla="*/ 1817 w 4896"/>
                  <a:gd name="T33" fmla="*/ 1866 h 3227"/>
                  <a:gd name="T34" fmla="*/ 2659 w 4896"/>
                  <a:gd name="T35" fmla="*/ 642 h 3227"/>
                  <a:gd name="T36" fmla="*/ 2693 w 4896"/>
                  <a:gd name="T37" fmla="*/ 622 h 3227"/>
                  <a:gd name="T38" fmla="*/ 2713 w 4896"/>
                  <a:gd name="T39" fmla="*/ 627 h 3227"/>
                  <a:gd name="T40" fmla="*/ 2732 w 4896"/>
                  <a:gd name="T41" fmla="*/ 676 h 3227"/>
                  <a:gd name="T42" fmla="*/ 2517 w 4896"/>
                  <a:gd name="T43" fmla="*/ 1400 h 3227"/>
                  <a:gd name="T44" fmla="*/ 3036 w 4896"/>
                  <a:gd name="T45" fmla="*/ 1400 h 3227"/>
                  <a:gd name="T46" fmla="*/ 3080 w 4896"/>
                  <a:gd name="T47" fmla="*/ 1444 h 3227"/>
                  <a:gd name="T48" fmla="*/ 3070 w 4896"/>
                  <a:gd name="T49" fmla="*/ 1469 h 3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896" h="3227">
                    <a:moveTo>
                      <a:pt x="4706" y="0"/>
                    </a:moveTo>
                    <a:lnTo>
                      <a:pt x="0" y="0"/>
                    </a:lnTo>
                    <a:lnTo>
                      <a:pt x="0" y="2923"/>
                    </a:lnTo>
                    <a:cubicBezTo>
                      <a:pt x="0" y="3090"/>
                      <a:pt x="138" y="3227"/>
                      <a:pt x="304" y="3227"/>
                    </a:cubicBezTo>
                    <a:lnTo>
                      <a:pt x="4593" y="3227"/>
                    </a:lnTo>
                    <a:cubicBezTo>
                      <a:pt x="4759" y="3227"/>
                      <a:pt x="4896" y="3090"/>
                      <a:pt x="4896" y="2923"/>
                    </a:cubicBezTo>
                    <a:lnTo>
                      <a:pt x="4896" y="279"/>
                    </a:lnTo>
                    <a:cubicBezTo>
                      <a:pt x="4896" y="157"/>
                      <a:pt x="4818" y="49"/>
                      <a:pt x="4706" y="0"/>
                    </a:cubicBezTo>
                    <a:close/>
                    <a:moveTo>
                      <a:pt x="3070" y="1469"/>
                    </a:moveTo>
                    <a:lnTo>
                      <a:pt x="2204" y="2708"/>
                    </a:lnTo>
                    <a:cubicBezTo>
                      <a:pt x="2194" y="2717"/>
                      <a:pt x="2184" y="2727"/>
                      <a:pt x="2169" y="2727"/>
                    </a:cubicBezTo>
                    <a:cubicBezTo>
                      <a:pt x="2164" y="2727"/>
                      <a:pt x="2155" y="2727"/>
                      <a:pt x="2150" y="2722"/>
                    </a:cubicBezTo>
                    <a:cubicBezTo>
                      <a:pt x="2130" y="2713"/>
                      <a:pt x="2120" y="2693"/>
                      <a:pt x="2130" y="2673"/>
                    </a:cubicBezTo>
                    <a:lnTo>
                      <a:pt x="2355" y="1934"/>
                    </a:lnTo>
                    <a:lnTo>
                      <a:pt x="1851" y="1934"/>
                    </a:lnTo>
                    <a:cubicBezTo>
                      <a:pt x="1836" y="1934"/>
                      <a:pt x="1822" y="1924"/>
                      <a:pt x="1812" y="1910"/>
                    </a:cubicBezTo>
                    <a:cubicBezTo>
                      <a:pt x="1807" y="1895"/>
                      <a:pt x="1807" y="1880"/>
                      <a:pt x="1817" y="1866"/>
                    </a:cubicBezTo>
                    <a:lnTo>
                      <a:pt x="2659" y="642"/>
                    </a:lnTo>
                    <a:cubicBezTo>
                      <a:pt x="2669" y="632"/>
                      <a:pt x="2679" y="622"/>
                      <a:pt x="2693" y="622"/>
                    </a:cubicBezTo>
                    <a:cubicBezTo>
                      <a:pt x="2698" y="622"/>
                      <a:pt x="2703" y="622"/>
                      <a:pt x="2713" y="627"/>
                    </a:cubicBezTo>
                    <a:cubicBezTo>
                      <a:pt x="2732" y="637"/>
                      <a:pt x="2742" y="656"/>
                      <a:pt x="2732" y="676"/>
                    </a:cubicBezTo>
                    <a:lnTo>
                      <a:pt x="2517" y="1400"/>
                    </a:lnTo>
                    <a:lnTo>
                      <a:pt x="3036" y="1400"/>
                    </a:lnTo>
                    <a:cubicBezTo>
                      <a:pt x="3060" y="1400"/>
                      <a:pt x="3080" y="1420"/>
                      <a:pt x="3080" y="1444"/>
                    </a:cubicBezTo>
                    <a:cubicBezTo>
                      <a:pt x="3080" y="1454"/>
                      <a:pt x="3075" y="1459"/>
                      <a:pt x="3070" y="1469"/>
                    </a:cubicBezTo>
                    <a:close/>
                  </a:path>
                </a:pathLst>
              </a:custGeom>
              <a:solidFill>
                <a:schemeClr val="tx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5682114" y="5835412"/>
              <a:ext cx="1660317" cy="27687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91434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99" b="0" i="0" u="none" strike="noStrike" kern="0" cap="none" spc="-30" normalizeH="0" baseline="0" noProof="0" dirty="0" smtClean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Data </a:t>
              </a:r>
              <a:r>
                <a:rPr kumimoji="0" lang="en-US" sz="1199" b="0" i="0" u="none" strike="noStrike" kern="0" cap="none" spc="-3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Lake Store</a:t>
              </a:r>
              <a:endParaRPr kumimoji="0" lang="en-US" sz="1199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</p:grpSp>
      <p:sp>
        <p:nvSpPr>
          <p:cNvPr id="29" name="Flowchart: Multidocument 28"/>
          <p:cNvSpPr/>
          <p:nvPr/>
        </p:nvSpPr>
        <p:spPr bwMode="auto">
          <a:xfrm>
            <a:off x="10297374" y="2887662"/>
            <a:ext cx="1820514" cy="1279895"/>
          </a:xfrm>
          <a:prstGeom prst="flowChartMultidocumen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Transformed Data</a:t>
            </a:r>
          </a:p>
        </p:txBody>
      </p:sp>
      <p:sp>
        <p:nvSpPr>
          <p:cNvPr id="30" name="Striped Right Arrow 29"/>
          <p:cNvSpPr/>
          <p:nvPr/>
        </p:nvSpPr>
        <p:spPr bwMode="auto">
          <a:xfrm>
            <a:off x="9577831" y="3268662"/>
            <a:ext cx="719543" cy="668186"/>
          </a:xfrm>
          <a:prstGeom prst="stripedRightArrow">
            <a:avLst/>
          </a:prstGeom>
          <a:solidFill>
            <a:schemeClr val="accent3"/>
          </a:solidFill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31" name="Striped Right Arrow 30"/>
          <p:cNvSpPr/>
          <p:nvPr/>
        </p:nvSpPr>
        <p:spPr bwMode="auto">
          <a:xfrm rot="16200000">
            <a:off x="10948555" y="1996100"/>
            <a:ext cx="719543" cy="668186"/>
          </a:xfrm>
          <a:prstGeom prst="stripedRightArrow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9837820" y="170023"/>
            <a:ext cx="2442521" cy="1610582"/>
            <a:chOff x="9837820" y="170023"/>
            <a:chExt cx="2442521" cy="1610582"/>
          </a:xfrm>
          <a:solidFill>
            <a:schemeClr val="tx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9837820" y="170023"/>
              <a:ext cx="2442521" cy="1610582"/>
              <a:chOff x="5367211" y="4743496"/>
              <a:chExt cx="2442521" cy="1610582"/>
            </a:xfrm>
            <a:grpFill/>
          </p:grpSpPr>
          <p:sp>
            <p:nvSpPr>
              <p:cNvPr id="42" name="Rectangle 41"/>
              <p:cNvSpPr/>
              <p:nvPr/>
            </p:nvSpPr>
            <p:spPr bwMode="auto">
              <a:xfrm>
                <a:off x="5367211" y="4743496"/>
                <a:ext cx="2442521" cy="1610582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8278" tIns="45707" rIns="18278" bIns="91388" numCol="1" spcCol="1270" anchor="t" anchorCtr="0">
                <a:noAutofit/>
              </a:bodyPr>
              <a:lstStyle/>
              <a:p>
                <a:pPr marL="0" marR="0" lvl="0" indent="0" algn="ctr" defTabSz="724964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99" b="1" i="0" u="none" strike="noStrike" kern="0" cap="none" spc="-3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cs typeface="Segoe UI Semilight" panose="020B0402040204020203" pitchFamily="34" charset="0"/>
                </a:endParaRPr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5683954" y="5864894"/>
                <a:ext cx="1660317" cy="27687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0" marR="0" lvl="0" indent="0" defTabSz="9143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99" b="0" i="0" u="none" strike="noStrike" kern="0" cap="none" spc="-3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ea typeface="MS PGothic" panose="020B0600070205080204" pitchFamily="34" charset="-128"/>
                    <a:cs typeface="Segoe UI Semilight" panose="020B0402040204020203" pitchFamily="34" charset="0"/>
                  </a:rPr>
                  <a:t>Real Time Dashboards</a:t>
                </a:r>
                <a:endParaRPr kumimoji="0" lang="en-US" sz="1199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10441488" y="651425"/>
              <a:ext cx="844726" cy="276871"/>
              <a:chOff x="10335701" y="395090"/>
              <a:chExt cx="844726" cy="276871"/>
            </a:xfrm>
            <a:grpFill/>
          </p:grpSpPr>
          <p:grpSp>
            <p:nvGrpSpPr>
              <p:cNvPr id="35" name="Group 34"/>
              <p:cNvGrpSpPr/>
              <p:nvPr/>
            </p:nvGrpSpPr>
            <p:grpSpPr>
              <a:xfrm>
                <a:off x="10335701" y="408158"/>
                <a:ext cx="399053" cy="255055"/>
                <a:chOff x="4481847" y="2708926"/>
                <a:chExt cx="673103" cy="430214"/>
              </a:xfrm>
              <a:grpFill/>
            </p:grpSpPr>
            <p:sp>
              <p:nvSpPr>
                <p:cNvPr id="37" name="Freeform 5"/>
                <p:cNvSpPr>
                  <a:spLocks noEditPoints="1"/>
                </p:cNvSpPr>
                <p:nvPr/>
              </p:nvSpPr>
              <p:spPr bwMode="auto">
                <a:xfrm>
                  <a:off x="4481847" y="2708926"/>
                  <a:ext cx="673103" cy="430214"/>
                </a:xfrm>
                <a:custGeom>
                  <a:avLst/>
                  <a:gdLst>
                    <a:gd name="T0" fmla="*/ 296 w 296"/>
                    <a:gd name="T1" fmla="*/ 164 h 188"/>
                    <a:gd name="T2" fmla="*/ 296 w 296"/>
                    <a:gd name="T3" fmla="*/ 188 h 188"/>
                    <a:gd name="T4" fmla="*/ 0 w 296"/>
                    <a:gd name="T5" fmla="*/ 188 h 188"/>
                    <a:gd name="T6" fmla="*/ 0 w 296"/>
                    <a:gd name="T7" fmla="*/ 164 h 188"/>
                    <a:gd name="T8" fmla="*/ 21 w 296"/>
                    <a:gd name="T9" fmla="*/ 164 h 188"/>
                    <a:gd name="T10" fmla="*/ 20 w 296"/>
                    <a:gd name="T11" fmla="*/ 22 h 188"/>
                    <a:gd name="T12" fmla="*/ 42 w 296"/>
                    <a:gd name="T13" fmla="*/ 0 h 188"/>
                    <a:gd name="T14" fmla="*/ 222 w 296"/>
                    <a:gd name="T15" fmla="*/ 1 h 188"/>
                    <a:gd name="T16" fmla="*/ 275 w 296"/>
                    <a:gd name="T17" fmla="*/ 54 h 188"/>
                    <a:gd name="T18" fmla="*/ 275 w 296"/>
                    <a:gd name="T19" fmla="*/ 164 h 188"/>
                    <a:gd name="T20" fmla="*/ 296 w 296"/>
                    <a:gd name="T21" fmla="*/ 164 h 188"/>
                    <a:gd name="T22" fmla="*/ 251 w 296"/>
                    <a:gd name="T23" fmla="*/ 164 h 188"/>
                    <a:gd name="T24" fmla="*/ 251 w 296"/>
                    <a:gd name="T25" fmla="*/ 25 h 188"/>
                    <a:gd name="T26" fmla="*/ 45 w 296"/>
                    <a:gd name="T27" fmla="*/ 25 h 188"/>
                    <a:gd name="T28" fmla="*/ 45 w 296"/>
                    <a:gd name="T29" fmla="*/ 164 h 188"/>
                    <a:gd name="T30" fmla="*/ 251 w 296"/>
                    <a:gd name="T31" fmla="*/ 164 h 1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96" h="188">
                      <a:moveTo>
                        <a:pt x="296" y="164"/>
                      </a:moveTo>
                      <a:cubicBezTo>
                        <a:pt x="296" y="172"/>
                        <a:pt x="296" y="180"/>
                        <a:pt x="296" y="188"/>
                      </a:cubicBezTo>
                      <a:cubicBezTo>
                        <a:pt x="197" y="188"/>
                        <a:pt x="99" y="188"/>
                        <a:pt x="0" y="188"/>
                      </a:cubicBezTo>
                      <a:cubicBezTo>
                        <a:pt x="0" y="180"/>
                        <a:pt x="0" y="172"/>
                        <a:pt x="0" y="164"/>
                      </a:cubicBezTo>
                      <a:cubicBezTo>
                        <a:pt x="6" y="164"/>
                        <a:pt x="13" y="164"/>
                        <a:pt x="21" y="164"/>
                      </a:cubicBezTo>
                      <a:cubicBezTo>
                        <a:pt x="21" y="115"/>
                        <a:pt x="21" y="69"/>
                        <a:pt x="20" y="22"/>
                      </a:cubicBezTo>
                      <a:cubicBezTo>
                        <a:pt x="20" y="6"/>
                        <a:pt x="25" y="0"/>
                        <a:pt x="42" y="0"/>
                      </a:cubicBezTo>
                      <a:cubicBezTo>
                        <a:pt x="102" y="1"/>
                        <a:pt x="162" y="1"/>
                        <a:pt x="222" y="1"/>
                      </a:cubicBezTo>
                      <a:cubicBezTo>
                        <a:pt x="275" y="1"/>
                        <a:pt x="275" y="1"/>
                        <a:pt x="275" y="54"/>
                      </a:cubicBezTo>
                      <a:cubicBezTo>
                        <a:pt x="275" y="91"/>
                        <a:pt x="275" y="127"/>
                        <a:pt x="275" y="164"/>
                      </a:cubicBezTo>
                      <a:cubicBezTo>
                        <a:pt x="284" y="164"/>
                        <a:pt x="290" y="164"/>
                        <a:pt x="296" y="164"/>
                      </a:cubicBezTo>
                      <a:close/>
                      <a:moveTo>
                        <a:pt x="251" y="164"/>
                      </a:moveTo>
                      <a:cubicBezTo>
                        <a:pt x="251" y="116"/>
                        <a:pt x="251" y="70"/>
                        <a:pt x="251" y="25"/>
                      </a:cubicBezTo>
                      <a:cubicBezTo>
                        <a:pt x="181" y="25"/>
                        <a:pt x="113" y="25"/>
                        <a:pt x="45" y="25"/>
                      </a:cubicBezTo>
                      <a:cubicBezTo>
                        <a:pt x="45" y="72"/>
                        <a:pt x="45" y="118"/>
                        <a:pt x="45" y="164"/>
                      </a:cubicBezTo>
                      <a:cubicBezTo>
                        <a:pt x="114" y="164"/>
                        <a:pt x="182" y="164"/>
                        <a:pt x="251" y="1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27" tIns="45714" rIns="91427" bIns="4571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34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8" name="Freeform 6"/>
                <p:cNvSpPr>
                  <a:spLocks/>
                </p:cNvSpPr>
                <p:nvPr/>
              </p:nvSpPr>
              <p:spPr bwMode="auto">
                <a:xfrm>
                  <a:off x="4727910" y="2799414"/>
                  <a:ext cx="73024" cy="257176"/>
                </a:xfrm>
                <a:custGeom>
                  <a:avLst/>
                  <a:gdLst>
                    <a:gd name="T0" fmla="*/ 31 w 32"/>
                    <a:gd name="T1" fmla="*/ 58 h 112"/>
                    <a:gd name="T2" fmla="*/ 32 w 32"/>
                    <a:gd name="T3" fmla="*/ 94 h 112"/>
                    <a:gd name="T4" fmla="*/ 16 w 32"/>
                    <a:gd name="T5" fmla="*/ 112 h 112"/>
                    <a:gd name="T6" fmla="*/ 0 w 32"/>
                    <a:gd name="T7" fmla="*/ 93 h 112"/>
                    <a:gd name="T8" fmla="*/ 0 w 32"/>
                    <a:gd name="T9" fmla="*/ 15 h 112"/>
                    <a:gd name="T10" fmla="*/ 15 w 32"/>
                    <a:gd name="T11" fmla="*/ 0 h 112"/>
                    <a:gd name="T12" fmla="*/ 32 w 32"/>
                    <a:gd name="T13" fmla="*/ 16 h 112"/>
                    <a:gd name="T14" fmla="*/ 31 w 32"/>
                    <a:gd name="T15" fmla="*/ 58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112">
                      <a:moveTo>
                        <a:pt x="31" y="58"/>
                      </a:moveTo>
                      <a:cubicBezTo>
                        <a:pt x="31" y="70"/>
                        <a:pt x="31" y="82"/>
                        <a:pt x="32" y="94"/>
                      </a:cubicBezTo>
                      <a:cubicBezTo>
                        <a:pt x="32" y="105"/>
                        <a:pt x="30" y="112"/>
                        <a:pt x="16" y="112"/>
                      </a:cubicBezTo>
                      <a:cubicBezTo>
                        <a:pt x="1" y="112"/>
                        <a:pt x="0" y="104"/>
                        <a:pt x="0" y="93"/>
                      </a:cubicBezTo>
                      <a:cubicBezTo>
                        <a:pt x="1" y="67"/>
                        <a:pt x="1" y="41"/>
                        <a:pt x="0" y="15"/>
                      </a:cubicBezTo>
                      <a:cubicBezTo>
                        <a:pt x="0" y="4"/>
                        <a:pt x="4" y="0"/>
                        <a:pt x="15" y="0"/>
                      </a:cubicBezTo>
                      <a:cubicBezTo>
                        <a:pt x="27" y="0"/>
                        <a:pt x="32" y="4"/>
                        <a:pt x="32" y="16"/>
                      </a:cubicBezTo>
                      <a:cubicBezTo>
                        <a:pt x="31" y="30"/>
                        <a:pt x="31" y="44"/>
                        <a:pt x="3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27" tIns="45714" rIns="91427" bIns="4571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34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39" name="Freeform 7"/>
                <p:cNvSpPr>
                  <a:spLocks/>
                </p:cNvSpPr>
                <p:nvPr/>
              </p:nvSpPr>
              <p:spPr bwMode="auto">
                <a:xfrm>
                  <a:off x="4837449" y="2872438"/>
                  <a:ext cx="74613" cy="184150"/>
                </a:xfrm>
                <a:custGeom>
                  <a:avLst/>
                  <a:gdLst>
                    <a:gd name="T0" fmla="*/ 31 w 33"/>
                    <a:gd name="T1" fmla="*/ 40 h 80"/>
                    <a:gd name="T2" fmla="*/ 32 w 33"/>
                    <a:gd name="T3" fmla="*/ 62 h 80"/>
                    <a:gd name="T4" fmla="*/ 16 w 33"/>
                    <a:gd name="T5" fmla="*/ 80 h 80"/>
                    <a:gd name="T6" fmla="*/ 0 w 33"/>
                    <a:gd name="T7" fmla="*/ 61 h 80"/>
                    <a:gd name="T8" fmla="*/ 0 w 33"/>
                    <a:gd name="T9" fmla="*/ 17 h 80"/>
                    <a:gd name="T10" fmla="*/ 15 w 33"/>
                    <a:gd name="T11" fmla="*/ 0 h 80"/>
                    <a:gd name="T12" fmla="*/ 32 w 33"/>
                    <a:gd name="T13" fmla="*/ 18 h 80"/>
                    <a:gd name="T14" fmla="*/ 31 w 33"/>
                    <a:gd name="T15" fmla="*/ 4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3" h="80">
                      <a:moveTo>
                        <a:pt x="31" y="40"/>
                      </a:moveTo>
                      <a:cubicBezTo>
                        <a:pt x="31" y="47"/>
                        <a:pt x="31" y="54"/>
                        <a:pt x="32" y="62"/>
                      </a:cubicBezTo>
                      <a:cubicBezTo>
                        <a:pt x="32" y="73"/>
                        <a:pt x="30" y="80"/>
                        <a:pt x="16" y="80"/>
                      </a:cubicBezTo>
                      <a:cubicBezTo>
                        <a:pt x="1" y="80"/>
                        <a:pt x="0" y="72"/>
                        <a:pt x="0" y="61"/>
                      </a:cubicBezTo>
                      <a:cubicBezTo>
                        <a:pt x="1" y="46"/>
                        <a:pt x="1" y="32"/>
                        <a:pt x="0" y="17"/>
                      </a:cubicBezTo>
                      <a:cubicBezTo>
                        <a:pt x="0" y="6"/>
                        <a:pt x="2" y="0"/>
                        <a:pt x="15" y="0"/>
                      </a:cubicBezTo>
                      <a:cubicBezTo>
                        <a:pt x="29" y="0"/>
                        <a:pt x="33" y="6"/>
                        <a:pt x="32" y="18"/>
                      </a:cubicBezTo>
                      <a:cubicBezTo>
                        <a:pt x="31" y="25"/>
                        <a:pt x="31" y="33"/>
                        <a:pt x="31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27" tIns="45714" rIns="91427" bIns="4571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34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0" name="Freeform 8"/>
                <p:cNvSpPr>
                  <a:spLocks/>
                </p:cNvSpPr>
                <p:nvPr/>
              </p:nvSpPr>
              <p:spPr bwMode="auto">
                <a:xfrm>
                  <a:off x="4604085" y="2937526"/>
                  <a:ext cx="103187" cy="119063"/>
                </a:xfrm>
                <a:custGeom>
                  <a:avLst/>
                  <a:gdLst>
                    <a:gd name="T0" fmla="*/ 6 w 45"/>
                    <a:gd name="T1" fmla="*/ 26 h 52"/>
                    <a:gd name="T2" fmla="*/ 22 w 45"/>
                    <a:gd name="T3" fmla="*/ 0 h 52"/>
                    <a:gd name="T4" fmla="*/ 37 w 45"/>
                    <a:gd name="T5" fmla="*/ 25 h 52"/>
                    <a:gd name="T6" fmla="*/ 23 w 45"/>
                    <a:gd name="T7" fmla="*/ 52 h 52"/>
                    <a:gd name="T8" fmla="*/ 6 w 45"/>
                    <a:gd name="T9" fmla="*/ 26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52">
                      <a:moveTo>
                        <a:pt x="6" y="26"/>
                      </a:moveTo>
                      <a:cubicBezTo>
                        <a:pt x="8" y="16"/>
                        <a:pt x="0" y="0"/>
                        <a:pt x="22" y="0"/>
                      </a:cubicBezTo>
                      <a:cubicBezTo>
                        <a:pt x="43" y="0"/>
                        <a:pt x="38" y="14"/>
                        <a:pt x="37" y="25"/>
                      </a:cubicBezTo>
                      <a:cubicBezTo>
                        <a:pt x="36" y="35"/>
                        <a:pt x="45" y="51"/>
                        <a:pt x="23" y="52"/>
                      </a:cubicBezTo>
                      <a:cubicBezTo>
                        <a:pt x="1" y="52"/>
                        <a:pt x="8" y="37"/>
                        <a:pt x="6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27" tIns="45714" rIns="91427" bIns="4571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34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  <p:sp>
              <p:nvSpPr>
                <p:cNvPr id="41" name="Freeform 9"/>
                <p:cNvSpPr>
                  <a:spLocks/>
                </p:cNvSpPr>
                <p:nvPr/>
              </p:nvSpPr>
              <p:spPr bwMode="auto">
                <a:xfrm>
                  <a:off x="4939050" y="2954988"/>
                  <a:ext cx="87312" cy="101601"/>
                </a:xfrm>
                <a:custGeom>
                  <a:avLst/>
                  <a:gdLst>
                    <a:gd name="T0" fmla="*/ 34 w 38"/>
                    <a:gd name="T1" fmla="*/ 21 h 44"/>
                    <a:gd name="T2" fmla="*/ 19 w 38"/>
                    <a:gd name="T3" fmla="*/ 44 h 44"/>
                    <a:gd name="T4" fmla="*/ 3 w 38"/>
                    <a:gd name="T5" fmla="*/ 22 h 44"/>
                    <a:gd name="T6" fmla="*/ 20 w 38"/>
                    <a:gd name="T7" fmla="*/ 0 h 44"/>
                    <a:gd name="T8" fmla="*/ 34 w 38"/>
                    <a:gd name="T9" fmla="*/ 21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" h="44">
                      <a:moveTo>
                        <a:pt x="34" y="21"/>
                      </a:moveTo>
                      <a:cubicBezTo>
                        <a:pt x="34" y="32"/>
                        <a:pt x="38" y="44"/>
                        <a:pt x="19" y="44"/>
                      </a:cubicBezTo>
                      <a:cubicBezTo>
                        <a:pt x="0" y="44"/>
                        <a:pt x="4" y="32"/>
                        <a:pt x="3" y="22"/>
                      </a:cubicBezTo>
                      <a:cubicBezTo>
                        <a:pt x="3" y="10"/>
                        <a:pt x="2" y="0"/>
                        <a:pt x="20" y="0"/>
                      </a:cubicBezTo>
                      <a:cubicBezTo>
                        <a:pt x="37" y="0"/>
                        <a:pt x="34" y="11"/>
                        <a:pt x="34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27" tIns="45714" rIns="91427" bIns="4571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34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1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ea typeface="MS PGothic" panose="020B0600070205080204" pitchFamily="34" charset="-128"/>
                  </a:endParaRPr>
                </a:p>
              </p:txBody>
            </p:sp>
          </p:grpSp>
          <p:sp>
            <p:nvSpPr>
              <p:cNvPr id="36" name="Rectangle 35"/>
              <p:cNvSpPr/>
              <p:nvPr/>
            </p:nvSpPr>
            <p:spPr>
              <a:xfrm>
                <a:off x="10692793" y="395090"/>
                <a:ext cx="487634" cy="27687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marL="0" marR="0" lvl="0" indent="0" defTabSz="9143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99" b="0" i="0" u="none" strike="noStrike" kern="0" cap="none" spc="-30" normalizeH="0" baseline="0" noProof="0" dirty="0" smtClean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ea typeface="MS PGothic" panose="020B0600070205080204" pitchFamily="34" charset="-128"/>
                    <a:cs typeface="Segoe UI Semilight" panose="020B0402040204020203" pitchFamily="34" charset="0"/>
                  </a:rPr>
                  <a:t>excel</a:t>
                </a:r>
                <a:endParaRPr kumimoji="0" lang="en-US" sz="1199" b="0" i="0" u="none" strike="noStrike" kern="0" cap="none" spc="-3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endParaRPr>
              </a:p>
            </p:txBody>
          </p:sp>
        </p:grpSp>
      </p:grpSp>
      <p:sp>
        <p:nvSpPr>
          <p:cNvPr id="44" name="Striped Right Arrow 43"/>
          <p:cNvSpPr/>
          <p:nvPr/>
        </p:nvSpPr>
        <p:spPr bwMode="auto">
          <a:xfrm rot="5400000">
            <a:off x="10964529" y="4451124"/>
            <a:ext cx="719543" cy="668186"/>
          </a:xfrm>
          <a:prstGeom prst="stripedRightArrow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8165816" y="5482760"/>
            <a:ext cx="1329021" cy="1294134"/>
            <a:chOff x="8165816" y="5482760"/>
            <a:chExt cx="1329021" cy="1294134"/>
          </a:xfrm>
          <a:solidFill>
            <a:schemeClr val="accent3"/>
          </a:solidFill>
        </p:grpSpPr>
        <p:grpSp>
          <p:nvGrpSpPr>
            <p:cNvPr id="46" name="Group 45"/>
            <p:cNvGrpSpPr/>
            <p:nvPr/>
          </p:nvGrpSpPr>
          <p:grpSpPr>
            <a:xfrm>
              <a:off x="8169375" y="5611435"/>
              <a:ext cx="1325462" cy="1165459"/>
              <a:chOff x="7817067" y="5013646"/>
              <a:chExt cx="1325462" cy="1235941"/>
            </a:xfrm>
            <a:grpFill/>
          </p:grpSpPr>
          <p:sp>
            <p:nvSpPr>
              <p:cNvPr id="49" name="Bent-Up Arrow 48"/>
              <p:cNvSpPr/>
              <p:nvPr/>
            </p:nvSpPr>
            <p:spPr bwMode="auto">
              <a:xfrm rot="5400000">
                <a:off x="7861827" y="4968886"/>
                <a:ext cx="1235941" cy="1325462"/>
              </a:xfrm>
              <a:prstGeom prst="bentUpArrow">
                <a:avLst/>
              </a:prstGeom>
              <a:grpFill/>
              <a:ln>
                <a:solidFill>
                  <a:schemeClr val="bg1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5439">
                        <a:srgbClr val="F8F8F8"/>
                      </a:gs>
                      <a:gs pos="10000">
                        <a:srgbClr val="F8F8F8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7837189" y="5735661"/>
                <a:ext cx="1271017" cy="3590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cs typeface="Segoe UI Semilight" panose="020B0402040204020203" pitchFamily="34" charset="0"/>
                  </a:rPr>
                  <a:t>Raw Events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47" name="Rectangle 46"/>
            <p:cNvSpPr/>
            <p:nvPr/>
          </p:nvSpPr>
          <p:spPr bwMode="auto">
            <a:xfrm>
              <a:off x="8165816" y="5534225"/>
              <a:ext cx="304421" cy="45719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8165933" y="5482760"/>
              <a:ext cx="304421" cy="19389"/>
            </a:xfrm>
            <a:prstGeom prst="rect">
              <a:avLst/>
            </a:prstGeom>
            <a:grpFill/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3090078" y="1973262"/>
            <a:ext cx="2366370" cy="3342380"/>
            <a:chOff x="3090078" y="1973262"/>
            <a:chExt cx="2366370" cy="3342380"/>
          </a:xfrm>
          <a:solidFill>
            <a:schemeClr val="accent2"/>
          </a:solidFill>
        </p:grpSpPr>
        <p:sp>
          <p:nvSpPr>
            <p:cNvPr id="52" name="Rectangle 51"/>
            <p:cNvSpPr/>
            <p:nvPr/>
          </p:nvSpPr>
          <p:spPr bwMode="auto">
            <a:xfrm>
              <a:off x="3090078" y="1973262"/>
              <a:ext cx="2366370" cy="3342380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966014" y="2667289"/>
              <a:ext cx="1271017" cy="338554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Segoe UI Semilight" panose="020B0402040204020203" pitchFamily="34" charset="0"/>
                </a:rPr>
                <a:t> 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Segoe UI Semilight" panose="020B0402040204020203" pitchFamily="34" charset="0"/>
                </a:rPr>
                <a:t>Event Hubs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3"/>
            <p:cNvSpPr/>
            <p:nvPr/>
          </p:nvSpPr>
          <p:spPr bwMode="auto">
            <a:xfrm>
              <a:off x="3444416" y="2735262"/>
              <a:ext cx="445398" cy="490098"/>
            </a:xfrm>
            <a:custGeom>
              <a:avLst/>
              <a:gdLst>
                <a:gd name="connsiteX0" fmla="*/ 84139 w 3657601"/>
                <a:gd name="connsiteY0" fmla="*/ 2916238 h 3827556"/>
                <a:gd name="connsiteX1" fmla="*/ 420687 w 3657601"/>
                <a:gd name="connsiteY1" fmla="*/ 2916238 h 3827556"/>
                <a:gd name="connsiteX2" fmla="*/ 504826 w 3657601"/>
                <a:gd name="connsiteY2" fmla="*/ 3000377 h 3827556"/>
                <a:gd name="connsiteX3" fmla="*/ 504826 w 3657601"/>
                <a:gd name="connsiteY3" fmla="*/ 3306764 h 3827556"/>
                <a:gd name="connsiteX4" fmla="*/ 3152775 w 3657601"/>
                <a:gd name="connsiteY4" fmla="*/ 3306764 h 3827556"/>
                <a:gd name="connsiteX5" fmla="*/ 3152775 w 3657601"/>
                <a:gd name="connsiteY5" fmla="*/ 3000377 h 3827556"/>
                <a:gd name="connsiteX6" fmla="*/ 3236914 w 3657601"/>
                <a:gd name="connsiteY6" fmla="*/ 2916238 h 3827556"/>
                <a:gd name="connsiteX7" fmla="*/ 3573462 w 3657601"/>
                <a:gd name="connsiteY7" fmla="*/ 2916238 h 3827556"/>
                <a:gd name="connsiteX8" fmla="*/ 3657601 w 3657601"/>
                <a:gd name="connsiteY8" fmla="*/ 3000377 h 3827556"/>
                <a:gd name="connsiteX9" fmla="*/ 3657601 w 3657601"/>
                <a:gd name="connsiteY9" fmla="*/ 3827556 h 3827556"/>
                <a:gd name="connsiteX10" fmla="*/ 3657600 w 3657601"/>
                <a:gd name="connsiteY10" fmla="*/ 3827556 h 3827556"/>
                <a:gd name="connsiteX11" fmla="*/ 3152775 w 3657601"/>
                <a:gd name="connsiteY11" fmla="*/ 3827556 h 3827556"/>
                <a:gd name="connsiteX12" fmla="*/ 504826 w 3657601"/>
                <a:gd name="connsiteY12" fmla="*/ 3827556 h 3827556"/>
                <a:gd name="connsiteX13" fmla="*/ 0 w 3657601"/>
                <a:gd name="connsiteY13" fmla="*/ 3827556 h 3827556"/>
                <a:gd name="connsiteX14" fmla="*/ 0 w 3657601"/>
                <a:gd name="connsiteY14" fmla="*/ 3306764 h 3827556"/>
                <a:gd name="connsiteX15" fmla="*/ 0 w 3657601"/>
                <a:gd name="connsiteY15" fmla="*/ 3000377 h 3827556"/>
                <a:gd name="connsiteX16" fmla="*/ 84139 w 3657601"/>
                <a:gd name="connsiteY16" fmla="*/ 2916238 h 3827556"/>
                <a:gd name="connsiteX17" fmla="*/ 805598 w 3657601"/>
                <a:gd name="connsiteY17" fmla="*/ 2427382 h 3827556"/>
                <a:gd name="connsiteX18" fmla="*/ 1347052 w 3657601"/>
                <a:gd name="connsiteY18" fmla="*/ 2427382 h 3827556"/>
                <a:gd name="connsiteX19" fmla="*/ 1390650 w 3657601"/>
                <a:gd name="connsiteY19" fmla="*/ 2470980 h 3827556"/>
                <a:gd name="connsiteX20" fmla="*/ 1390650 w 3657601"/>
                <a:gd name="connsiteY20" fmla="*/ 2869558 h 3827556"/>
                <a:gd name="connsiteX21" fmla="*/ 1347052 w 3657601"/>
                <a:gd name="connsiteY21" fmla="*/ 2913156 h 3827556"/>
                <a:gd name="connsiteX22" fmla="*/ 805598 w 3657601"/>
                <a:gd name="connsiteY22" fmla="*/ 2913156 h 3827556"/>
                <a:gd name="connsiteX23" fmla="*/ 762000 w 3657601"/>
                <a:gd name="connsiteY23" fmla="*/ 2869558 h 3827556"/>
                <a:gd name="connsiteX24" fmla="*/ 762000 w 3657601"/>
                <a:gd name="connsiteY24" fmla="*/ 2470980 h 3827556"/>
                <a:gd name="connsiteX25" fmla="*/ 805598 w 3657601"/>
                <a:gd name="connsiteY25" fmla="*/ 2427382 h 3827556"/>
                <a:gd name="connsiteX26" fmla="*/ 1681898 w 3657601"/>
                <a:gd name="connsiteY26" fmla="*/ 2047199 h 3827556"/>
                <a:gd name="connsiteX27" fmla="*/ 2223352 w 3657601"/>
                <a:gd name="connsiteY27" fmla="*/ 2047199 h 3827556"/>
                <a:gd name="connsiteX28" fmla="*/ 2266950 w 3657601"/>
                <a:gd name="connsiteY28" fmla="*/ 2090797 h 3827556"/>
                <a:gd name="connsiteX29" fmla="*/ 2266950 w 3657601"/>
                <a:gd name="connsiteY29" fmla="*/ 2489375 h 3827556"/>
                <a:gd name="connsiteX30" fmla="*/ 2223352 w 3657601"/>
                <a:gd name="connsiteY30" fmla="*/ 2532973 h 3827556"/>
                <a:gd name="connsiteX31" fmla="*/ 1681898 w 3657601"/>
                <a:gd name="connsiteY31" fmla="*/ 2532973 h 3827556"/>
                <a:gd name="connsiteX32" fmla="*/ 1638300 w 3657601"/>
                <a:gd name="connsiteY32" fmla="*/ 2489375 h 3827556"/>
                <a:gd name="connsiteX33" fmla="*/ 1638300 w 3657601"/>
                <a:gd name="connsiteY33" fmla="*/ 2090797 h 3827556"/>
                <a:gd name="connsiteX34" fmla="*/ 1681898 w 3657601"/>
                <a:gd name="connsiteY34" fmla="*/ 2047199 h 3827556"/>
                <a:gd name="connsiteX35" fmla="*/ 805598 w 3657601"/>
                <a:gd name="connsiteY35" fmla="*/ 1669351 h 3827556"/>
                <a:gd name="connsiteX36" fmla="*/ 1347052 w 3657601"/>
                <a:gd name="connsiteY36" fmla="*/ 1669351 h 3827556"/>
                <a:gd name="connsiteX37" fmla="*/ 1390650 w 3657601"/>
                <a:gd name="connsiteY37" fmla="*/ 1712949 h 3827556"/>
                <a:gd name="connsiteX38" fmla="*/ 1390650 w 3657601"/>
                <a:gd name="connsiteY38" fmla="*/ 2111527 h 3827556"/>
                <a:gd name="connsiteX39" fmla="*/ 1347052 w 3657601"/>
                <a:gd name="connsiteY39" fmla="*/ 2155125 h 3827556"/>
                <a:gd name="connsiteX40" fmla="*/ 805598 w 3657601"/>
                <a:gd name="connsiteY40" fmla="*/ 2155125 h 3827556"/>
                <a:gd name="connsiteX41" fmla="*/ 762000 w 3657601"/>
                <a:gd name="connsiteY41" fmla="*/ 2111527 h 3827556"/>
                <a:gd name="connsiteX42" fmla="*/ 762000 w 3657601"/>
                <a:gd name="connsiteY42" fmla="*/ 1712949 h 3827556"/>
                <a:gd name="connsiteX43" fmla="*/ 805598 w 3657601"/>
                <a:gd name="connsiteY43" fmla="*/ 1669351 h 3827556"/>
                <a:gd name="connsiteX44" fmla="*/ 2558198 w 3657601"/>
                <a:gd name="connsiteY44" fmla="*/ 1645318 h 3827556"/>
                <a:gd name="connsiteX45" fmla="*/ 3099652 w 3657601"/>
                <a:gd name="connsiteY45" fmla="*/ 1645318 h 3827556"/>
                <a:gd name="connsiteX46" fmla="*/ 3143250 w 3657601"/>
                <a:gd name="connsiteY46" fmla="*/ 1688916 h 3827556"/>
                <a:gd name="connsiteX47" fmla="*/ 3143250 w 3657601"/>
                <a:gd name="connsiteY47" fmla="*/ 2087494 h 3827556"/>
                <a:gd name="connsiteX48" fmla="*/ 3099652 w 3657601"/>
                <a:gd name="connsiteY48" fmla="*/ 2131092 h 3827556"/>
                <a:gd name="connsiteX49" fmla="*/ 2558198 w 3657601"/>
                <a:gd name="connsiteY49" fmla="*/ 2131092 h 3827556"/>
                <a:gd name="connsiteX50" fmla="*/ 2514600 w 3657601"/>
                <a:gd name="connsiteY50" fmla="*/ 2087494 h 3827556"/>
                <a:gd name="connsiteX51" fmla="*/ 2514600 w 3657601"/>
                <a:gd name="connsiteY51" fmla="*/ 1688916 h 3827556"/>
                <a:gd name="connsiteX52" fmla="*/ 2558198 w 3657601"/>
                <a:gd name="connsiteY52" fmla="*/ 1645318 h 3827556"/>
                <a:gd name="connsiteX53" fmla="*/ 1681898 w 3657601"/>
                <a:gd name="connsiteY53" fmla="*/ 1288793 h 3827556"/>
                <a:gd name="connsiteX54" fmla="*/ 2223352 w 3657601"/>
                <a:gd name="connsiteY54" fmla="*/ 1288793 h 3827556"/>
                <a:gd name="connsiteX55" fmla="*/ 2266950 w 3657601"/>
                <a:gd name="connsiteY55" fmla="*/ 1332391 h 3827556"/>
                <a:gd name="connsiteX56" fmla="*/ 2266950 w 3657601"/>
                <a:gd name="connsiteY56" fmla="*/ 1730969 h 3827556"/>
                <a:gd name="connsiteX57" fmla="*/ 2223352 w 3657601"/>
                <a:gd name="connsiteY57" fmla="*/ 1774567 h 3827556"/>
                <a:gd name="connsiteX58" fmla="*/ 1681898 w 3657601"/>
                <a:gd name="connsiteY58" fmla="*/ 1774567 h 3827556"/>
                <a:gd name="connsiteX59" fmla="*/ 1638300 w 3657601"/>
                <a:gd name="connsiteY59" fmla="*/ 1730969 h 3827556"/>
                <a:gd name="connsiteX60" fmla="*/ 1638300 w 3657601"/>
                <a:gd name="connsiteY60" fmla="*/ 1332391 h 3827556"/>
                <a:gd name="connsiteX61" fmla="*/ 1681898 w 3657601"/>
                <a:gd name="connsiteY61" fmla="*/ 1288793 h 3827556"/>
                <a:gd name="connsiteX62" fmla="*/ 805598 w 3657601"/>
                <a:gd name="connsiteY62" fmla="*/ 911320 h 3827556"/>
                <a:gd name="connsiteX63" fmla="*/ 1347052 w 3657601"/>
                <a:gd name="connsiteY63" fmla="*/ 911320 h 3827556"/>
                <a:gd name="connsiteX64" fmla="*/ 1390650 w 3657601"/>
                <a:gd name="connsiteY64" fmla="*/ 954918 h 3827556"/>
                <a:gd name="connsiteX65" fmla="*/ 1390650 w 3657601"/>
                <a:gd name="connsiteY65" fmla="*/ 1353496 h 3827556"/>
                <a:gd name="connsiteX66" fmla="*/ 1347052 w 3657601"/>
                <a:gd name="connsiteY66" fmla="*/ 1397094 h 3827556"/>
                <a:gd name="connsiteX67" fmla="*/ 805598 w 3657601"/>
                <a:gd name="connsiteY67" fmla="*/ 1397094 h 3827556"/>
                <a:gd name="connsiteX68" fmla="*/ 762000 w 3657601"/>
                <a:gd name="connsiteY68" fmla="*/ 1353496 h 3827556"/>
                <a:gd name="connsiteX69" fmla="*/ 762000 w 3657601"/>
                <a:gd name="connsiteY69" fmla="*/ 954918 h 3827556"/>
                <a:gd name="connsiteX70" fmla="*/ 805598 w 3657601"/>
                <a:gd name="connsiteY70" fmla="*/ 911320 h 3827556"/>
                <a:gd name="connsiteX71" fmla="*/ 0 w 3657601"/>
                <a:gd name="connsiteY71" fmla="*/ 0 h 3827556"/>
                <a:gd name="connsiteX72" fmla="*/ 1 w 3657601"/>
                <a:gd name="connsiteY72" fmla="*/ 0 h 3827556"/>
                <a:gd name="connsiteX73" fmla="*/ 504826 w 3657601"/>
                <a:gd name="connsiteY73" fmla="*/ 0 h 3827556"/>
                <a:gd name="connsiteX74" fmla="*/ 3152775 w 3657601"/>
                <a:gd name="connsiteY74" fmla="*/ 0 h 3827556"/>
                <a:gd name="connsiteX75" fmla="*/ 3657601 w 3657601"/>
                <a:gd name="connsiteY75" fmla="*/ 0 h 3827556"/>
                <a:gd name="connsiteX76" fmla="*/ 3657601 w 3657601"/>
                <a:gd name="connsiteY76" fmla="*/ 520792 h 3827556"/>
                <a:gd name="connsiteX77" fmla="*/ 3657601 w 3657601"/>
                <a:gd name="connsiteY77" fmla="*/ 827179 h 3827556"/>
                <a:gd name="connsiteX78" fmla="*/ 3573462 w 3657601"/>
                <a:gd name="connsiteY78" fmla="*/ 911318 h 3827556"/>
                <a:gd name="connsiteX79" fmla="*/ 3236914 w 3657601"/>
                <a:gd name="connsiteY79" fmla="*/ 911318 h 3827556"/>
                <a:gd name="connsiteX80" fmla="*/ 3152775 w 3657601"/>
                <a:gd name="connsiteY80" fmla="*/ 827179 h 3827556"/>
                <a:gd name="connsiteX81" fmla="*/ 3152775 w 3657601"/>
                <a:gd name="connsiteY81" fmla="*/ 520792 h 3827556"/>
                <a:gd name="connsiteX82" fmla="*/ 504826 w 3657601"/>
                <a:gd name="connsiteY82" fmla="*/ 520792 h 3827556"/>
                <a:gd name="connsiteX83" fmla="*/ 504826 w 3657601"/>
                <a:gd name="connsiteY83" fmla="*/ 827179 h 3827556"/>
                <a:gd name="connsiteX84" fmla="*/ 420687 w 3657601"/>
                <a:gd name="connsiteY84" fmla="*/ 911318 h 3827556"/>
                <a:gd name="connsiteX85" fmla="*/ 84139 w 3657601"/>
                <a:gd name="connsiteY85" fmla="*/ 911318 h 3827556"/>
                <a:gd name="connsiteX86" fmla="*/ 0 w 3657601"/>
                <a:gd name="connsiteY86" fmla="*/ 827179 h 382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657601" h="3827556">
                  <a:moveTo>
                    <a:pt x="84139" y="2916238"/>
                  </a:moveTo>
                  <a:lnTo>
                    <a:pt x="420687" y="2916238"/>
                  </a:lnTo>
                  <a:cubicBezTo>
                    <a:pt x="467156" y="2916238"/>
                    <a:pt x="504826" y="2953908"/>
                    <a:pt x="504826" y="3000377"/>
                  </a:cubicBezTo>
                  <a:lnTo>
                    <a:pt x="504826" y="3306764"/>
                  </a:lnTo>
                  <a:lnTo>
                    <a:pt x="3152775" y="3306764"/>
                  </a:lnTo>
                  <a:lnTo>
                    <a:pt x="3152775" y="3000377"/>
                  </a:lnTo>
                  <a:cubicBezTo>
                    <a:pt x="3152775" y="2953908"/>
                    <a:pt x="3190445" y="2916238"/>
                    <a:pt x="3236914" y="2916238"/>
                  </a:cubicBezTo>
                  <a:lnTo>
                    <a:pt x="3573462" y="2916238"/>
                  </a:lnTo>
                  <a:cubicBezTo>
                    <a:pt x="3619931" y="2916238"/>
                    <a:pt x="3657601" y="2953908"/>
                    <a:pt x="3657601" y="3000377"/>
                  </a:cubicBezTo>
                  <a:lnTo>
                    <a:pt x="3657601" y="3827556"/>
                  </a:lnTo>
                  <a:lnTo>
                    <a:pt x="3657600" y="3827556"/>
                  </a:lnTo>
                  <a:lnTo>
                    <a:pt x="3152775" y="3827556"/>
                  </a:lnTo>
                  <a:lnTo>
                    <a:pt x="504826" y="3827556"/>
                  </a:lnTo>
                  <a:lnTo>
                    <a:pt x="0" y="3827556"/>
                  </a:lnTo>
                  <a:lnTo>
                    <a:pt x="0" y="3306764"/>
                  </a:lnTo>
                  <a:lnTo>
                    <a:pt x="0" y="3000377"/>
                  </a:lnTo>
                  <a:cubicBezTo>
                    <a:pt x="0" y="2953908"/>
                    <a:pt x="37670" y="2916238"/>
                    <a:pt x="84139" y="2916238"/>
                  </a:cubicBezTo>
                  <a:close/>
                  <a:moveTo>
                    <a:pt x="805598" y="2427382"/>
                  </a:moveTo>
                  <a:lnTo>
                    <a:pt x="1347052" y="2427382"/>
                  </a:lnTo>
                  <a:cubicBezTo>
                    <a:pt x="1371131" y="2427382"/>
                    <a:pt x="1390650" y="2446901"/>
                    <a:pt x="1390650" y="2470980"/>
                  </a:cubicBezTo>
                  <a:lnTo>
                    <a:pt x="1390650" y="2869558"/>
                  </a:lnTo>
                  <a:cubicBezTo>
                    <a:pt x="1390650" y="2893637"/>
                    <a:pt x="1371131" y="2913156"/>
                    <a:pt x="1347052" y="2913156"/>
                  </a:cubicBezTo>
                  <a:lnTo>
                    <a:pt x="805598" y="2913156"/>
                  </a:lnTo>
                  <a:cubicBezTo>
                    <a:pt x="781519" y="2913156"/>
                    <a:pt x="762000" y="2893637"/>
                    <a:pt x="762000" y="2869558"/>
                  </a:cubicBezTo>
                  <a:lnTo>
                    <a:pt x="762000" y="2470980"/>
                  </a:lnTo>
                  <a:cubicBezTo>
                    <a:pt x="762000" y="2446901"/>
                    <a:pt x="781519" y="2427382"/>
                    <a:pt x="805598" y="2427382"/>
                  </a:cubicBezTo>
                  <a:close/>
                  <a:moveTo>
                    <a:pt x="1681898" y="2047199"/>
                  </a:moveTo>
                  <a:lnTo>
                    <a:pt x="2223352" y="2047199"/>
                  </a:lnTo>
                  <a:cubicBezTo>
                    <a:pt x="2247431" y="2047199"/>
                    <a:pt x="2266950" y="2066718"/>
                    <a:pt x="2266950" y="2090797"/>
                  </a:cubicBezTo>
                  <a:lnTo>
                    <a:pt x="2266950" y="2489375"/>
                  </a:lnTo>
                  <a:cubicBezTo>
                    <a:pt x="2266950" y="2513454"/>
                    <a:pt x="2247431" y="2532973"/>
                    <a:pt x="2223352" y="2532973"/>
                  </a:cubicBezTo>
                  <a:lnTo>
                    <a:pt x="1681898" y="2532973"/>
                  </a:lnTo>
                  <a:cubicBezTo>
                    <a:pt x="1657819" y="2532973"/>
                    <a:pt x="1638300" y="2513454"/>
                    <a:pt x="1638300" y="2489375"/>
                  </a:cubicBezTo>
                  <a:lnTo>
                    <a:pt x="1638300" y="2090797"/>
                  </a:lnTo>
                  <a:cubicBezTo>
                    <a:pt x="1638300" y="2066718"/>
                    <a:pt x="1657819" y="2047199"/>
                    <a:pt x="1681898" y="2047199"/>
                  </a:cubicBezTo>
                  <a:close/>
                  <a:moveTo>
                    <a:pt x="805598" y="1669351"/>
                  </a:moveTo>
                  <a:lnTo>
                    <a:pt x="1347052" y="1669351"/>
                  </a:lnTo>
                  <a:cubicBezTo>
                    <a:pt x="1371131" y="1669351"/>
                    <a:pt x="1390650" y="1688870"/>
                    <a:pt x="1390650" y="1712949"/>
                  </a:cubicBezTo>
                  <a:lnTo>
                    <a:pt x="1390650" y="2111527"/>
                  </a:lnTo>
                  <a:cubicBezTo>
                    <a:pt x="1390650" y="2135606"/>
                    <a:pt x="1371131" y="2155125"/>
                    <a:pt x="1347052" y="2155125"/>
                  </a:cubicBezTo>
                  <a:lnTo>
                    <a:pt x="805598" y="2155125"/>
                  </a:lnTo>
                  <a:cubicBezTo>
                    <a:pt x="781519" y="2155125"/>
                    <a:pt x="762000" y="2135606"/>
                    <a:pt x="762000" y="2111527"/>
                  </a:cubicBezTo>
                  <a:lnTo>
                    <a:pt x="762000" y="1712949"/>
                  </a:lnTo>
                  <a:cubicBezTo>
                    <a:pt x="762000" y="1688870"/>
                    <a:pt x="781519" y="1669351"/>
                    <a:pt x="805598" y="1669351"/>
                  </a:cubicBezTo>
                  <a:close/>
                  <a:moveTo>
                    <a:pt x="2558198" y="1645318"/>
                  </a:moveTo>
                  <a:lnTo>
                    <a:pt x="3099652" y="1645318"/>
                  </a:lnTo>
                  <a:cubicBezTo>
                    <a:pt x="3123731" y="1645318"/>
                    <a:pt x="3143250" y="1664837"/>
                    <a:pt x="3143250" y="1688916"/>
                  </a:cubicBezTo>
                  <a:lnTo>
                    <a:pt x="3143250" y="2087494"/>
                  </a:lnTo>
                  <a:cubicBezTo>
                    <a:pt x="3143250" y="2111573"/>
                    <a:pt x="3123731" y="2131092"/>
                    <a:pt x="3099652" y="2131092"/>
                  </a:cubicBezTo>
                  <a:lnTo>
                    <a:pt x="2558198" y="2131092"/>
                  </a:lnTo>
                  <a:cubicBezTo>
                    <a:pt x="2534119" y="2131092"/>
                    <a:pt x="2514600" y="2111573"/>
                    <a:pt x="2514600" y="2087494"/>
                  </a:cubicBezTo>
                  <a:lnTo>
                    <a:pt x="2514600" y="1688916"/>
                  </a:lnTo>
                  <a:cubicBezTo>
                    <a:pt x="2514600" y="1664837"/>
                    <a:pt x="2534119" y="1645318"/>
                    <a:pt x="2558198" y="1645318"/>
                  </a:cubicBezTo>
                  <a:close/>
                  <a:moveTo>
                    <a:pt x="1681898" y="1288793"/>
                  </a:moveTo>
                  <a:lnTo>
                    <a:pt x="2223352" y="1288793"/>
                  </a:lnTo>
                  <a:cubicBezTo>
                    <a:pt x="2247431" y="1288793"/>
                    <a:pt x="2266950" y="1308312"/>
                    <a:pt x="2266950" y="1332391"/>
                  </a:cubicBezTo>
                  <a:lnTo>
                    <a:pt x="2266950" y="1730969"/>
                  </a:lnTo>
                  <a:cubicBezTo>
                    <a:pt x="2266950" y="1755048"/>
                    <a:pt x="2247431" y="1774567"/>
                    <a:pt x="2223352" y="1774567"/>
                  </a:cubicBezTo>
                  <a:lnTo>
                    <a:pt x="1681898" y="1774567"/>
                  </a:lnTo>
                  <a:cubicBezTo>
                    <a:pt x="1657819" y="1774567"/>
                    <a:pt x="1638300" y="1755048"/>
                    <a:pt x="1638300" y="1730969"/>
                  </a:cubicBezTo>
                  <a:lnTo>
                    <a:pt x="1638300" y="1332391"/>
                  </a:lnTo>
                  <a:cubicBezTo>
                    <a:pt x="1638300" y="1308312"/>
                    <a:pt x="1657819" y="1288793"/>
                    <a:pt x="1681898" y="1288793"/>
                  </a:cubicBezTo>
                  <a:close/>
                  <a:moveTo>
                    <a:pt x="805598" y="911320"/>
                  </a:moveTo>
                  <a:lnTo>
                    <a:pt x="1347052" y="911320"/>
                  </a:lnTo>
                  <a:cubicBezTo>
                    <a:pt x="1371131" y="911320"/>
                    <a:pt x="1390650" y="930839"/>
                    <a:pt x="1390650" y="954918"/>
                  </a:cubicBezTo>
                  <a:lnTo>
                    <a:pt x="1390650" y="1353496"/>
                  </a:lnTo>
                  <a:cubicBezTo>
                    <a:pt x="1390650" y="1377575"/>
                    <a:pt x="1371131" y="1397094"/>
                    <a:pt x="1347052" y="1397094"/>
                  </a:cubicBezTo>
                  <a:lnTo>
                    <a:pt x="805598" y="1397094"/>
                  </a:lnTo>
                  <a:cubicBezTo>
                    <a:pt x="781519" y="1397094"/>
                    <a:pt x="762000" y="1377575"/>
                    <a:pt x="762000" y="1353496"/>
                  </a:cubicBezTo>
                  <a:lnTo>
                    <a:pt x="762000" y="954918"/>
                  </a:lnTo>
                  <a:cubicBezTo>
                    <a:pt x="762000" y="930839"/>
                    <a:pt x="781519" y="911320"/>
                    <a:pt x="805598" y="911320"/>
                  </a:cubicBezTo>
                  <a:close/>
                  <a:moveTo>
                    <a:pt x="0" y="0"/>
                  </a:moveTo>
                  <a:lnTo>
                    <a:pt x="1" y="0"/>
                  </a:lnTo>
                  <a:lnTo>
                    <a:pt x="504826" y="0"/>
                  </a:lnTo>
                  <a:lnTo>
                    <a:pt x="3152775" y="0"/>
                  </a:lnTo>
                  <a:lnTo>
                    <a:pt x="3657601" y="0"/>
                  </a:lnTo>
                  <a:lnTo>
                    <a:pt x="3657601" y="520792"/>
                  </a:lnTo>
                  <a:lnTo>
                    <a:pt x="3657601" y="827179"/>
                  </a:lnTo>
                  <a:cubicBezTo>
                    <a:pt x="3657601" y="873648"/>
                    <a:pt x="3619931" y="911318"/>
                    <a:pt x="3573462" y="911318"/>
                  </a:cubicBezTo>
                  <a:lnTo>
                    <a:pt x="3236914" y="911318"/>
                  </a:lnTo>
                  <a:cubicBezTo>
                    <a:pt x="3190445" y="911318"/>
                    <a:pt x="3152775" y="873648"/>
                    <a:pt x="3152775" y="827179"/>
                  </a:cubicBezTo>
                  <a:lnTo>
                    <a:pt x="3152775" y="520792"/>
                  </a:lnTo>
                  <a:lnTo>
                    <a:pt x="504826" y="520792"/>
                  </a:lnTo>
                  <a:lnTo>
                    <a:pt x="504826" y="827179"/>
                  </a:lnTo>
                  <a:cubicBezTo>
                    <a:pt x="504826" y="873648"/>
                    <a:pt x="467156" y="911318"/>
                    <a:pt x="420687" y="911318"/>
                  </a:cubicBezTo>
                  <a:lnTo>
                    <a:pt x="84139" y="911318"/>
                  </a:lnTo>
                  <a:cubicBezTo>
                    <a:pt x="37670" y="911318"/>
                    <a:pt x="0" y="873648"/>
                    <a:pt x="0" y="827179"/>
                  </a:cubicBezTo>
                  <a:close/>
                </a:path>
              </a:pathLst>
            </a:custGeom>
            <a:solidFill>
              <a:schemeClr val="tx1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3322637" y="3625067"/>
              <a:ext cx="1981411" cy="710395"/>
              <a:chOff x="2710031" y="3395986"/>
              <a:chExt cx="1981411" cy="710395"/>
            </a:xfrm>
            <a:grpFill/>
          </p:grpSpPr>
          <p:pic>
            <p:nvPicPr>
              <p:cNvPr id="57" name="Picture 5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10031" y="3395986"/>
                <a:ext cx="710395" cy="710395"/>
              </a:xfrm>
              <a:prstGeom prst="rect">
                <a:avLst/>
              </a:prstGeom>
              <a:grpFill/>
              <a:ln>
                <a:noFill/>
              </a:ln>
            </p:spPr>
          </p:pic>
          <p:sp>
            <p:nvSpPr>
              <p:cNvPr id="58" name="Rectangle 57"/>
              <p:cNvSpPr/>
              <p:nvPr/>
            </p:nvSpPr>
            <p:spPr>
              <a:xfrm>
                <a:off x="3420426" y="3551418"/>
                <a:ext cx="1271016" cy="338554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Segoe UI Semilight" panose="020B0402040204020203" pitchFamily="34" charset="0"/>
                  </a:rPr>
                  <a:t>Kafka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56" name="Rectangle 55"/>
            <p:cNvSpPr/>
            <p:nvPr/>
          </p:nvSpPr>
          <p:spPr>
            <a:xfrm>
              <a:off x="3446910" y="4799217"/>
              <a:ext cx="1660317" cy="33855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91434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-3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Event Collection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7013476" y="2039614"/>
            <a:ext cx="2564355" cy="3342380"/>
            <a:chOff x="7013476" y="2039614"/>
            <a:chExt cx="2564355" cy="3342380"/>
          </a:xfrm>
          <a:solidFill>
            <a:schemeClr val="accent2"/>
          </a:solidFill>
        </p:grpSpPr>
        <p:sp>
          <p:nvSpPr>
            <p:cNvPr id="60" name="Rectangle 59"/>
            <p:cNvSpPr/>
            <p:nvPr/>
          </p:nvSpPr>
          <p:spPr bwMode="auto">
            <a:xfrm>
              <a:off x="7013476" y="2039614"/>
              <a:ext cx="2490416" cy="3342380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</a:endParaRPr>
            </a:p>
          </p:txBody>
        </p:sp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5325" y="2393549"/>
              <a:ext cx="628933" cy="515836"/>
            </a:xfrm>
            <a:prstGeom prst="rect">
              <a:avLst/>
            </a:prstGeom>
            <a:grpFill/>
            <a:ln>
              <a:noFill/>
            </a:ln>
          </p:spPr>
        </p:pic>
        <p:sp>
          <p:nvSpPr>
            <p:cNvPr id="62" name="Rectangle 61"/>
            <p:cNvSpPr/>
            <p:nvPr/>
          </p:nvSpPr>
          <p:spPr>
            <a:xfrm>
              <a:off x="7752345" y="2346167"/>
              <a:ext cx="1514517" cy="338554"/>
            </a:xfrm>
            <a:prstGeom prst="rect">
              <a:avLst/>
            </a:prstGeom>
            <a:grpFill/>
            <a:ln>
              <a:noFill/>
            </a:ln>
          </p:spPr>
          <p:txBody>
            <a:bodyPr wrap="none">
              <a:spAutoFit/>
            </a:bodyPr>
            <a:lstStyle/>
            <a:p>
              <a:pPr marL="0" marR="0" lvl="0" indent="0" defTabSz="91434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-30" normalizeH="0" baseline="0" noProof="0" dirty="0" smtClean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Stream </a:t>
              </a:r>
              <a:r>
                <a:rPr kumimoji="0" lang="en-US" sz="1600" b="0" i="0" u="none" strike="noStrike" kern="0" cap="none" spc="-3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Analytics</a:t>
              </a:r>
            </a:p>
          </p:txBody>
        </p:sp>
        <p:pic>
          <p:nvPicPr>
            <p:cNvPr id="63" name="Picture 18" descr="http://blog.parsely.com/wp-content/uploads/2014/07/storm_logo_winner.png"/>
            <p:cNvPicPr>
              <a:picLocks noChangeAspect="1" noChangeArrowheads="1"/>
            </p:cNvPicPr>
            <p:nvPr/>
          </p:nvPicPr>
          <p:blipFill>
            <a:blip r:embed="rId6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95477" y="3192695"/>
              <a:ext cx="1380840" cy="504008"/>
            </a:xfrm>
            <a:prstGeom prst="rect">
              <a:avLst/>
            </a:prstGeom>
            <a:grpFill/>
            <a:ln>
              <a:noFill/>
            </a:ln>
            <a:extLst/>
          </p:spPr>
        </p:pic>
        <p:grpSp>
          <p:nvGrpSpPr>
            <p:cNvPr id="64" name="Group 63"/>
            <p:cNvGrpSpPr/>
            <p:nvPr/>
          </p:nvGrpSpPr>
          <p:grpSpPr>
            <a:xfrm>
              <a:off x="7193803" y="3890343"/>
              <a:ext cx="2384028" cy="597163"/>
              <a:chOff x="6726497" y="3974138"/>
              <a:chExt cx="2384028" cy="597163"/>
            </a:xfrm>
            <a:grpFill/>
          </p:grpSpPr>
          <p:sp>
            <p:nvSpPr>
              <p:cNvPr id="66" name="Rectangle 65"/>
              <p:cNvSpPr/>
              <p:nvPr/>
            </p:nvSpPr>
            <p:spPr>
              <a:xfrm>
                <a:off x="7333470" y="4122785"/>
                <a:ext cx="1777055" cy="3385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marL="0" marR="0" lvl="0" indent="0" defTabSz="9143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0" cap="none" spc="-3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ea typeface="MS PGothic" panose="020B0600070205080204" pitchFamily="34" charset="-128"/>
                    <a:cs typeface="Segoe UI Semilight" panose="020B0402040204020203" pitchFamily="34" charset="0"/>
                  </a:rPr>
                  <a:t>Spark Streaming</a:t>
                </a:r>
              </a:p>
            </p:txBody>
          </p:sp>
          <p:pic>
            <p:nvPicPr>
              <p:cNvPr id="67" name="Picture 8" descr="https://zeppelin.incubator.apache.org/assets/themes/zeppelin/img/spark_logo.jpg"/>
              <p:cNvPicPr>
                <a:picLocks noChangeAspect="1" noChangeArrowheads="1"/>
              </p:cNvPicPr>
              <p:nvPr/>
            </p:nvPicPr>
            <p:blipFill>
              <a:blip r:embed="rId7" cstate="print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26497" y="3974138"/>
                <a:ext cx="597163" cy="597163"/>
              </a:xfrm>
              <a:prstGeom prst="rect">
                <a:avLst/>
              </a:prstGeom>
              <a:grpFill/>
              <a:ln>
                <a:noFill/>
              </a:ln>
              <a:extLst/>
            </p:spPr>
          </p:pic>
        </p:grpSp>
        <p:sp>
          <p:nvSpPr>
            <p:cNvPr id="65" name="Rectangle 64"/>
            <p:cNvSpPr/>
            <p:nvPr/>
          </p:nvSpPr>
          <p:spPr>
            <a:xfrm>
              <a:off x="7376963" y="4812080"/>
              <a:ext cx="1882127" cy="33855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defTabSz="91434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-3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ea typeface="MS PGothic" panose="020B0600070205080204" pitchFamily="34" charset="-128"/>
                  <a:cs typeface="Segoe UI Semilight" panose="020B0402040204020203" pitchFamily="34" charset="0"/>
                </a:rPr>
                <a:t>Stream Processing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ea typeface="MS PGothic" panose="020B060007020508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5559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9" grpId="0" animBg="1"/>
      <p:bldP spid="30" grpId="0" animBg="1"/>
      <p:bldP spid="31" grpId="0" animBg="1"/>
      <p:bldP spid="4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04193" y="2580290"/>
            <a:ext cx="11076327" cy="170267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HDFS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516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19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990600" y="517529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Distributed Computing</a:t>
            </a:r>
          </a:p>
          <a:p>
            <a:r>
              <a:rPr lang="en-US" smtClean="0"/>
              <a:t>Centralized Computing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20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Big Data </a:t>
            </a:r>
            <a:endParaRPr lang="en-US" dirty="0" smtClean="0"/>
          </a:p>
          <a:p>
            <a:r>
              <a:rPr lang="en-US" dirty="0" smtClean="0"/>
              <a:t>Data Lake </a:t>
            </a:r>
            <a:endParaRPr lang="en-US" dirty="0" smtClean="0"/>
          </a:p>
          <a:p>
            <a:r>
              <a:rPr lang="en-US" dirty="0" smtClean="0"/>
              <a:t>Discussions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990600" y="5175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Agenda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67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pic>
        <p:nvPicPr>
          <p:cNvPr id="10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027414" y="3304849"/>
            <a:ext cx="5512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Centralized Computing</a:t>
            </a:r>
            <a:endParaRPr lang="en-US" sz="36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90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21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pic>
        <p:nvPicPr>
          <p:cNvPr id="9" name="Content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239" y="0"/>
            <a:ext cx="12243239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901290" y="3304849"/>
            <a:ext cx="5512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Distributed Computing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05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22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990600" y="517529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Distributed Computing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latin typeface="Helvetica" panose="020B0604020202020204" pitchFamily="34" charset="0"/>
                <a:cs typeface="Helvetica" panose="020B0604020202020204" pitchFamily="34" charset="0"/>
              </a:rPr>
              <a:t>Pros</a:t>
            </a:r>
          </a:p>
          <a:p>
            <a:pPr lvl="1"/>
            <a:r>
              <a:rPr kumimoji="1" lang="en-US" altLang="en-US" smtClean="0">
                <a:latin typeface="Helvetica" panose="020B0604020202020204" pitchFamily="34" charset="0"/>
                <a:cs typeface="Helvetica" panose="020B0604020202020204" pitchFamily="34" charset="0"/>
              </a:rPr>
              <a:t>Flexibility</a:t>
            </a:r>
          </a:p>
          <a:p>
            <a:pPr lvl="1"/>
            <a:r>
              <a:rPr kumimoji="1" lang="en-US" altLang="en-US" smtClean="0">
                <a:latin typeface="Helvetica" panose="020B0604020202020204" pitchFamily="34" charset="0"/>
                <a:cs typeface="Helvetica" panose="020B0604020202020204" pitchFamily="34" charset="0"/>
              </a:rPr>
              <a:t>Vendor independence</a:t>
            </a:r>
          </a:p>
          <a:p>
            <a:pPr lvl="1"/>
            <a:r>
              <a:rPr kumimoji="1" lang="en-US" altLang="en-US" smtClean="0">
                <a:latin typeface="Helvetica" panose="020B0604020202020204" pitchFamily="34" charset="0"/>
                <a:cs typeface="Helvetica" panose="020B0604020202020204" pitchFamily="34" charset="0"/>
              </a:rPr>
              <a:t>Distance &amp; location independence</a:t>
            </a:r>
          </a:p>
          <a:p>
            <a:pPr lvl="1"/>
            <a:endParaRPr lang="en-US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smtClean="0">
                <a:latin typeface="Helvetica" panose="020B0604020202020204" pitchFamily="34" charset="0"/>
                <a:cs typeface="Helvetica" panose="020B0604020202020204" pitchFamily="34" charset="0"/>
              </a:rPr>
              <a:t>Cons</a:t>
            </a:r>
          </a:p>
          <a:p>
            <a:pPr lvl="1"/>
            <a:r>
              <a:rPr lang="en-US" altLang="en-US" smtClean="0">
                <a:latin typeface="Helvetica" panose="020B0604020202020204" pitchFamily="34" charset="0"/>
                <a:cs typeface="Helvetica" panose="020B0604020202020204" pitchFamily="34" charset="0"/>
              </a:rPr>
              <a:t>More complex management &amp; control</a:t>
            </a:r>
          </a:p>
          <a:p>
            <a:pPr lvl="1"/>
            <a:r>
              <a:rPr lang="en-US" smtClean="0">
                <a:latin typeface="Helvetica" panose="020B0604020202020204" pitchFamily="34" charset="0"/>
                <a:cs typeface="Helvetica" panose="020B0604020202020204" pitchFamily="34" charset="0"/>
              </a:rPr>
              <a:t>Security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75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23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pic>
        <p:nvPicPr>
          <p:cNvPr id="11" name="Picture Placeholder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04"/>
            <a:ext cx="12192000" cy="6819391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77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24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90600" y="5175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latin typeface="Helvetica" panose="020B0604020202020204" pitchFamily="34" charset="0"/>
                <a:cs typeface="Helvetica" panose="020B0604020202020204" pitchFamily="34" charset="0"/>
              </a:rPr>
              <a:t>Benefits of Hadoop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800" smtClean="0">
                <a:latin typeface="Helvetica" panose="020B0604020202020204" pitchFamily="34" charset="0"/>
                <a:cs typeface="Helvetica" panose="020B0604020202020204" pitchFamily="34" charset="0"/>
              </a:rPr>
              <a:t>Store and process big data of any kind quickly</a:t>
            </a:r>
          </a:p>
          <a:p>
            <a:pPr lvl="1"/>
            <a:r>
              <a:rPr lang="en-US" sz="2800" smtClean="0">
                <a:latin typeface="Helvetica" panose="020B0604020202020204" pitchFamily="34" charset="0"/>
                <a:cs typeface="Helvetica" panose="020B0604020202020204" pitchFamily="34" charset="0"/>
              </a:rPr>
              <a:t>Flexibility with data structure and preprocessing</a:t>
            </a:r>
          </a:p>
          <a:p>
            <a:pPr lvl="1"/>
            <a:r>
              <a:rPr lang="en-US" sz="2800" smtClean="0">
                <a:latin typeface="Helvetica" panose="020B0604020202020204" pitchFamily="34" charset="0"/>
                <a:cs typeface="Helvetica" panose="020B0604020202020204" pitchFamily="34" charset="0"/>
              </a:rPr>
              <a:t>Fault tolerance</a:t>
            </a:r>
          </a:p>
          <a:p>
            <a:pPr lvl="1"/>
            <a:r>
              <a:rPr lang="en-US" sz="2800" smtClean="0">
                <a:latin typeface="Helvetica" panose="020B0604020202020204" pitchFamily="34" charset="0"/>
                <a:cs typeface="Helvetica" panose="020B0604020202020204" pitchFamily="34" charset="0"/>
              </a:rPr>
              <a:t>Scalable</a:t>
            </a:r>
          </a:p>
          <a:p>
            <a:pPr lvl="1"/>
            <a:r>
              <a:rPr lang="en-US" sz="2800" smtClean="0">
                <a:latin typeface="Helvetica" panose="020B0604020202020204" pitchFamily="34" charset="0"/>
                <a:cs typeface="Helvetica" panose="020B0604020202020204" pitchFamily="34" charset="0"/>
              </a:rPr>
              <a:t>Low cost</a:t>
            </a:r>
            <a:endParaRPr lang="en-US" sz="2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26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25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latin typeface="Helvetica" panose="020B0604020202020204" pitchFamily="34" charset="0"/>
                <a:cs typeface="Helvetica" panose="020B0604020202020204" pitchFamily="34" charset="0"/>
              </a:rPr>
              <a:t>Who uses Hadoop?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5" name="Content Placehold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976597"/>
            <a:ext cx="5804311" cy="326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99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26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38200" y="365129"/>
            <a:ext cx="105156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latin typeface="Helvetica" panose="020B0604020202020204" pitchFamily="34" charset="0"/>
                <a:cs typeface="Helvetica" panose="020B0604020202020204" pitchFamily="34" charset="0"/>
              </a:rPr>
              <a:t>Hadoop Ecosystem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1" name="Content Placeholder 3" descr="Screen Shot 2016-07-20 at 10.19.13 AM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41" r="1517" b="5363"/>
          <a:stretch/>
        </p:blipFill>
        <p:spPr>
          <a:xfrm>
            <a:off x="2483309" y="3262756"/>
            <a:ext cx="6971083" cy="284842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</p:pic>
      <p:sp>
        <p:nvSpPr>
          <p:cNvPr id="12" name="Rectangle 11"/>
          <p:cNvSpPr/>
          <p:nvPr/>
        </p:nvSpPr>
        <p:spPr>
          <a:xfrm>
            <a:off x="2906991" y="1349877"/>
            <a:ext cx="696427" cy="34823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906991" y="2007555"/>
            <a:ext cx="696427" cy="34823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994787" y="2007555"/>
            <a:ext cx="696427" cy="34823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906992" y="2598008"/>
            <a:ext cx="1784223" cy="398495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019389" y="1875637"/>
            <a:ext cx="329778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069374" y="2451380"/>
            <a:ext cx="329778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2" idx="2"/>
            <a:endCxn id="16" idx="0"/>
          </p:cNvCxnSpPr>
          <p:nvPr/>
        </p:nvCxnSpPr>
        <p:spPr>
          <a:xfrm>
            <a:off x="3255203" y="1698113"/>
            <a:ext cx="0" cy="309445"/>
          </a:xfrm>
          <a:prstGeom prst="straightConnector1">
            <a:avLst/>
          </a:prstGeom>
          <a:ln>
            <a:solidFill>
              <a:schemeClr val="accent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302031" y="2296661"/>
            <a:ext cx="0" cy="309445"/>
          </a:xfrm>
          <a:prstGeom prst="straightConnector1">
            <a:avLst/>
          </a:prstGeom>
          <a:ln>
            <a:solidFill>
              <a:schemeClr val="accent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3255203" y="2296661"/>
            <a:ext cx="0" cy="309445"/>
          </a:xfrm>
          <a:prstGeom prst="straightConnector1">
            <a:avLst/>
          </a:prstGeom>
          <a:ln>
            <a:solidFill>
              <a:schemeClr val="accent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962010" y="1584125"/>
            <a:ext cx="3240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Layer Diagram 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5445308" y="1795801"/>
            <a:ext cx="523543" cy="798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00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27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latin typeface="Helvetica" panose="020B0604020202020204" pitchFamily="34" charset="0"/>
                <a:cs typeface="Helvetica" panose="020B0604020202020204" pitchFamily="34" charset="0"/>
              </a:rPr>
              <a:t>Hadoop HDFS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838200" y="1433718"/>
            <a:ext cx="9372600" cy="48959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smtClean="0"/>
              <a:t>Hadoop distributed File System (based on Google File System (GFS) paper, 2004)</a:t>
            </a:r>
          </a:p>
          <a:p>
            <a:pPr lvl="1"/>
            <a:r>
              <a:rPr lang="en-US" sz="2000" smtClean="0"/>
              <a:t>Serves as the distributed file system for most tools in the Hadoop ecosystem</a:t>
            </a:r>
          </a:p>
          <a:p>
            <a:pPr lvl="1"/>
            <a:r>
              <a:rPr lang="en-US" sz="2000" smtClean="0"/>
              <a:t>Scalability for large data sets </a:t>
            </a:r>
          </a:p>
          <a:p>
            <a:pPr lvl="1"/>
            <a:r>
              <a:rPr lang="en-US" sz="2000" smtClean="0"/>
              <a:t>Reliability to cope with hardware failures </a:t>
            </a:r>
          </a:p>
          <a:p>
            <a:r>
              <a:rPr lang="en-US" sz="2000" smtClean="0"/>
              <a:t>HDFS good for:</a:t>
            </a:r>
          </a:p>
          <a:p>
            <a:pPr lvl="1"/>
            <a:r>
              <a:rPr lang="en-US" sz="2000" smtClean="0"/>
              <a:t>Large files</a:t>
            </a:r>
          </a:p>
          <a:p>
            <a:pPr lvl="1"/>
            <a:r>
              <a:rPr lang="en-US" sz="2000" smtClean="0"/>
              <a:t>Streaming data</a:t>
            </a:r>
          </a:p>
          <a:p>
            <a:r>
              <a:rPr lang="en-US" sz="2000" smtClean="0"/>
              <a:t>Not good for:</a:t>
            </a:r>
          </a:p>
          <a:p>
            <a:pPr lvl="1"/>
            <a:r>
              <a:rPr lang="en-US" sz="2000" smtClean="0"/>
              <a:t>Lots of small files</a:t>
            </a:r>
          </a:p>
          <a:p>
            <a:pPr lvl="1"/>
            <a:r>
              <a:rPr lang="en-US" sz="2000" smtClean="0"/>
              <a:t>Random access to files</a:t>
            </a:r>
          </a:p>
          <a:p>
            <a:pPr lvl="1"/>
            <a:r>
              <a:rPr lang="en-US" sz="2000" smtClean="0"/>
              <a:t>Low latency access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7726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28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latin typeface="Helvetica" panose="020B0604020202020204" pitchFamily="34" charset="0"/>
                <a:cs typeface="Helvetica" panose="020B0604020202020204" pitchFamily="34" charset="0"/>
              </a:rPr>
              <a:t>Design of Hadoop Distributed File System (HDFS)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838200" y="1840617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Master-Slave design</a:t>
            </a:r>
          </a:p>
          <a:p>
            <a:r>
              <a:rPr lang="en-US" smtClean="0"/>
              <a:t>Master Node</a:t>
            </a:r>
          </a:p>
          <a:p>
            <a:pPr lvl="1"/>
            <a:r>
              <a:rPr lang="en-US" smtClean="0"/>
              <a:t>Single NameNode for managing metadata</a:t>
            </a:r>
          </a:p>
          <a:p>
            <a:r>
              <a:rPr lang="en-US" smtClean="0"/>
              <a:t>Slave Nodes</a:t>
            </a:r>
          </a:p>
          <a:p>
            <a:pPr lvl="1"/>
            <a:r>
              <a:rPr lang="en-US" smtClean="0"/>
              <a:t>Multiple DataNodes for storing data</a:t>
            </a:r>
          </a:p>
          <a:p>
            <a:r>
              <a:rPr lang="en-US" smtClean="0"/>
              <a:t>Other</a:t>
            </a:r>
          </a:p>
          <a:p>
            <a:pPr lvl="1"/>
            <a:r>
              <a:rPr lang="en-US" smtClean="0"/>
              <a:t>Secondary NameNode as a backup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251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29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90600" y="5175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latin typeface="Helvetica" panose="020B0604020202020204" pitchFamily="34" charset="0"/>
                <a:cs typeface="Helvetica" panose="020B0604020202020204" pitchFamily="34" charset="0"/>
              </a:rPr>
              <a:t>HDFS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smtClean="0">
                <a:latin typeface="Helvetica" panose="020B0604020202020204" pitchFamily="34" charset="0"/>
                <a:cs typeface="Helvetica" panose="020B0604020202020204" pitchFamily="34" charset="0"/>
              </a:rPr>
              <a:t>HDFS files are divided into blocks</a:t>
            </a:r>
          </a:p>
          <a:p>
            <a:pPr lvl="1"/>
            <a:r>
              <a:rPr lang="en-US" sz="2600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fr-FR" sz="2600" smtClean="0">
                <a:latin typeface="Helvetica" panose="020B0604020202020204" pitchFamily="34" charset="0"/>
                <a:cs typeface="Helvetica" panose="020B0604020202020204" pitchFamily="34" charset="0"/>
              </a:rPr>
              <a:t>’</a:t>
            </a:r>
            <a:r>
              <a:rPr lang="en-US" sz="2600" smtClean="0">
                <a:latin typeface="Helvetica" panose="020B0604020202020204" pitchFamily="34" charset="0"/>
                <a:cs typeface="Helvetica" panose="020B0604020202020204" pitchFamily="34" charset="0"/>
              </a:rPr>
              <a:t>s the basic unit of read/write </a:t>
            </a:r>
          </a:p>
          <a:p>
            <a:pPr lvl="1"/>
            <a:r>
              <a:rPr lang="en-US" sz="2600" smtClean="0">
                <a:latin typeface="Helvetica" panose="020B0604020202020204" pitchFamily="34" charset="0"/>
                <a:cs typeface="Helvetica" panose="020B0604020202020204" pitchFamily="34" charset="0"/>
              </a:rPr>
              <a:t>Default size is 64MB, could be larger (128MB)</a:t>
            </a:r>
          </a:p>
          <a:p>
            <a:pPr lvl="1"/>
            <a:r>
              <a:rPr lang="en-US" sz="2600" smtClean="0">
                <a:latin typeface="Helvetica" panose="020B0604020202020204" pitchFamily="34" charset="0"/>
                <a:cs typeface="Helvetica" panose="020B0604020202020204" pitchFamily="34" charset="0"/>
              </a:rPr>
              <a:t>Hence makes HDFS good for storing larger files</a:t>
            </a:r>
          </a:p>
          <a:p>
            <a:r>
              <a:rPr lang="en-US" sz="2600" smtClean="0">
                <a:latin typeface="Helvetica" panose="020B0604020202020204" pitchFamily="34" charset="0"/>
                <a:cs typeface="Helvetica" panose="020B0604020202020204" pitchFamily="34" charset="0"/>
              </a:rPr>
              <a:t>HDFS blocks are replicated multiple times</a:t>
            </a:r>
          </a:p>
          <a:p>
            <a:pPr lvl="1"/>
            <a:r>
              <a:rPr lang="en-US" sz="2600" smtClean="0">
                <a:latin typeface="Helvetica" panose="020B0604020202020204" pitchFamily="34" charset="0"/>
                <a:cs typeface="Helvetica" panose="020B0604020202020204" pitchFamily="34" charset="0"/>
              </a:rPr>
              <a:t>One block stored at multiple location, also at different racks (usually 3 times)</a:t>
            </a:r>
          </a:p>
          <a:p>
            <a:pPr lvl="1"/>
            <a:r>
              <a:rPr lang="en-US" sz="2600" smtClean="0">
                <a:latin typeface="Helvetica" panose="020B0604020202020204" pitchFamily="34" charset="0"/>
                <a:cs typeface="Helvetica" panose="020B0604020202020204" pitchFamily="34" charset="0"/>
              </a:rPr>
              <a:t>This makes HDFS storage fault tolerant and faster to read</a:t>
            </a:r>
            <a:endParaRPr lang="en-US" sz="2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260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990600" y="5175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Most Valuable Resource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6139" y="1899425"/>
            <a:ext cx="4017881" cy="396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098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30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latin typeface="Helvetica" panose="020B0604020202020204" pitchFamily="34" charset="0"/>
                <a:cs typeface="Helvetica" panose="020B0604020202020204" pitchFamily="34" charset="0"/>
              </a:rPr>
              <a:t>HDFS Architecture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364534" y="2687117"/>
            <a:ext cx="1242643" cy="8671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NameNode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933873" y="4121026"/>
            <a:ext cx="1365541" cy="48479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DataNode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933873" y="5010865"/>
            <a:ext cx="1365541" cy="48479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DataNode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547401" y="5010865"/>
            <a:ext cx="1365541" cy="48479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DataNode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165568" y="5065490"/>
            <a:ext cx="1365541" cy="48479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DataNode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790561" y="4123209"/>
            <a:ext cx="1365541" cy="48479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DataNode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790561" y="5065490"/>
            <a:ext cx="1365541" cy="48479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DataNode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3794166" y="3554292"/>
            <a:ext cx="2068793" cy="56673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364536" y="3554292"/>
            <a:ext cx="498423" cy="56673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862958" y="3554292"/>
            <a:ext cx="2423835" cy="56673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862954" y="3554292"/>
            <a:ext cx="744220" cy="56891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3794165" y="3556475"/>
            <a:ext cx="2118779" cy="14543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912945" y="3556471"/>
            <a:ext cx="2373849" cy="15090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4" idx="0"/>
          </p:cNvCxnSpPr>
          <p:nvPr/>
        </p:nvCxnSpPr>
        <p:spPr>
          <a:xfrm flipH="1">
            <a:off x="5230170" y="3556475"/>
            <a:ext cx="682771" cy="145439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4547401" y="4121026"/>
            <a:ext cx="1365541" cy="48479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DataNode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5912942" y="3556471"/>
            <a:ext cx="694235" cy="15090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6165568" y="4121026"/>
            <a:ext cx="1365541" cy="48479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DataNode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531106" y="2687117"/>
            <a:ext cx="1242643" cy="8671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Secondary NameNode</a:t>
            </a:r>
          </a:p>
        </p:txBody>
      </p:sp>
      <p:cxnSp>
        <p:nvCxnSpPr>
          <p:cNvPr id="29" name="Straight Arrow Connector 28"/>
          <p:cNvCxnSpPr>
            <a:endCxn id="28" idx="1"/>
          </p:cNvCxnSpPr>
          <p:nvPr/>
        </p:nvCxnSpPr>
        <p:spPr>
          <a:xfrm>
            <a:off x="6607178" y="3120703"/>
            <a:ext cx="923931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Snip Same Side Corner Rectangle 29"/>
          <p:cNvSpPr/>
          <p:nvPr/>
        </p:nvSpPr>
        <p:spPr>
          <a:xfrm>
            <a:off x="2810972" y="2737095"/>
            <a:ext cx="1283608" cy="819376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</a:t>
            </a:r>
          </a:p>
        </p:txBody>
      </p:sp>
      <p:cxnSp>
        <p:nvCxnSpPr>
          <p:cNvPr id="31" name="Straight Connector 30"/>
          <p:cNvCxnSpPr>
            <a:endCxn id="10" idx="1"/>
          </p:cNvCxnSpPr>
          <p:nvPr/>
        </p:nvCxnSpPr>
        <p:spPr>
          <a:xfrm>
            <a:off x="4094580" y="3120703"/>
            <a:ext cx="126995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459284" y="5627670"/>
            <a:ext cx="2246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Heartbeat, </a:t>
            </a:r>
            <a:r>
              <a:rPr lang="en-US" dirty="0" smtClean="0"/>
              <a:t>CMD, </a:t>
            </a:r>
            <a:r>
              <a:rPr lang="en-US" dirty="0"/>
              <a:t>Data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8530714" y="5809612"/>
            <a:ext cx="99806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871907" y="1873970"/>
            <a:ext cx="6855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NameNode</a:t>
            </a:r>
            <a:r>
              <a:rPr lang="en-US" dirty="0"/>
              <a:t> keeps the metadata, the name, location and directory</a:t>
            </a:r>
          </a:p>
          <a:p>
            <a:r>
              <a:rPr lang="en-US" b="1" dirty="0"/>
              <a:t>DataNode</a:t>
            </a:r>
            <a:r>
              <a:rPr lang="en-US" dirty="0"/>
              <a:t> provide storage for blocks of data</a:t>
            </a:r>
          </a:p>
        </p:txBody>
      </p:sp>
    </p:spTree>
    <p:extLst>
      <p:ext uri="{BB962C8B-B14F-4D97-AF65-F5344CB8AC3E}">
        <p14:creationId xmlns:p14="http://schemas.microsoft.com/office/powerpoint/2010/main" val="4037372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31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9" name="Content Placeholder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10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842679" y="2939516"/>
            <a:ext cx="6186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happens </a:t>
            </a:r>
            <a:r>
              <a:rPr lang="en-US" sz="3600" dirty="0">
                <a:latin typeface="Helvetica" panose="020B0604020202020204" pitchFamily="34" charset="0"/>
                <a:cs typeface="Helvetica" panose="020B0604020202020204" pitchFamily="34" charset="0"/>
              </a:rPr>
              <a:t>if</a:t>
            </a:r>
            <a:r>
              <a:rPr lang="en-US" sz="3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node(s) fail?</a:t>
            </a:r>
          </a:p>
        </p:txBody>
      </p:sp>
    </p:spTree>
    <p:extLst>
      <p:ext uri="{BB962C8B-B14F-4D97-AF65-F5344CB8AC3E}">
        <p14:creationId xmlns:p14="http://schemas.microsoft.com/office/powerpoint/2010/main" val="1913613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32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699747" y="1604225"/>
            <a:ext cx="1024155" cy="47114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723904" y="1604225"/>
            <a:ext cx="675943" cy="471141"/>
          </a:xfrm>
          <a:prstGeom prst="rect">
            <a:avLst/>
          </a:prstGeom>
          <a:solidFill>
            <a:srgbClr val="80008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99847" y="1604225"/>
            <a:ext cx="675943" cy="471141"/>
          </a:xfrm>
          <a:prstGeom prst="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075789" y="1606407"/>
            <a:ext cx="675943" cy="471141"/>
          </a:xfrm>
          <a:prstGeom prst="rect">
            <a:avLst/>
          </a:prstGeom>
          <a:solidFill>
            <a:srgbClr val="99663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751732" y="1608588"/>
            <a:ext cx="675943" cy="471141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B4</a:t>
            </a:r>
          </a:p>
        </p:txBody>
      </p:sp>
      <p:sp>
        <p:nvSpPr>
          <p:cNvPr id="17" name="Snip Same Side Corner Rectangle 16"/>
          <p:cNvSpPr/>
          <p:nvPr/>
        </p:nvSpPr>
        <p:spPr>
          <a:xfrm>
            <a:off x="2511724" y="2580648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003325" y="3090292"/>
            <a:ext cx="675943" cy="471141"/>
          </a:xfrm>
          <a:prstGeom prst="rect">
            <a:avLst/>
          </a:prstGeom>
          <a:solidFill>
            <a:srgbClr val="80008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B1</a:t>
            </a:r>
          </a:p>
        </p:txBody>
      </p:sp>
      <p:sp>
        <p:nvSpPr>
          <p:cNvPr id="19" name="Snip Same Side Corner Rectangle 18"/>
          <p:cNvSpPr/>
          <p:nvPr/>
        </p:nvSpPr>
        <p:spPr>
          <a:xfrm>
            <a:off x="4471276" y="2580648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Snip Same Side Corner Rectangle 19"/>
          <p:cNvSpPr/>
          <p:nvPr/>
        </p:nvSpPr>
        <p:spPr>
          <a:xfrm>
            <a:off x="6364737" y="2580648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924096" y="3092473"/>
            <a:ext cx="675943" cy="471141"/>
          </a:xfrm>
          <a:prstGeom prst="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B2</a:t>
            </a:r>
          </a:p>
        </p:txBody>
      </p:sp>
      <p:sp>
        <p:nvSpPr>
          <p:cNvPr id="22" name="Snip Same Side Corner Rectangle 21"/>
          <p:cNvSpPr/>
          <p:nvPr/>
        </p:nvSpPr>
        <p:spPr>
          <a:xfrm>
            <a:off x="2511724" y="3839205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31664" y="4014271"/>
            <a:ext cx="675943" cy="471141"/>
          </a:xfrm>
          <a:prstGeom prst="rect">
            <a:avLst/>
          </a:prstGeom>
          <a:solidFill>
            <a:srgbClr val="80008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B1</a:t>
            </a:r>
          </a:p>
        </p:txBody>
      </p:sp>
      <p:sp>
        <p:nvSpPr>
          <p:cNvPr id="24" name="Snip Same Side Corner Rectangle 23"/>
          <p:cNvSpPr/>
          <p:nvPr/>
        </p:nvSpPr>
        <p:spPr>
          <a:xfrm>
            <a:off x="4471276" y="3839205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Snip Same Side Corner Rectangle 24"/>
          <p:cNvSpPr/>
          <p:nvPr/>
        </p:nvSpPr>
        <p:spPr>
          <a:xfrm>
            <a:off x="6364737" y="3839205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751731" y="4357289"/>
            <a:ext cx="675943" cy="471141"/>
          </a:xfrm>
          <a:prstGeom prst="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B2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971373" y="4357289"/>
            <a:ext cx="675943" cy="471141"/>
          </a:xfrm>
          <a:prstGeom prst="rect">
            <a:avLst/>
          </a:prstGeom>
          <a:solidFill>
            <a:srgbClr val="99663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B3</a:t>
            </a:r>
          </a:p>
        </p:txBody>
      </p:sp>
      <p:sp>
        <p:nvSpPr>
          <p:cNvPr id="28" name="Snip Same Side Corner Rectangle 27"/>
          <p:cNvSpPr/>
          <p:nvPr/>
        </p:nvSpPr>
        <p:spPr>
          <a:xfrm>
            <a:off x="2511724" y="5095296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Snip Same Side Corner Rectangle 28"/>
          <p:cNvSpPr/>
          <p:nvPr/>
        </p:nvSpPr>
        <p:spPr>
          <a:xfrm>
            <a:off x="4471276" y="5095296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Snip Same Side Corner Rectangle 29"/>
          <p:cNvSpPr/>
          <p:nvPr/>
        </p:nvSpPr>
        <p:spPr>
          <a:xfrm>
            <a:off x="6364737" y="5095296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964545" y="5607121"/>
            <a:ext cx="675943" cy="471141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B4</a:t>
            </a:r>
          </a:p>
        </p:txBody>
      </p:sp>
      <p:sp>
        <p:nvSpPr>
          <p:cNvPr id="32" name="Rectangle 31"/>
          <p:cNvSpPr/>
          <p:nvPr/>
        </p:nvSpPr>
        <p:spPr>
          <a:xfrm>
            <a:off x="4876301" y="5611483"/>
            <a:ext cx="675943" cy="471141"/>
          </a:xfrm>
          <a:prstGeom prst="rect">
            <a:avLst/>
          </a:prstGeom>
          <a:solidFill>
            <a:srgbClr val="99663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B3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889957" y="4348564"/>
            <a:ext cx="675943" cy="471141"/>
          </a:xfrm>
          <a:prstGeom prst="rect">
            <a:avLst/>
          </a:prstGeom>
          <a:solidFill>
            <a:srgbClr val="80008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B1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808541" y="3092473"/>
            <a:ext cx="675943" cy="471141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B4</a:t>
            </a:r>
          </a:p>
        </p:txBody>
      </p:sp>
      <p:sp>
        <p:nvSpPr>
          <p:cNvPr id="35" name="Snip Same Side Corner Rectangle 34"/>
          <p:cNvSpPr/>
          <p:nvPr/>
        </p:nvSpPr>
        <p:spPr>
          <a:xfrm>
            <a:off x="8249184" y="2580648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Snip Same Side Corner Rectangle 35"/>
          <p:cNvSpPr/>
          <p:nvPr/>
        </p:nvSpPr>
        <p:spPr>
          <a:xfrm>
            <a:off x="8242356" y="3839205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Snip Same Side Corner Rectangle 36"/>
          <p:cNvSpPr/>
          <p:nvPr/>
        </p:nvSpPr>
        <p:spPr>
          <a:xfrm>
            <a:off x="8242356" y="5097477"/>
            <a:ext cx="1604511" cy="1106157"/>
          </a:xfrm>
          <a:prstGeom prst="snip2Same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Node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8692988" y="3092473"/>
            <a:ext cx="675943" cy="471141"/>
          </a:xfrm>
          <a:prstGeom prst="rect">
            <a:avLst/>
          </a:prstGeom>
          <a:solidFill>
            <a:srgbClr val="99663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B3</a:t>
            </a:r>
          </a:p>
        </p:txBody>
      </p:sp>
      <p:sp>
        <p:nvSpPr>
          <p:cNvPr id="39" name="Rectangle 38"/>
          <p:cNvSpPr/>
          <p:nvPr/>
        </p:nvSpPr>
        <p:spPr>
          <a:xfrm>
            <a:off x="8692988" y="4348564"/>
            <a:ext cx="675943" cy="471141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B4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692988" y="5613379"/>
            <a:ext cx="675943" cy="471141"/>
          </a:xfrm>
          <a:prstGeom prst="rect">
            <a:avLst/>
          </a:prstGeom>
          <a:solidFill>
            <a:srgbClr val="0000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808541" y="5606836"/>
            <a:ext cx="675943" cy="471141"/>
          </a:xfrm>
          <a:prstGeom prst="rect">
            <a:avLst/>
          </a:prstGeom>
          <a:solidFill>
            <a:srgbClr val="80008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B1</a:t>
            </a:r>
          </a:p>
        </p:txBody>
      </p:sp>
      <p:cxnSp>
        <p:nvCxnSpPr>
          <p:cNvPr id="42" name="Straight Arrow Connector 41"/>
          <p:cNvCxnSpPr/>
          <p:nvPr/>
        </p:nvCxnSpPr>
        <p:spPr>
          <a:xfrm flipH="1">
            <a:off x="4471277" y="2102680"/>
            <a:ext cx="481223" cy="355063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6977044" y="2116336"/>
            <a:ext cx="75103" cy="355063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5600038" y="2129992"/>
            <a:ext cx="28405" cy="355063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307930" y="2079730"/>
            <a:ext cx="500611" cy="279953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itle 2"/>
          <p:cNvSpPr txBox="1">
            <a:spLocks/>
          </p:cNvSpPr>
          <p:nvPr/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latin typeface="Helvetica" panose="020B0604020202020204" pitchFamily="34" charset="0"/>
                <a:cs typeface="Helvetica" panose="020B0604020202020204" pitchFamily="34" charset="0"/>
              </a:rPr>
              <a:t>Solution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295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33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90600" y="5175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smtClean="0">
                <a:latin typeface="Helvetica" panose="020B0604020202020204" pitchFamily="34" charset="0"/>
                <a:cs typeface="Helvetica" panose="020B0604020202020204" pitchFamily="34" charset="0"/>
              </a:rPr>
              <a:t>MapReduce: Simple Programming for Big Data</a:t>
            </a:r>
            <a:endParaRPr lang="en-US" sz="32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 smtClean="0"/>
              <a:t>MapReduce</a:t>
            </a:r>
            <a:r>
              <a:rPr lang="en-US" sz="2400" dirty="0" smtClean="0"/>
              <a:t> is simple programming paradigm for the Hadoop ecosystem</a:t>
            </a:r>
          </a:p>
          <a:p>
            <a:r>
              <a:rPr lang="en-US" sz="2400" dirty="0" smtClean="0"/>
              <a:t>Traditional parallel programming requires expertise of different computing/systems concepts</a:t>
            </a:r>
          </a:p>
          <a:p>
            <a:pPr lvl="1"/>
            <a:r>
              <a:rPr lang="en-US" dirty="0" smtClean="0"/>
              <a:t>examples: multithreads, synchronization mechanisms (locks, semaphores, and monitors )</a:t>
            </a:r>
          </a:p>
          <a:p>
            <a:pPr lvl="1"/>
            <a:r>
              <a:rPr lang="en-US" dirty="0" smtClean="0"/>
              <a:t>incorrect use: can crash your program, get incorrect results, or severely impact performance</a:t>
            </a:r>
          </a:p>
          <a:p>
            <a:pPr lvl="1"/>
            <a:r>
              <a:rPr lang="en-US" dirty="0" smtClean="0"/>
              <a:t>Usually not fault tolerant to hardware failure</a:t>
            </a:r>
          </a:p>
          <a:p>
            <a:r>
              <a:rPr lang="en-US" sz="2400" dirty="0" smtClean="0"/>
              <a:t>The </a:t>
            </a:r>
            <a:r>
              <a:rPr lang="en-US" sz="2400" dirty="0" err="1" smtClean="0"/>
              <a:t>MapReduce</a:t>
            </a:r>
            <a:r>
              <a:rPr lang="en-US" sz="2400" dirty="0" smtClean="0"/>
              <a:t> programming model greatly simplifies running code in parallel</a:t>
            </a:r>
          </a:p>
          <a:p>
            <a:pPr lvl="1"/>
            <a:r>
              <a:rPr lang="en-US" sz="2000" dirty="0" smtClean="0"/>
              <a:t>you don't have to deal with any of above issues </a:t>
            </a:r>
          </a:p>
          <a:p>
            <a:pPr lvl="1"/>
            <a:r>
              <a:rPr lang="en-US" sz="2000" dirty="0" smtClean="0"/>
              <a:t>only need to create, map and reduce functions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16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34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885"/>
            <a:ext cx="12192000" cy="688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432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35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5611840" y="3754295"/>
            <a:ext cx="3932237" cy="807720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 is Hadoop ?</a:t>
            </a:r>
            <a:endParaRPr lang="en-US" sz="36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smtClean="0">
                <a:latin typeface="Helvetica" panose="020B0604020202020204" pitchFamily="34" charset="0"/>
                <a:cs typeface="Helvetica" panose="020B0604020202020204" pitchFamily="34" charset="0"/>
              </a:rPr>
              <a:t>Word count</a:t>
            </a:r>
            <a:endParaRPr lang="en-US" sz="40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7" name="內容版面配置區 3" descr="螢幕快照 2012-05-31 上午11.44.58.png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8" r="2"/>
          <a:stretch/>
        </p:blipFill>
        <p:spPr>
          <a:xfrm>
            <a:off x="2087680" y="1835837"/>
            <a:ext cx="8077600" cy="3162741"/>
          </a:xfrm>
          <a:prstGeom prst="rect">
            <a:avLst/>
          </a:prstGeom>
        </p:spPr>
      </p:pic>
      <p:sp>
        <p:nvSpPr>
          <p:cNvPr id="18" name="文字方塊 7"/>
          <p:cNvSpPr txBox="1"/>
          <p:nvPr/>
        </p:nvSpPr>
        <p:spPr>
          <a:xfrm>
            <a:off x="2087680" y="5389000"/>
            <a:ext cx="3015249" cy="646331"/>
          </a:xfrm>
          <a:prstGeom prst="rect">
            <a:avLst/>
          </a:prstGeom>
          <a:noFill/>
          <a:ln>
            <a:solidFill>
              <a:schemeClr val="bg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TW" dirty="0"/>
              <a:t>0:The cat sat on the mat</a:t>
            </a:r>
          </a:p>
          <a:p>
            <a:r>
              <a:rPr lang="en-US" altLang="zh-TW" dirty="0"/>
              <a:t>1:The aardvark sat on the sofa</a:t>
            </a:r>
            <a:endParaRPr lang="zh-TW" altLang="en-US" dirty="0"/>
          </a:p>
        </p:txBody>
      </p:sp>
      <p:sp>
        <p:nvSpPr>
          <p:cNvPr id="19" name="文字方塊 5"/>
          <p:cNvSpPr txBox="1"/>
          <p:nvPr/>
        </p:nvSpPr>
        <p:spPr>
          <a:xfrm>
            <a:off x="5745484" y="5389000"/>
            <a:ext cx="1355628" cy="646331"/>
          </a:xfrm>
          <a:prstGeom prst="rect">
            <a:avLst/>
          </a:prstGeom>
          <a:noFill/>
          <a:ln>
            <a:solidFill>
              <a:schemeClr val="bg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altLang="zh-TW" dirty="0"/>
              <a:t>Key: word</a:t>
            </a:r>
          </a:p>
          <a:p>
            <a:r>
              <a:rPr lang="en-US" altLang="zh-TW" dirty="0"/>
              <a:t>Value: count</a:t>
            </a:r>
            <a:endParaRPr lang="zh-TW" altLang="en-US" dirty="0"/>
          </a:p>
        </p:txBody>
      </p:sp>
      <p:sp>
        <p:nvSpPr>
          <p:cNvPr id="20" name="文字方塊 6"/>
          <p:cNvSpPr txBox="1"/>
          <p:nvPr/>
        </p:nvSpPr>
        <p:spPr>
          <a:xfrm>
            <a:off x="8115552" y="5389000"/>
            <a:ext cx="2049728" cy="646331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lang="en-US" altLang="zh-TW" dirty="0"/>
              <a:t>Key: word</a:t>
            </a:r>
          </a:p>
          <a:p>
            <a:r>
              <a:rPr lang="en-US" altLang="zh-TW" dirty="0"/>
              <a:t>Value: sum of count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8125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36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04193" y="2580290"/>
            <a:ext cx="11076327" cy="170267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Questions &amp; Discussions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990600" y="5175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Thank you</a:t>
            </a:r>
            <a:endParaRPr 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61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6096000" y="4831558"/>
            <a:ext cx="4374932" cy="149304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  <a:scene3d>
            <a:camera prst="orthographicFront"/>
            <a:lightRig rig="threePt" dir="t"/>
          </a:scene3d>
          <a:sp3d>
            <a:bevelB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prstClr val="black"/>
              </a:solidFill>
              <a:latin typeface="Cambria"/>
            </a:endParaRPr>
          </a:p>
        </p:txBody>
      </p:sp>
      <p:sp>
        <p:nvSpPr>
          <p:cNvPr id="13" name="Rounded Rectangle 6"/>
          <p:cNvSpPr>
            <a:spLocks noChangeArrowheads="1"/>
          </p:cNvSpPr>
          <p:nvPr/>
        </p:nvSpPr>
        <p:spPr bwMode="auto">
          <a:xfrm>
            <a:off x="1231105" y="4355432"/>
            <a:ext cx="4056996" cy="2026444"/>
          </a:xfrm>
          <a:prstGeom prst="roundRect">
            <a:avLst>
              <a:gd name="adj" fmla="val 2250"/>
            </a:avLst>
          </a:prstGeom>
          <a:solidFill>
            <a:schemeClr val="bg1"/>
          </a:solidFill>
          <a:ln w="22225" algn="ctr">
            <a:solidFill>
              <a:srgbClr val="035642"/>
            </a:solidFill>
            <a:round/>
            <a:headEnd/>
            <a:tailEnd/>
          </a:ln>
          <a:extLst/>
        </p:spPr>
        <p:txBody>
          <a:bodyPr lIns="0" tIns="0" rIns="0" bIns="0"/>
          <a:lstStyle/>
          <a:p>
            <a:pPr>
              <a:lnSpc>
                <a:spcPct val="107000"/>
              </a:lnSpc>
            </a:pPr>
            <a:endParaRPr lang="en-US" sz="1400" b="1">
              <a:solidFill>
                <a:prstClr val="black"/>
              </a:solidFill>
              <a:latin typeface="Verdana" pitchFamily="34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1587062" y="990601"/>
            <a:ext cx="2186280" cy="214734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5" name="Rectangle 24"/>
          <p:cNvSpPr>
            <a:spLocks noChangeArrowheads="1"/>
          </p:cNvSpPr>
          <p:nvPr/>
        </p:nvSpPr>
        <p:spPr bwMode="auto">
          <a:xfrm>
            <a:off x="838200" y="1904762"/>
            <a:ext cx="5486400" cy="1600438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8800" b="1" dirty="0">
                <a:solidFill>
                  <a:srgbClr val="C0504D">
                    <a:lumMod val="75000"/>
                  </a:srgbClr>
                </a:solidFill>
                <a:latin typeface="Cambria" pitchFamily="18" charset="0"/>
              </a:rPr>
              <a:t>DATA</a:t>
            </a:r>
            <a:endParaRPr lang="en-US" sz="8800" dirty="0">
              <a:solidFill>
                <a:srgbClr val="C0504D">
                  <a:lumMod val="75000"/>
                </a:srgbClr>
              </a:solidFill>
              <a:latin typeface="Cambria" pitchFamily="18" charset="0"/>
            </a:endParaRPr>
          </a:p>
        </p:txBody>
      </p:sp>
      <p:sp>
        <p:nvSpPr>
          <p:cNvPr id="16" name="Rectangle 24"/>
          <p:cNvSpPr>
            <a:spLocks noChangeArrowheads="1"/>
          </p:cNvSpPr>
          <p:nvPr/>
        </p:nvSpPr>
        <p:spPr bwMode="auto">
          <a:xfrm>
            <a:off x="1600200" y="3177543"/>
            <a:ext cx="3865140" cy="1055608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1600" dirty="0">
                <a:solidFill>
                  <a:srgbClr val="19705D"/>
                </a:solidFill>
                <a:latin typeface="Cambria" pitchFamily="18" charset="0"/>
              </a:rPr>
              <a:t>Data that is </a:t>
            </a:r>
            <a:r>
              <a:rPr lang="en-US" sz="2000" dirty="0">
                <a:solidFill>
                  <a:srgbClr val="19705D"/>
                </a:solidFill>
                <a:latin typeface="Cambria" pitchFamily="18" charset="0"/>
              </a:rPr>
              <a:t>TOO LARGE </a:t>
            </a:r>
            <a:r>
              <a:rPr lang="en-US" sz="1600" dirty="0">
                <a:solidFill>
                  <a:srgbClr val="19705D"/>
                </a:solidFill>
                <a:latin typeface="Cambria" pitchFamily="18" charset="0"/>
              </a:rPr>
              <a:t>&amp; </a:t>
            </a:r>
            <a:r>
              <a:rPr lang="en-US" sz="2000" dirty="0">
                <a:solidFill>
                  <a:srgbClr val="19705D"/>
                </a:solidFill>
                <a:latin typeface="Cambria" pitchFamily="18" charset="0"/>
              </a:rPr>
              <a:t>TOO COMPLEX </a:t>
            </a:r>
            <a:r>
              <a:rPr lang="en-US" sz="1600" dirty="0">
                <a:solidFill>
                  <a:srgbClr val="19705D"/>
                </a:solidFill>
                <a:latin typeface="Cambria" pitchFamily="18" charset="0"/>
              </a:rPr>
              <a:t>for conventional data tools to capture, store and analyze.</a:t>
            </a:r>
          </a:p>
        </p:txBody>
      </p:sp>
      <p:sp>
        <p:nvSpPr>
          <p:cNvPr id="17" name="Rounded Rectangle 16"/>
          <p:cNvSpPr/>
          <p:nvPr/>
        </p:nvSpPr>
        <p:spPr bwMode="auto">
          <a:xfrm>
            <a:off x="5701865" y="1219202"/>
            <a:ext cx="2286000" cy="16150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19705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Rounded Rectangle 17"/>
          <p:cNvSpPr/>
          <p:nvPr/>
        </p:nvSpPr>
        <p:spPr bwMode="auto">
          <a:xfrm>
            <a:off x="8140264" y="1219202"/>
            <a:ext cx="2286000" cy="16150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19705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9" name="Rounded Rectangle 18"/>
          <p:cNvSpPr/>
          <p:nvPr/>
        </p:nvSpPr>
        <p:spPr bwMode="auto">
          <a:xfrm>
            <a:off x="5701864" y="2895600"/>
            <a:ext cx="2286000" cy="1478756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19705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0" name="Rectangle 24"/>
          <p:cNvSpPr>
            <a:spLocks noChangeArrowheads="1"/>
          </p:cNvSpPr>
          <p:nvPr/>
        </p:nvSpPr>
        <p:spPr bwMode="auto">
          <a:xfrm>
            <a:off x="5733396" y="1295403"/>
            <a:ext cx="2254468" cy="1021556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ambria" pitchFamily="18" charset="0"/>
              </a:rPr>
              <a:t>Shares traded on US Stock Markets each day:</a:t>
            </a:r>
          </a:p>
        </p:txBody>
      </p:sp>
      <p:sp>
        <p:nvSpPr>
          <p:cNvPr id="21" name="Rectangle 24"/>
          <p:cNvSpPr>
            <a:spLocks noChangeArrowheads="1"/>
          </p:cNvSpPr>
          <p:nvPr/>
        </p:nvSpPr>
        <p:spPr bwMode="auto">
          <a:xfrm>
            <a:off x="5701864" y="2209801"/>
            <a:ext cx="2254468" cy="578882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2800" dirty="0">
                <a:solidFill>
                  <a:srgbClr val="19705D"/>
                </a:solidFill>
                <a:latin typeface="Cambria" pitchFamily="18" charset="0"/>
              </a:rPr>
              <a:t>7 Billion</a:t>
            </a:r>
          </a:p>
        </p:txBody>
      </p:sp>
      <p:sp>
        <p:nvSpPr>
          <p:cNvPr id="22" name="Rectangle 24"/>
          <p:cNvSpPr>
            <a:spLocks noChangeArrowheads="1"/>
          </p:cNvSpPr>
          <p:nvPr/>
        </p:nvSpPr>
        <p:spPr bwMode="auto">
          <a:xfrm>
            <a:off x="8140264" y="1219203"/>
            <a:ext cx="2254468" cy="1021556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ambria" pitchFamily="18" charset="0"/>
              </a:rPr>
              <a:t>Data generated in one flight from NY to London:</a:t>
            </a:r>
          </a:p>
        </p:txBody>
      </p:sp>
      <p:sp>
        <p:nvSpPr>
          <p:cNvPr id="23" name="Rectangle 24"/>
          <p:cNvSpPr>
            <a:spLocks noChangeArrowheads="1"/>
          </p:cNvSpPr>
          <p:nvPr/>
        </p:nvSpPr>
        <p:spPr bwMode="auto">
          <a:xfrm>
            <a:off x="8184932" y="2209801"/>
            <a:ext cx="2254468" cy="578882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2800" dirty="0">
                <a:solidFill>
                  <a:srgbClr val="19705D"/>
                </a:solidFill>
                <a:latin typeface="Cambria" pitchFamily="18" charset="0"/>
              </a:rPr>
              <a:t>10 Terabytes</a:t>
            </a:r>
          </a:p>
        </p:txBody>
      </p:sp>
      <p:sp>
        <p:nvSpPr>
          <p:cNvPr id="24" name="Rectangle 24"/>
          <p:cNvSpPr>
            <a:spLocks noChangeArrowheads="1"/>
          </p:cNvSpPr>
          <p:nvPr/>
        </p:nvSpPr>
        <p:spPr bwMode="auto">
          <a:xfrm>
            <a:off x="5733396" y="3049675"/>
            <a:ext cx="2254468" cy="715089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ambria" pitchFamily="18" charset="0"/>
              </a:rPr>
              <a:t>Number of tweets per day on Twitter:</a:t>
            </a: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5809596" y="3803571"/>
            <a:ext cx="2254468" cy="578882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2800" dirty="0">
                <a:solidFill>
                  <a:srgbClr val="19705D"/>
                </a:solidFill>
                <a:latin typeface="Cambria" pitchFamily="18" charset="0"/>
              </a:rPr>
              <a:t>400 Million</a:t>
            </a:r>
          </a:p>
        </p:txBody>
      </p:sp>
      <p:sp>
        <p:nvSpPr>
          <p:cNvPr id="26" name="Rounded Rectangle 25"/>
          <p:cNvSpPr/>
          <p:nvPr/>
        </p:nvSpPr>
        <p:spPr bwMode="auto">
          <a:xfrm>
            <a:off x="8140264" y="2895600"/>
            <a:ext cx="2286000" cy="1478756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19705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7" name="Rectangle 24"/>
          <p:cNvSpPr>
            <a:spLocks noChangeArrowheads="1"/>
          </p:cNvSpPr>
          <p:nvPr/>
        </p:nvSpPr>
        <p:spPr bwMode="auto">
          <a:xfrm>
            <a:off x="8140264" y="2971804"/>
            <a:ext cx="2254468" cy="1021556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ambria" pitchFamily="18" charset="0"/>
              </a:rPr>
              <a:t>Number of ‘Likes’ each day on Facebook:</a:t>
            </a:r>
          </a:p>
        </p:txBody>
      </p:sp>
      <p:sp>
        <p:nvSpPr>
          <p:cNvPr id="28" name="Rectangle 24"/>
          <p:cNvSpPr>
            <a:spLocks noChangeArrowheads="1"/>
          </p:cNvSpPr>
          <p:nvPr/>
        </p:nvSpPr>
        <p:spPr bwMode="auto">
          <a:xfrm>
            <a:off x="8171796" y="3871675"/>
            <a:ext cx="2254468" cy="578882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2800" dirty="0">
                <a:solidFill>
                  <a:srgbClr val="19705D"/>
                </a:solidFill>
                <a:latin typeface="Cambria" pitchFamily="18" charset="0"/>
              </a:rPr>
              <a:t>3 Billion</a:t>
            </a:r>
          </a:p>
        </p:txBody>
      </p:sp>
      <p:sp>
        <p:nvSpPr>
          <p:cNvPr id="29" name="Oval 28"/>
          <p:cNvSpPr/>
          <p:nvPr/>
        </p:nvSpPr>
        <p:spPr bwMode="auto">
          <a:xfrm>
            <a:off x="7776260" y="2590807"/>
            <a:ext cx="605740" cy="561323"/>
          </a:xfrm>
          <a:prstGeom prst="ellipse">
            <a:avLst/>
          </a:prstGeom>
          <a:solidFill>
            <a:srgbClr val="19705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30" name="Rectangle 29"/>
          <p:cNvSpPr/>
          <p:nvPr/>
        </p:nvSpPr>
        <p:spPr>
          <a:xfrm>
            <a:off x="1231105" y="4101147"/>
            <a:ext cx="4056995" cy="457200"/>
          </a:xfrm>
          <a:prstGeom prst="rect">
            <a:avLst/>
          </a:prstGeom>
          <a:solidFill>
            <a:srgbClr val="197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b="1" dirty="0">
                <a:solidFill>
                  <a:prstClr val="white"/>
                </a:solidFill>
                <a:latin typeface="Cambria" pitchFamily="18" charset="0"/>
              </a:rPr>
              <a:t>The </a:t>
            </a:r>
            <a:r>
              <a:rPr lang="en-US" sz="2000" b="1" dirty="0" smtClean="0">
                <a:solidFill>
                  <a:prstClr val="white"/>
                </a:solidFill>
                <a:latin typeface="Cambria" pitchFamily="18" charset="0"/>
              </a:rPr>
              <a:t>4V’s </a:t>
            </a:r>
            <a:r>
              <a:rPr lang="en-US" sz="2000" b="1" dirty="0">
                <a:solidFill>
                  <a:prstClr val="white"/>
                </a:solidFill>
                <a:latin typeface="Cambria" pitchFamily="18" charset="0"/>
              </a:rPr>
              <a:t>of Big Data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4005109" y="4969331"/>
            <a:ext cx="1190266" cy="1034138"/>
            <a:chOff x="7120796" y="5181600"/>
            <a:chExt cx="1642204" cy="1413122"/>
          </a:xfrm>
        </p:grpSpPr>
        <p:sp>
          <p:nvSpPr>
            <p:cNvPr id="38" name="Oval 37"/>
            <p:cNvSpPr/>
            <p:nvPr/>
          </p:nvSpPr>
          <p:spPr bwMode="auto">
            <a:xfrm>
              <a:off x="7120796" y="5181600"/>
              <a:ext cx="1642204" cy="141312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39" name="Rectangle 24"/>
            <p:cNvSpPr>
              <a:spLocks noChangeArrowheads="1"/>
            </p:cNvSpPr>
            <p:nvPr/>
          </p:nvSpPr>
          <p:spPr bwMode="auto">
            <a:xfrm>
              <a:off x="7196997" y="5618649"/>
              <a:ext cx="1508919" cy="465310"/>
            </a:xfrm>
            <a:prstGeom prst="round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lvl="1" algn="ctr"/>
              <a:r>
                <a:rPr lang="en-US" sz="1400" dirty="0" smtClean="0">
                  <a:solidFill>
                    <a:srgbClr val="19705D"/>
                  </a:solidFill>
                  <a:latin typeface="Cambria" pitchFamily="18" charset="0"/>
                </a:rPr>
                <a:t>Variety</a:t>
              </a:r>
              <a:endParaRPr lang="en-US" sz="1400" dirty="0">
                <a:solidFill>
                  <a:srgbClr val="19705D"/>
                </a:solidFill>
                <a:latin typeface="Cambria" pitchFamily="18" charset="0"/>
              </a:endParaRPr>
            </a:p>
          </p:txBody>
        </p:sp>
      </p:grpSp>
      <p:pic>
        <p:nvPicPr>
          <p:cNvPr id="40" name="Picture 8" descr="https://cdn2.iconfinder.com/data/icons/pop-tab-bar-svg-icons-2/512/earth_world_globe_internet-128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5181606"/>
            <a:ext cx="1219200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Rectangle 24"/>
          <p:cNvSpPr>
            <a:spLocks noChangeArrowheads="1"/>
          </p:cNvSpPr>
          <p:nvPr/>
        </p:nvSpPr>
        <p:spPr bwMode="auto">
          <a:xfrm>
            <a:off x="5715000" y="4724400"/>
            <a:ext cx="1859100" cy="1225868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6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mbria" pitchFamily="18" charset="0"/>
              </a:rPr>
              <a:t>90</a:t>
            </a:r>
          </a:p>
        </p:txBody>
      </p:sp>
      <p:sp>
        <p:nvSpPr>
          <p:cNvPr id="42" name="Rectangle 24"/>
          <p:cNvSpPr>
            <a:spLocks noChangeArrowheads="1"/>
          </p:cNvSpPr>
          <p:nvPr/>
        </p:nvSpPr>
        <p:spPr bwMode="auto">
          <a:xfrm>
            <a:off x="7010400" y="4975622"/>
            <a:ext cx="609600" cy="510778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mbria" pitchFamily="18" charset="0"/>
              </a:rPr>
              <a:t>%</a:t>
            </a:r>
          </a:p>
        </p:txBody>
      </p:sp>
      <p:sp>
        <p:nvSpPr>
          <p:cNvPr id="43" name="Rectangle 24"/>
          <p:cNvSpPr>
            <a:spLocks noChangeArrowheads="1"/>
          </p:cNvSpPr>
          <p:nvPr/>
        </p:nvSpPr>
        <p:spPr bwMode="auto">
          <a:xfrm>
            <a:off x="8305800" y="4953003"/>
            <a:ext cx="2286000" cy="1191816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1600" dirty="0">
                <a:solidFill>
                  <a:srgbClr val="19705D"/>
                </a:solidFill>
                <a:latin typeface="Cambria" pitchFamily="18" charset="0"/>
              </a:rPr>
              <a:t>OF THE WORLD’S DATA WAS GENERATED IN THE </a:t>
            </a:r>
          </a:p>
          <a:p>
            <a:pPr marL="0" lvl="1" algn="ctr"/>
            <a:r>
              <a:rPr lang="en-US" sz="1600" b="1" dirty="0">
                <a:solidFill>
                  <a:srgbClr val="19705D"/>
                </a:solidFill>
                <a:latin typeface="Cambria" pitchFamily="18" charset="0"/>
              </a:rPr>
              <a:t>LAST TWO YEARS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6629400" y="5638800"/>
            <a:ext cx="0" cy="387668"/>
          </a:xfrm>
          <a:prstGeom prst="line">
            <a:avLst/>
          </a:prstGeom>
          <a:ln w="25400">
            <a:solidFill>
              <a:srgbClr val="1970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629400" y="6019800"/>
            <a:ext cx="944700" cy="6668"/>
          </a:xfrm>
          <a:prstGeom prst="straightConnector1">
            <a:avLst/>
          </a:prstGeom>
          <a:ln>
            <a:solidFill>
              <a:srgbClr val="19705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24"/>
          <p:cNvSpPr>
            <a:spLocks noChangeArrowheads="1"/>
          </p:cNvSpPr>
          <p:nvPr/>
        </p:nvSpPr>
        <p:spPr bwMode="auto">
          <a:xfrm>
            <a:off x="21002" y="273606"/>
            <a:ext cx="5562600" cy="2621994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14800" b="1" dirty="0"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BIG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1274055" y="4973571"/>
            <a:ext cx="1190266" cy="1034138"/>
            <a:chOff x="7120796" y="5181600"/>
            <a:chExt cx="1642204" cy="1413122"/>
          </a:xfrm>
        </p:grpSpPr>
        <p:sp>
          <p:nvSpPr>
            <p:cNvPr id="51" name="Oval 50"/>
            <p:cNvSpPr/>
            <p:nvPr/>
          </p:nvSpPr>
          <p:spPr bwMode="auto">
            <a:xfrm>
              <a:off x="7120796" y="5181600"/>
              <a:ext cx="1642204" cy="141312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52" name="Rectangle 24"/>
            <p:cNvSpPr>
              <a:spLocks noChangeArrowheads="1"/>
            </p:cNvSpPr>
            <p:nvPr/>
          </p:nvSpPr>
          <p:spPr bwMode="auto">
            <a:xfrm>
              <a:off x="7196997" y="5618649"/>
              <a:ext cx="1508919" cy="465310"/>
            </a:xfrm>
            <a:prstGeom prst="round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lvl="1" algn="ctr"/>
              <a:r>
                <a:rPr lang="en-US" sz="1400" dirty="0" smtClean="0">
                  <a:solidFill>
                    <a:srgbClr val="19705D"/>
                  </a:solidFill>
                  <a:latin typeface="Cambria" pitchFamily="18" charset="0"/>
                </a:rPr>
                <a:t>Volume</a:t>
              </a:r>
              <a:endParaRPr lang="en-US" sz="1400" dirty="0">
                <a:solidFill>
                  <a:srgbClr val="19705D"/>
                </a:solidFill>
                <a:latin typeface="Cambria" pitchFamily="18" charset="0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2651546" y="4540150"/>
            <a:ext cx="1190266" cy="1034138"/>
            <a:chOff x="7120796" y="5181600"/>
            <a:chExt cx="1642204" cy="1413122"/>
          </a:xfrm>
        </p:grpSpPr>
        <p:sp>
          <p:nvSpPr>
            <p:cNvPr id="54" name="Oval 53"/>
            <p:cNvSpPr/>
            <p:nvPr/>
          </p:nvSpPr>
          <p:spPr bwMode="auto">
            <a:xfrm>
              <a:off x="7120796" y="5181600"/>
              <a:ext cx="1642204" cy="141312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55" name="Rectangle 24"/>
            <p:cNvSpPr>
              <a:spLocks noChangeArrowheads="1"/>
            </p:cNvSpPr>
            <p:nvPr/>
          </p:nvSpPr>
          <p:spPr bwMode="auto">
            <a:xfrm>
              <a:off x="7196997" y="5618649"/>
              <a:ext cx="1508919" cy="465310"/>
            </a:xfrm>
            <a:prstGeom prst="round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lvl="1" algn="ctr"/>
              <a:r>
                <a:rPr lang="en-US" sz="1400" dirty="0" smtClean="0">
                  <a:solidFill>
                    <a:srgbClr val="19705D"/>
                  </a:solidFill>
                  <a:latin typeface="Cambria" pitchFamily="18" charset="0"/>
                </a:rPr>
                <a:t>Velocity</a:t>
              </a:r>
              <a:endParaRPr lang="en-US" sz="1400" dirty="0">
                <a:solidFill>
                  <a:srgbClr val="19705D"/>
                </a:solidFill>
                <a:latin typeface="Cambria" pitchFamily="18" charset="0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2639582" y="5450932"/>
            <a:ext cx="1190266" cy="1034138"/>
            <a:chOff x="7120796" y="5181600"/>
            <a:chExt cx="1642204" cy="1413122"/>
          </a:xfrm>
        </p:grpSpPr>
        <p:sp>
          <p:nvSpPr>
            <p:cNvPr id="57" name="Oval 56"/>
            <p:cNvSpPr/>
            <p:nvPr/>
          </p:nvSpPr>
          <p:spPr bwMode="auto">
            <a:xfrm>
              <a:off x="7120796" y="5181600"/>
              <a:ext cx="1642204" cy="141312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58" name="Rectangle 24"/>
            <p:cNvSpPr>
              <a:spLocks noChangeArrowheads="1"/>
            </p:cNvSpPr>
            <p:nvPr/>
          </p:nvSpPr>
          <p:spPr bwMode="auto">
            <a:xfrm>
              <a:off x="7196997" y="5618649"/>
              <a:ext cx="1508919" cy="465310"/>
            </a:xfrm>
            <a:prstGeom prst="round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lvl="1" algn="ctr"/>
              <a:r>
                <a:rPr lang="en-US" sz="1400" dirty="0" smtClean="0">
                  <a:solidFill>
                    <a:srgbClr val="19705D"/>
                  </a:solidFill>
                  <a:latin typeface="Cambria" pitchFamily="18" charset="0"/>
                </a:rPr>
                <a:t>Veracity</a:t>
              </a:r>
              <a:endParaRPr lang="en-US" sz="1400" dirty="0">
                <a:solidFill>
                  <a:srgbClr val="19705D"/>
                </a:solidFill>
                <a:latin typeface="Cambria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9373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3500"/>
                            </p:stCondLst>
                            <p:childTnLst>
                              <p:par>
                                <p:cTn id="1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4000"/>
                            </p:stCondLst>
                            <p:childTnLst>
                              <p:par>
                                <p:cTn id="1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4500"/>
                            </p:stCondLst>
                            <p:childTnLst>
                              <p:par>
                                <p:cTn id="1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/>
      <p:bldP spid="16" grpId="0"/>
      <p:bldP spid="17" grpId="0" animBg="1"/>
      <p:bldP spid="18" grpId="0" animBg="1"/>
      <p:bldP spid="19" grpId="0" animBg="1"/>
      <p:bldP spid="20" grpId="0"/>
      <p:bldP spid="21" grpId="0"/>
      <p:bldP spid="22" grpId="0"/>
      <p:bldP spid="24" grpId="0"/>
      <p:bldP spid="26" grpId="0" animBg="1"/>
      <p:bldP spid="27" grpId="0"/>
      <p:bldP spid="30" grpId="0" animBg="1"/>
      <p:bldP spid="41" grpId="0"/>
      <p:bldP spid="42" grpId="0"/>
      <p:bldP spid="4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790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36483" y="650705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366" y="6443628"/>
            <a:ext cx="706427" cy="397097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 bwMode="auto">
          <a:xfrm>
            <a:off x="8153400" y="628768"/>
            <a:ext cx="3429000" cy="356580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prstClr val="white"/>
              </a:solidFill>
              <a:latin typeface="Cambria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77766" y="1091125"/>
            <a:ext cx="5029200" cy="20478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14" name="Rectangle 24"/>
          <p:cNvSpPr>
            <a:spLocks noChangeArrowheads="1"/>
          </p:cNvSpPr>
          <p:nvPr/>
        </p:nvSpPr>
        <p:spPr bwMode="auto">
          <a:xfrm>
            <a:off x="549166" y="368410"/>
            <a:ext cx="5486400" cy="851297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4400" b="1" dirty="0">
                <a:solidFill>
                  <a:srgbClr val="C0504D">
                    <a:lumMod val="75000"/>
                  </a:srgbClr>
                </a:solidFill>
                <a:latin typeface="Courier New" pitchFamily="49" charset="0"/>
                <a:cs typeface="Courier New" pitchFamily="49" charset="0"/>
              </a:rPr>
              <a:t>Data Scientist:</a:t>
            </a:r>
            <a:endParaRPr lang="en-US" sz="4400" dirty="0">
              <a:solidFill>
                <a:srgbClr val="C0504D">
                  <a:lumMod val="75000"/>
                </a:srgb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5" name="Rectangle 24"/>
          <p:cNvSpPr>
            <a:spLocks noChangeArrowheads="1"/>
          </p:cNvSpPr>
          <p:nvPr/>
        </p:nvSpPr>
        <p:spPr bwMode="auto">
          <a:xfrm>
            <a:off x="625366" y="1140176"/>
            <a:ext cx="5486400" cy="851297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4400" b="1" dirty="0">
                <a:solidFill>
                  <a:prstClr val="black">
                    <a:lumMod val="65000"/>
                    <a:lumOff val="35000"/>
                  </a:prstClr>
                </a:solidFill>
                <a:latin typeface="Copperplate Gothic Light" pitchFamily="34" charset="0"/>
              </a:rPr>
              <a:t>The</a:t>
            </a:r>
            <a:endParaRPr lang="en-US" sz="4400" dirty="0">
              <a:solidFill>
                <a:prstClr val="black">
                  <a:lumMod val="65000"/>
                  <a:lumOff val="35000"/>
                </a:prstClr>
              </a:solidFill>
              <a:latin typeface="Copperplate Gothic Light" pitchFamily="34" charset="0"/>
            </a:endParaRPr>
          </a:p>
        </p:txBody>
      </p:sp>
      <p:sp>
        <p:nvSpPr>
          <p:cNvPr id="16" name="Rectangle 24"/>
          <p:cNvSpPr>
            <a:spLocks noChangeArrowheads="1"/>
          </p:cNvSpPr>
          <p:nvPr/>
        </p:nvSpPr>
        <p:spPr bwMode="auto">
          <a:xfrm>
            <a:off x="549166" y="1491648"/>
            <a:ext cx="5486400" cy="1498283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8200" b="1" dirty="0">
                <a:solidFill>
                  <a:srgbClr val="C0504D">
                    <a:lumMod val="75000"/>
                  </a:srgbClr>
                </a:solidFill>
                <a:latin typeface="Copperplate Gothic Bold" pitchFamily="34" charset="0"/>
                <a:cs typeface="Courier New" pitchFamily="49" charset="0"/>
              </a:rPr>
              <a:t>SEXIEST</a:t>
            </a:r>
            <a:endParaRPr lang="en-US" sz="8200" dirty="0">
              <a:solidFill>
                <a:srgbClr val="C0504D">
                  <a:lumMod val="75000"/>
                </a:srgbClr>
              </a:solidFill>
              <a:latin typeface="Copperplate Gothic Bold" pitchFamily="34" charset="0"/>
              <a:cs typeface="Courier New" pitchFamily="49" charset="0"/>
            </a:endParaRPr>
          </a:p>
        </p:txBody>
      </p:sp>
      <p:sp>
        <p:nvSpPr>
          <p:cNvPr id="17" name="Rectangle 24"/>
          <p:cNvSpPr>
            <a:spLocks noChangeArrowheads="1"/>
          </p:cNvSpPr>
          <p:nvPr/>
        </p:nvSpPr>
        <p:spPr bwMode="auto">
          <a:xfrm>
            <a:off x="1463566" y="2270075"/>
            <a:ext cx="3733800" cy="1736646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9600" b="1" dirty="0">
                <a:solidFill>
                  <a:srgbClr val="C0504D">
                    <a:lumMod val="75000"/>
                  </a:srgbClr>
                </a:solidFill>
                <a:latin typeface="Copperplate Gothic Bold" pitchFamily="34" charset="0"/>
                <a:cs typeface="Courier New" pitchFamily="49" charset="0"/>
              </a:rPr>
              <a:t>Job</a:t>
            </a:r>
            <a:endParaRPr lang="en-US" sz="9600" dirty="0">
              <a:solidFill>
                <a:srgbClr val="C0504D">
                  <a:lumMod val="75000"/>
                </a:srgbClr>
              </a:solidFill>
              <a:latin typeface="Copperplate Gothic Bold" pitchFamily="34" charset="0"/>
              <a:cs typeface="Courier New" pitchFamily="49" charset="0"/>
            </a:endParaRPr>
          </a:p>
        </p:txBody>
      </p:sp>
      <p:sp>
        <p:nvSpPr>
          <p:cNvPr id="18" name="Rectangle 24"/>
          <p:cNvSpPr>
            <a:spLocks noChangeArrowheads="1"/>
          </p:cNvSpPr>
          <p:nvPr/>
        </p:nvSpPr>
        <p:spPr bwMode="auto">
          <a:xfrm>
            <a:off x="625366" y="3717875"/>
            <a:ext cx="3238500" cy="1123712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6000" b="1" dirty="0">
                <a:solidFill>
                  <a:srgbClr val="C0504D">
                    <a:lumMod val="75000"/>
                  </a:srgbClr>
                </a:solidFill>
                <a:latin typeface="Copperplate Gothic Light" pitchFamily="34" charset="0"/>
              </a:rPr>
              <a:t>In The</a:t>
            </a:r>
            <a:endParaRPr lang="en-US" sz="6000" dirty="0">
              <a:solidFill>
                <a:srgbClr val="C0504D">
                  <a:lumMod val="75000"/>
                </a:srgbClr>
              </a:solidFill>
              <a:latin typeface="Copperplate Gothic Light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920766" y="3276629"/>
            <a:ext cx="4953000" cy="1736646"/>
            <a:chOff x="5105400" y="3705700"/>
            <a:chExt cx="4953000" cy="1736646"/>
          </a:xfrm>
        </p:grpSpPr>
        <p:sp>
          <p:nvSpPr>
            <p:cNvPr id="20" name="Rectangle 24"/>
            <p:cNvSpPr>
              <a:spLocks noChangeArrowheads="1"/>
            </p:cNvSpPr>
            <p:nvPr/>
          </p:nvSpPr>
          <p:spPr bwMode="auto">
            <a:xfrm>
              <a:off x="5105400" y="3705700"/>
              <a:ext cx="4953000" cy="1736646"/>
            </a:xfrm>
            <a:prstGeom prst="round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lvl="1" algn="ctr"/>
              <a:r>
                <a:rPr lang="en-US" sz="9600" b="1" dirty="0">
                  <a:solidFill>
                    <a:srgbClr val="C0504D">
                      <a:lumMod val="75000"/>
                    </a:srgbClr>
                  </a:solidFill>
                  <a:latin typeface="Copperplate Gothic Bold" pitchFamily="34" charset="0"/>
                  <a:cs typeface="Courier New" pitchFamily="49" charset="0"/>
                </a:rPr>
                <a:t>21</a:t>
              </a:r>
              <a:endParaRPr lang="en-US" sz="9600" dirty="0">
                <a:solidFill>
                  <a:srgbClr val="C0504D">
                    <a:lumMod val="75000"/>
                  </a:srgbClr>
                </a:solidFill>
                <a:latin typeface="Copperplate Gothic Bold" pitchFamily="34" charset="0"/>
                <a:cs typeface="Courier New" pitchFamily="49" charset="0"/>
              </a:endParaRPr>
            </a:p>
          </p:txBody>
        </p:sp>
        <p:sp>
          <p:nvSpPr>
            <p:cNvPr id="21" name="Rectangle 24"/>
            <p:cNvSpPr>
              <a:spLocks noChangeArrowheads="1"/>
            </p:cNvSpPr>
            <p:nvPr/>
          </p:nvSpPr>
          <p:spPr bwMode="auto">
            <a:xfrm>
              <a:off x="7848600" y="4041457"/>
              <a:ext cx="1295400" cy="715089"/>
            </a:xfrm>
            <a:prstGeom prst="round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lvl="1" algn="ctr"/>
              <a:r>
                <a:rPr lang="en-US" sz="3600" b="1" dirty="0">
                  <a:solidFill>
                    <a:srgbClr val="C0504D">
                      <a:lumMod val="75000"/>
                    </a:srgbClr>
                  </a:solidFill>
                  <a:latin typeface="Copperplate Gothic Light" pitchFamily="34" charset="0"/>
                </a:rPr>
                <a:t>ST</a:t>
              </a:r>
              <a:endParaRPr lang="en-US" sz="3600" dirty="0">
                <a:solidFill>
                  <a:srgbClr val="C0504D">
                    <a:lumMod val="75000"/>
                  </a:srgbClr>
                </a:solidFill>
                <a:latin typeface="Copperplate Gothic Light" pitchFamily="34" charset="0"/>
              </a:endParaRPr>
            </a:p>
          </p:txBody>
        </p:sp>
      </p:grpSp>
      <p:sp>
        <p:nvSpPr>
          <p:cNvPr id="22" name="Rectangle 24"/>
          <p:cNvSpPr>
            <a:spLocks noChangeArrowheads="1"/>
          </p:cNvSpPr>
          <p:nvPr/>
        </p:nvSpPr>
        <p:spPr bwMode="auto">
          <a:xfrm>
            <a:off x="853966" y="4403681"/>
            <a:ext cx="4800600" cy="1464231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8000" b="1" dirty="0">
                <a:solidFill>
                  <a:srgbClr val="C0504D">
                    <a:lumMod val="75000"/>
                  </a:srgbClr>
                </a:solidFill>
                <a:latin typeface="Copperplate Gothic Light" pitchFamily="34" charset="0"/>
              </a:rPr>
              <a:t>century</a:t>
            </a:r>
            <a:endParaRPr lang="en-US" sz="8000" dirty="0">
              <a:solidFill>
                <a:srgbClr val="C0504D">
                  <a:lumMod val="75000"/>
                </a:srgbClr>
              </a:solidFill>
              <a:latin typeface="Copperplate Gothic Light" pitchFamily="34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777766" y="5639312"/>
            <a:ext cx="5105400" cy="408623"/>
            <a:chOff x="3962400" y="6068377"/>
            <a:chExt cx="5105400" cy="408623"/>
          </a:xfrm>
        </p:grpSpPr>
        <p:sp>
          <p:nvSpPr>
            <p:cNvPr id="24" name="Rectangle 23"/>
            <p:cNvSpPr/>
            <p:nvPr/>
          </p:nvSpPr>
          <p:spPr>
            <a:xfrm>
              <a:off x="4114800" y="6144577"/>
              <a:ext cx="4876800" cy="3048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prstClr val="white"/>
                </a:solidFill>
                <a:latin typeface="Cambria"/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3962400" y="6068377"/>
              <a:ext cx="5105400" cy="408623"/>
            </a:xfrm>
            <a:prstGeom prst="round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lvl="1" algn="ctr"/>
              <a:r>
                <a:rPr lang="en-US" dirty="0">
                  <a:solidFill>
                    <a:prstClr val="white"/>
                  </a:solidFill>
                  <a:latin typeface="Bookman Old Style" pitchFamily="18" charset="0"/>
                </a:rPr>
                <a:t>Harvard Business Review, Oct 2012</a:t>
              </a:r>
            </a:p>
          </p:txBody>
        </p:sp>
      </p:grpSp>
      <p:sp>
        <p:nvSpPr>
          <p:cNvPr id="26" name="Rectangle 25"/>
          <p:cNvSpPr/>
          <p:nvPr/>
        </p:nvSpPr>
        <p:spPr>
          <a:xfrm>
            <a:off x="8305800" y="704968"/>
            <a:ext cx="3200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  <a:latin typeface="Cambria" pitchFamily="18" charset="0"/>
              </a:rPr>
              <a:t>A Business analyst is not able to discover insights from huge sets of data of different domains. </a:t>
            </a:r>
          </a:p>
          <a:p>
            <a:pPr algn="ctr"/>
            <a:endParaRPr lang="en-US" dirty="0">
              <a:solidFill>
                <a:prstClr val="black"/>
              </a:solidFill>
              <a:latin typeface="Cambria" pitchFamily="18" charset="0"/>
            </a:endParaRPr>
          </a:p>
          <a:p>
            <a:pPr algn="ctr"/>
            <a:r>
              <a:rPr lang="en-US" dirty="0">
                <a:solidFill>
                  <a:prstClr val="black"/>
                </a:solidFill>
                <a:latin typeface="Cambria" pitchFamily="18" charset="0"/>
              </a:rPr>
              <a:t>Data scientists can work in co-ordination with different verticals of an organization and find useful patterns/insights for a company to make tangible business decisions. 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052237" y="4527270"/>
            <a:ext cx="3536732" cy="149304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prstClr val="black"/>
              </a:solidFill>
              <a:latin typeface="Cambria"/>
            </a:endParaRPr>
          </a:p>
        </p:txBody>
      </p:sp>
      <p:sp>
        <p:nvSpPr>
          <p:cNvPr id="28" name="Rectangle 24"/>
          <p:cNvSpPr>
            <a:spLocks noChangeArrowheads="1"/>
          </p:cNvSpPr>
          <p:nvPr/>
        </p:nvSpPr>
        <p:spPr bwMode="auto">
          <a:xfrm>
            <a:off x="7975841" y="5093727"/>
            <a:ext cx="3505200" cy="919401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ambria" pitchFamily="18" charset="0"/>
              </a:rPr>
              <a:t>INCREASE IN JOB POSTINGS FOR DATA SCIENTISTS IN THE US BETWEEN 2011-12</a:t>
            </a:r>
            <a:endParaRPr 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Cambria" pitchFamily="18" charset="0"/>
            </a:endParaRPr>
          </a:p>
        </p:txBody>
      </p:sp>
      <p:sp>
        <p:nvSpPr>
          <p:cNvPr id="29" name="Rectangle 24"/>
          <p:cNvSpPr>
            <a:spLocks noChangeArrowheads="1"/>
          </p:cNvSpPr>
          <p:nvPr/>
        </p:nvSpPr>
        <p:spPr bwMode="auto">
          <a:xfrm>
            <a:off x="8001000" y="4407818"/>
            <a:ext cx="3733800" cy="919401"/>
          </a:xfrm>
          <a:prstGeom prst="round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lvl="1" algn="ctr"/>
            <a:r>
              <a:rPr lang="en-US" sz="4800" dirty="0">
                <a:solidFill>
                  <a:prstClr val="black">
                    <a:lumMod val="75000"/>
                    <a:lumOff val="25000"/>
                  </a:prstClr>
                </a:solidFill>
                <a:latin typeface="Copperplate Gothic Bold" pitchFamily="34" charset="0"/>
                <a:cs typeface="Courier New" pitchFamily="49" charset="0"/>
              </a:rPr>
              <a:t>15,000%</a:t>
            </a:r>
          </a:p>
        </p:txBody>
      </p:sp>
    </p:spTree>
    <p:extLst>
      <p:ext uri="{BB962C8B-B14F-4D97-AF65-F5344CB8AC3E}">
        <p14:creationId xmlns:p14="http://schemas.microsoft.com/office/powerpoint/2010/main" val="416169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/>
      <p:bldP spid="16" grpId="0"/>
      <p:bldP spid="17" grpId="0"/>
      <p:bldP spid="18" grpId="0"/>
      <p:bldP spid="22" grpId="0"/>
      <p:bldP spid="26" grpId="0"/>
      <p:bldP spid="27" grpId="0" animBg="1"/>
      <p:bldP spid="28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36483" y="650705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366" y="6443628"/>
            <a:ext cx="706427" cy="3970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65" y="-11383"/>
            <a:ext cx="11055655" cy="640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38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36483" y="650705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366" y="6443628"/>
            <a:ext cx="706427" cy="39709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2" y="876300"/>
            <a:ext cx="11382375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80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04193" y="2580290"/>
            <a:ext cx="11076327" cy="170267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Data Lake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46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Computing</a:t>
            </a:r>
            <a:endParaRPr lang="en-US" sz="3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Distributed Computing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Centralized Computing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28935"/>
            <a:ext cx="12192000" cy="42906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" y="646090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Implementing Effective DG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884920" y="6460902"/>
            <a:ext cx="2743200" cy="365125"/>
          </a:xfrm>
        </p:spPr>
        <p:txBody>
          <a:bodyPr/>
          <a:lstStyle/>
          <a:p>
            <a:fld id="{6543E60E-9AD8-4A14-ADD4-B2B9319DC2C1}" type="slidenum">
              <a:rPr lang="en-US" smtClean="0">
                <a:solidFill>
                  <a:schemeClr val="bg1"/>
                </a:solidFill>
              </a:rPr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80" y="6460903"/>
            <a:ext cx="706427" cy="397097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Session objectives and key takeaways</a:t>
            </a:r>
            <a:endParaRPr lang="en-US" sz="4000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274638" y="1212850"/>
            <a:ext cx="11887200" cy="52260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accent2"/>
                </a:solidFill>
              </a:rPr>
              <a:t>Objective:</a:t>
            </a:r>
          </a:p>
          <a:p>
            <a:r>
              <a:rPr lang="en-US" sz="3200" dirty="0" smtClean="0"/>
              <a:t>Understand how the traditional data landscape is changing, what opportunities big data presents and what architectures allow you to maximize the benefits to your organization.</a:t>
            </a:r>
          </a:p>
          <a:p>
            <a:endParaRPr lang="en-US" sz="3200" dirty="0" smtClean="0"/>
          </a:p>
          <a:p>
            <a:r>
              <a:rPr lang="en-US" sz="3200" dirty="0" smtClean="0">
                <a:solidFill>
                  <a:schemeClr val="accent2"/>
                </a:solidFill>
              </a:rPr>
              <a:t>Key Takeaways:</a:t>
            </a:r>
          </a:p>
          <a:p>
            <a:r>
              <a:rPr lang="en-US" sz="3200" dirty="0" smtClean="0"/>
              <a:t>Data lake architectures can be additive to your data warehouse</a:t>
            </a:r>
          </a:p>
          <a:p>
            <a:r>
              <a:rPr lang="en-US" sz="3200" dirty="0" smtClean="0"/>
              <a:t>Data </a:t>
            </a:r>
            <a:r>
              <a:rPr lang="en-US" sz="3200" dirty="0" smtClean="0"/>
              <a:t>Lake makes building big data environments easy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70292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T_TILE" val="YES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965</TotalTime>
  <Words>1379</Words>
  <Application>Microsoft Office PowerPoint</Application>
  <PresentationFormat>Widescreen</PresentationFormat>
  <Paragraphs>494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56" baseType="lpstr">
      <vt:lpstr>MS PGothic</vt:lpstr>
      <vt:lpstr>Arial</vt:lpstr>
      <vt:lpstr>Bookman Old Style</vt:lpstr>
      <vt:lpstr>Calibri</vt:lpstr>
      <vt:lpstr>Calibri Light</vt:lpstr>
      <vt:lpstr>Cambria</vt:lpstr>
      <vt:lpstr>Copperplate Gothic Bold</vt:lpstr>
      <vt:lpstr>Copperplate Gothic Light</vt:lpstr>
      <vt:lpstr>Courier New</vt:lpstr>
      <vt:lpstr>Helvetica</vt:lpstr>
      <vt:lpstr>新細明體</vt:lpstr>
      <vt:lpstr>Segoe</vt:lpstr>
      <vt:lpstr>Segoe Light</vt:lpstr>
      <vt:lpstr>Segoe UI</vt:lpstr>
      <vt:lpstr>Segoe UI Light</vt:lpstr>
      <vt:lpstr>Segoe UI Semibold</vt:lpstr>
      <vt:lpstr>Segoe UI Semilight</vt:lpstr>
      <vt:lpstr>Times New Roman</vt:lpstr>
      <vt:lpstr>Verdana</vt:lpstr>
      <vt:lpstr>Office Theme</vt:lpstr>
      <vt:lpstr>PowerPoint Presentation</vt:lpstr>
      <vt:lpstr>Types Of Computing</vt:lpstr>
      <vt:lpstr>Types Of Computing</vt:lpstr>
      <vt:lpstr>PowerPoint Presentation</vt:lpstr>
      <vt:lpstr>Types Of Computing</vt:lpstr>
      <vt:lpstr>PowerPoint Presentation</vt:lpstr>
      <vt:lpstr>PowerPoint Presentation</vt:lpstr>
      <vt:lpstr>Types Of Computing</vt:lpstr>
      <vt:lpstr>Types Of Computing</vt:lpstr>
      <vt:lpstr>Types Of Computing</vt:lpstr>
      <vt:lpstr>Types Of Computing</vt:lpstr>
      <vt:lpstr>Types Of Computing</vt:lpstr>
      <vt:lpstr>Types Of Computing</vt:lpstr>
      <vt:lpstr>Types Of Computing</vt:lpstr>
      <vt:lpstr>The Data Lake </vt:lpstr>
      <vt:lpstr>Types Of Computing</vt:lpstr>
      <vt:lpstr>Types Of Computing</vt:lpstr>
      <vt:lpstr>PowerPoint Presentation</vt:lpstr>
      <vt:lpstr>Types Of Computing</vt:lpstr>
      <vt:lpstr>PowerPoint Presentation</vt:lpstr>
      <vt:lpstr>PowerPoint Presentation</vt:lpstr>
      <vt:lpstr>Distributed Computing</vt:lpstr>
      <vt:lpstr>What is Hadoop ?</vt:lpstr>
      <vt:lpstr>What is Hadoop ?</vt:lpstr>
      <vt:lpstr>What is Hadoop ?</vt:lpstr>
      <vt:lpstr>What is Hadoop ?</vt:lpstr>
      <vt:lpstr>What is Hadoop ?</vt:lpstr>
      <vt:lpstr>What is Hadoop ?</vt:lpstr>
      <vt:lpstr>What is Hadoop ?</vt:lpstr>
      <vt:lpstr>What is Hadoop ?</vt:lpstr>
      <vt:lpstr>What is Hadoop ?</vt:lpstr>
      <vt:lpstr>What is Hadoop ?</vt:lpstr>
      <vt:lpstr>What is Hadoop ?</vt:lpstr>
      <vt:lpstr>What is Hadoop ?</vt:lpstr>
      <vt:lpstr>What is Hadoop ?</vt:lpstr>
      <vt:lpstr>Types Of Computing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69</cp:revision>
  <cp:lastPrinted>2018-01-27T12:47:05Z</cp:lastPrinted>
  <dcterms:created xsi:type="dcterms:W3CDTF">2018-01-26T08:20:41Z</dcterms:created>
  <dcterms:modified xsi:type="dcterms:W3CDTF">2018-12-04T12:39:32Z</dcterms:modified>
</cp:coreProperties>
</file>

<file path=docProps/thumbnail.jpeg>
</file>